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handoutMasterIdLst>
    <p:handoutMasterId r:id="rId25"/>
  </p:handoutMasterIdLst>
  <p:sldIdLst>
    <p:sldId id="257" r:id="rId2"/>
    <p:sldId id="272" r:id="rId3"/>
    <p:sldId id="276" r:id="rId4"/>
    <p:sldId id="275" r:id="rId5"/>
    <p:sldId id="284" r:id="rId6"/>
    <p:sldId id="277" r:id="rId7"/>
    <p:sldId id="270" r:id="rId8"/>
    <p:sldId id="283" r:id="rId9"/>
    <p:sldId id="258" r:id="rId10"/>
    <p:sldId id="280" r:id="rId11"/>
    <p:sldId id="281" r:id="rId12"/>
    <p:sldId id="286" r:id="rId13"/>
    <p:sldId id="282" r:id="rId14"/>
    <p:sldId id="260" r:id="rId15"/>
    <p:sldId id="261" r:id="rId16"/>
    <p:sldId id="262" r:id="rId17"/>
    <p:sldId id="263" r:id="rId18"/>
    <p:sldId id="265" r:id="rId19"/>
    <p:sldId id="278" r:id="rId20"/>
    <p:sldId id="279" r:id="rId21"/>
    <p:sldId id="285" r:id="rId22"/>
    <p:sldId id="269" r:id="rId23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</c:dPt>
          <c:cat>
            <c:strRef>
              <c:f>Sheet1!$A$1:$B$1</c:f>
              <c:strCache>
                <c:ptCount val="2"/>
                <c:pt idx="0">
                  <c:v>All</c:v>
                </c:pt>
                <c:pt idx="1">
                  <c:v>Low 300</c:v>
                </c:pt>
              </c:strCache>
            </c:strRef>
          </c:cat>
          <c:val>
            <c:numRef>
              <c:f>Sheet1!$A$2:$B$2</c:f>
              <c:numCache>
                <c:formatCode>0%</c:formatCode>
                <c:ptCount val="2"/>
                <c:pt idx="0">
                  <c:v>0.65820000000000001</c:v>
                </c:pt>
                <c:pt idx="1">
                  <c:v>0.86309999999999998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935360"/>
        <c:axId val="35936896"/>
      </c:barChart>
      <c:catAx>
        <c:axId val="35935360"/>
        <c:scaling>
          <c:orientation val="minMax"/>
        </c:scaling>
        <c:delete val="0"/>
        <c:axPos val="b"/>
        <c:numFmt formatCode="0.0%" sourceLinked="1"/>
        <c:majorTickMark val="out"/>
        <c:minorTickMark val="none"/>
        <c:tickLblPos val="nextTo"/>
        <c:crossAx val="35936896"/>
        <c:crosses val="autoZero"/>
        <c:auto val="1"/>
        <c:lblAlgn val="ctr"/>
        <c:lblOffset val="100"/>
        <c:noMultiLvlLbl val="0"/>
      </c:catAx>
      <c:valAx>
        <c:axId val="359368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5935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Sheet1!$A$1:$B$1</c:f>
              <c:strCache>
                <c:ptCount val="2"/>
                <c:pt idx="0">
                  <c:v>All</c:v>
                </c:pt>
                <c:pt idx="1">
                  <c:v>Low 300</c:v>
                </c:pt>
              </c:strCache>
            </c:strRef>
          </c:cat>
          <c:val>
            <c:numRef>
              <c:f>Sheet1!$A$2:$B$2</c:f>
              <c:numCache>
                <c:formatCode>0%</c:formatCode>
                <c:ptCount val="2"/>
                <c:pt idx="0">
                  <c:v>0.61219999999999997</c:v>
                </c:pt>
                <c:pt idx="1">
                  <c:v>0.84640000000000004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822208"/>
        <c:axId val="35963264"/>
      </c:barChart>
      <c:catAx>
        <c:axId val="35822208"/>
        <c:scaling>
          <c:orientation val="minMax"/>
        </c:scaling>
        <c:delete val="0"/>
        <c:axPos val="b"/>
        <c:numFmt formatCode="0.0%" sourceLinked="1"/>
        <c:majorTickMark val="out"/>
        <c:minorTickMark val="none"/>
        <c:tickLblPos val="nextTo"/>
        <c:crossAx val="35963264"/>
        <c:crosses val="autoZero"/>
        <c:auto val="1"/>
        <c:lblAlgn val="ctr"/>
        <c:lblOffset val="100"/>
        <c:noMultiLvlLbl val="0"/>
      </c:catAx>
      <c:valAx>
        <c:axId val="359632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5822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AA842D3-5121-4177-BDFB-1D7F590357A8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CF6AA49-74AF-4B84-8867-BE8DAAB21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98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B848C41D-2BBE-4874-A97B-8945F4C225E8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53937A9-3F8C-4BF5-92FC-F5904B493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85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37A9-3F8C-4BF5-92FC-F5904B493D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36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7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3023-907C-4590-B795-65A15D084D13}" type="datetime1">
              <a:rPr lang="en-US" smtClean="0"/>
              <a:t>10/16/2015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17E1E1-F6F5-4C49-B651-39D64CCEAC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E8ADA-B7F4-44F8-85AB-64F12EB9EF5D}" type="datetime1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E1E1-F6F5-4C49-B651-39D64CCEAC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539F-1AE6-4D69-AE3C-A83BF2494EC3}" type="datetime1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E1E1-F6F5-4C49-B651-39D64CCEAC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F1F8-1564-4D4A-8D28-F6139D7C1F16}" type="datetime1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E1E1-F6F5-4C49-B651-39D64CCEAC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9E06-4395-4419-91AE-B159C3D737F9}" type="datetime1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E1E1-F6F5-4C49-B651-39D64CCEAC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D19A-9A09-44A2-BB30-411CFB5D1F33}" type="datetime1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E1E1-F6F5-4C49-B651-39D64CCEAC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EDDC-F36B-442D-9791-9CB43C618192}" type="datetime1">
              <a:rPr lang="en-US" smtClean="0"/>
              <a:t>10/16/2015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E1E1-F6F5-4C49-B651-39D64CCEAC1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84FC-36DD-433D-9053-DF8FBFAA47B1}" type="datetime1">
              <a:rPr lang="en-US" smtClean="0"/>
              <a:t>10/16/2015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E1E1-F6F5-4C49-B651-39D64CCEAC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EFE7-4EB5-44E3-9FE8-C8CBFE4ABB27}" type="datetime1">
              <a:rPr lang="en-US" smtClean="0"/>
              <a:t>10/16/2015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E1E1-F6F5-4C49-B651-39D64CCEAC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9AF2-E9F2-4E43-932A-5AB203428EB5}" type="datetime1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E1E1-F6F5-4C49-B651-39D64CCEAC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B6BE-9CC4-4B2B-A3F0-83E675272490}" type="datetime1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E1E1-F6F5-4C49-B651-39D64CCEAC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9C60F371-1286-4B14-8E2B-D493DA93019A}" type="datetime1">
              <a:rPr lang="en-US" smtClean="0"/>
              <a:t>10/16/2015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317E1E1-F6F5-4C49-B651-39D64CCEAC1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914400"/>
            <a:ext cx="7162801" cy="685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The School District of Okeechobee County - Legislative Priorities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703576"/>
            <a:ext cx="3962400" cy="2249424"/>
          </a:xfrm>
        </p:spPr>
        <p:txBody>
          <a:bodyPr>
            <a:noAutofit/>
          </a:bodyPr>
          <a:lstStyle/>
          <a:p>
            <a:pPr marL="342900" indent="-342900">
              <a:buFont typeface="Wingdings" charset="2"/>
              <a:buAutoNum type="arabicPeriod"/>
            </a:pPr>
            <a:r>
              <a:rPr lang="en-US" sz="2800" dirty="0"/>
              <a:t>Special Facilities</a:t>
            </a:r>
          </a:p>
          <a:p>
            <a:pPr marL="342900" indent="-342900">
              <a:buFont typeface="Wingdings" charset="2"/>
              <a:buAutoNum type="arabicPeriod"/>
            </a:pPr>
            <a:r>
              <a:rPr lang="en-US" sz="2800" dirty="0"/>
              <a:t>Extended School Day</a:t>
            </a:r>
            <a:endParaRPr lang="en-US" sz="2400" dirty="0"/>
          </a:p>
          <a:p>
            <a:pPr marL="342900" indent="-342900">
              <a:buAutoNum type="arabicPeriod"/>
            </a:pPr>
            <a:r>
              <a:rPr lang="en-US" sz="2800" dirty="0" smtClean="0"/>
              <a:t>Accountability</a:t>
            </a:r>
            <a:endParaRPr lang="en-US" sz="1800" dirty="0"/>
          </a:p>
          <a:p>
            <a:pPr marL="342900" indent="-342900">
              <a:buAutoNum type="arabicPeriod"/>
            </a:pP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832" y="2514600"/>
            <a:ext cx="2492368" cy="2514600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077200" y="685800"/>
            <a:ext cx="941203" cy="301752"/>
          </a:xfrm>
        </p:spPr>
        <p:txBody>
          <a:bodyPr/>
          <a:lstStyle/>
          <a:p>
            <a:fld id="{5317E1E1-F6F5-4C49-B651-39D64CCEAC1C}" type="slidenum">
              <a:rPr lang="en-US" smtClean="0"/>
              <a:t>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35052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FSA Assessment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85800" y="1752600"/>
            <a:ext cx="3962400" cy="388620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A</a:t>
            </a:r>
            <a:r>
              <a:rPr lang="en-US" sz="2400" dirty="0" smtClean="0"/>
              <a:t>dministered for the first time in 2014-15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Significant </a:t>
            </a:r>
            <a:r>
              <a:rPr lang="en-US" sz="2400" dirty="0"/>
              <a:t>a</a:t>
            </a:r>
            <a:r>
              <a:rPr lang="en-US" sz="2400" dirty="0" smtClean="0"/>
              <a:t>dministration problems</a:t>
            </a:r>
          </a:p>
          <a:p>
            <a:pPr marL="1085850" lvl="2" indent="-171450">
              <a:buFont typeface="Wingdings" panose="05000000000000000000" pitchFamily="2" charset="2"/>
              <a:buChar char="§"/>
            </a:pPr>
            <a:r>
              <a:rPr lang="en-US" sz="1600" dirty="0" smtClean="0"/>
              <a:t>Testing Conditions</a:t>
            </a:r>
          </a:p>
          <a:p>
            <a:pPr marL="1085850" lvl="2" indent="-171450">
              <a:buFont typeface="Wingdings" panose="05000000000000000000" pitchFamily="2" charset="2"/>
              <a:buChar char="§"/>
            </a:pPr>
            <a:r>
              <a:rPr lang="en-US" sz="1600" dirty="0" smtClean="0"/>
              <a:t>Cyber Attacks</a:t>
            </a:r>
          </a:p>
          <a:p>
            <a:pPr marL="1085850" lvl="2" indent="-171450">
              <a:buFont typeface="Wingdings" panose="05000000000000000000" pitchFamily="2" charset="2"/>
              <a:buChar char="§"/>
            </a:pPr>
            <a:r>
              <a:rPr lang="en-US" sz="1600" dirty="0" smtClean="0"/>
              <a:t>Calculator Issues</a:t>
            </a:r>
          </a:p>
          <a:p>
            <a:pPr marL="1085850" lvl="2" indent="-171450">
              <a:buFont typeface="Wingdings" panose="05000000000000000000" pitchFamily="2" charset="2"/>
              <a:buChar char="§"/>
            </a:pPr>
            <a:r>
              <a:rPr lang="en-US" sz="1600" dirty="0" smtClean="0"/>
              <a:t>Accommodation Concerns</a:t>
            </a:r>
          </a:p>
          <a:p>
            <a:pPr marL="1085850" lvl="2" indent="-171450">
              <a:buFont typeface="Wingdings" panose="05000000000000000000" pitchFamily="2" charset="2"/>
              <a:buChar char="§"/>
            </a:pPr>
            <a:r>
              <a:rPr lang="en-US" sz="1600" dirty="0" smtClean="0"/>
              <a:t>Invalidations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Validity Study</a:t>
            </a:r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39056"/>
            <a:ext cx="2362200" cy="132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7" y="1905000"/>
            <a:ext cx="2405063" cy="117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573" y="3916211"/>
            <a:ext cx="2590800" cy="70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 descr="data:image/jpeg;base64,/9j/4AAQSkZJRgABAQAAAQABAAD/2wCEAAkGBxAQEBEPEBASEBANDxAPEBAQDxAPEA4QFRIWFxUSFRMYHCggGBsmHBQUJD0lJSkrLi4uFyAzODMsOCgtLisBCgoKDg0OGhAQGiwlICUtLC0tLCwsNywtLSwsMSwvLC0sLywsLCwtLy0sLCwsLCwsNC0sLDA0LCwsLCwsLCwsLP/AABEIAOEA4QMBEQACEQEDEQH/xAAbAAEAAQUBAAAAAAAAAAAAAAAABAECAwUGB//EAD0QAAICAQEFBAYHBgcBAAAAAAABAgMRBAUSITFRBkFhkRMiMnGBoSNScrGywdEUQmKCkvAzNGNzdKLhQ//EABoBAQACAwEAAAAAAAAAAAAAAAACAwEEBQb/xAAxEQEAAgIBAwMCBAYBBQAAAAAAAQIDESEEEjFBUXETYQUygbEiM0KRwdFSFCOh8PH/2gAMAwEAAhEDEQA/APcQAAAAAAAAAAAAAAAAAAAAAAAAAAAAAAAAAAAAAAAAAAAAAAAAAAAAAAAAAAAAAAAAAAAAAAAAAAAAAAAAAAAAAAAAAAAAAAAAAAAAAAAAAAAAAAAAAAAAAAAAAAAAAAAAAAAAAAAAAAAAAAAAAAAAACjeOL7gLY2xfKSfuaZmYmGNxK8wyAAAAAAAAAAAAAAAAAAAAAAAAAAAAAAIW2v8tqP9i78DLcP8yvzCrP8AyrfE/s8WjFdD00y8fEQnabaeor/w77YY7lZLd/pzgqtix2/NWP7L6ZslPy2mP1b3Qdt9XXhWbly/iW5L+qPD5Grk/D8Vvy8N3F+J5q/m1P8A4/Z1Wyu2GmuxGTdE33WY3W/CfLzwc/L0OSnMcx9nSw/iOLJxPE/f/boEzTb6oAAAAAAAAAAAAAAAAAAAAAAAAAAQttf5bUf8e78DLcP8yvzCrP8AyrfE/s8XjJdT00w8hEwvRhJVGBcgy3WxO0V+laUXv1d9U3lfyv8Ad+7wNXP0tMvnifdt9P1mTDxHMe3+vZ6JsbbNOqhvVv1l7dcuE4e9d68UcbNgvinVv7u/g6mmaN1/s2JSvAAAAAAAAAAAAAAAAAAAAAAAAAwMFujql7VUJfahF/eiUXtHiZQnHSfMQ1es7KaKz/4qD61N14+C4eaNinWZq/1b+eWtfoOnv/Tr44c5tPsHOOZaez0i+pZiMvhJcH8jdxfiNZ4vGvhoZfwq0c4539pcpqdNOqThZCUJrnGSw/f4rxOhW9bRus7hzLUtSdWjUrUZRZ9HqZ0zjZXJxnHk19z6rwIXpW8dto4WUvalu6s6l6X2c29DVww8RugvXh1/ij4fccPqennFP2eh6XqozV+/rDcms2wAAAAAAAAAAAAAAAAAAAAAAAAAAAEPaezKdTDctgpLufKUH1i+4sxZb453WVWXDTLXV4eddoOz1mkefbpk8Rsxyf1ZLuf3na6fqa5Y9p9nA6npLYJ35j3/ANtQkbDVSNFqZ0zjbW92cHlPr1T6pkL0i9Zrbwsx3tS0Wr5h6lsbaUdTVG2PB8px74TXNf31ODmxTiv2y9JgzRmp3QnFS4AAAAAAAAAAAAAAAAAAAAAAAAAAABjvpjZFwnFSjNYlF8U0ZraazuEbVi0anw807RbFelswsuqeXXJ/hfivmdzp+ojLX7+rz3VdNOG32nw1SRsNZu+yu1P2e9KT+itxCfRfVn8G/Js1eqw/Upx5ht9Hn+lk58T5eknEehAAAAAAAAAAAAAAAAAAAAAAAAAAAAAIW2Nnx1NMqpd/GMvqTXKX99zZbhyzjvFoU58MZaTWXlttMoSlCSxKEnGS6NPDO9FomNw83as1mYlTBljT0nstr/TaaLbzOv6OfVuPJ/FYOH1WPsyTrxPL0PR5fqYo35jhtzXbQAAAAAAAAAAAAAAAAAAAAAAAAAAAABwvbfQ7l0bkuF0cS+3HC+ax5M6vQ5N07Z9HF/EMXbeLx6/u5zBvNB03YXU7t06nythvL7UX+jfkaHXU3SLezo/h19Xmvv8A4duct2AAAAAAAAAAAAUMsBhlUAAAAAAAAAAAAAADR9stPv6Vy76pxmvPdf4ja6O2suvdp9fTuxb9nA4Ou4bY9n7NzVUvrYo/1er+ZT1EbxWhf0tu3LWfv+70k4j0IAAAAAAAAAAUYFuTLCqYFxhkAAaXtBdKNmiUZSip6uMZKMmlKO5Lg8c0bPT1ia5Nx/T/AJhqdTaYvj1Pm3+JYdbW9Rrnp5WWQqq0sbVGqyVTlZKxx3nKLy8JcidJjHh74iNzOuY3xpDJE5eo+nMzERXfE65mZ9mq1Guvs2dXXG2Xp7dRPTxtUnGbVc5veyuOd2vBsVx0r1EzMcRG9fOv9tW2TJfpYrFp7pmY368TP+IStXe9TPZn0lkIaqq6diqtnU5NVQlxcWuTyV0r9KMvEbiY8xv1lbe/1bYeZiLRO9TMekeyLp9Zbmqp22SVO2J6ZSc3vTqjCTUZv9749CdsdObajmm/1+yqmW+617p4yTX5jU+fdGe1rvQ6it2TUoa+LqnvyUnS9TuygnnOE+GOkkWfRp31mIj8vPzpD/qMn071mZ4vxP27tabWyieqs1rd9lctPNU6ZQulVXCarUlKSXtZk+/PA14tXFWn8MTvmeN+rZmls1sk90xrivOojjf68ui0W/6Kv0ji7NyO+4vMXPHFrwyaV9d09vhv4+7tju8+rORTAIO3I5016/0Zvyi3+RbgnWSvyp6iN4rfEvNsHbeeZtHwsrfSyD8pIjf8s/CePi8fMPUTgvSAAAAAAAAAABRgY8kkVUwMhFIAAaPtPCedLZCudqp1SsnGuO9LdUJLOM+KNrpprq8TMRuNctPq4tuloiZ1bfHxKLLUWQ1K1n7LqJV3ab0LgoRd1c4Wya3ob3Jp88lnbWcf0u6NxO/tO4Vd965fq9ltTGtesTEz6b9UHRbG1Dekrlv0ej/atTOcFCXo52z9SvMk4uW7J93ey2+fHEXmOd9sf29VOPpsszjrO413WnXpMzxHt4lZpNNfR+xb1F1kdDbra36OClKVcsKuSTaWHn5Mze9Mnfq0R3RWeff1RpTJi+nusz2zaOPb0ZqNm3/Q2SqlF27Wnq5Q4OVVUoySc8cF3eZG2WnNYnxTXzKdMGT+G0x5yTbXtHPlH1Ww7Z0byrkrKto22KOOM6J3Jtpd64Rl/KTr1FYvrfE1iP1iP/YQv0t7Y965i8z+kz/8lM12knGesplpZaiOsmraJqMJVxs9Go/SNv1MNZyVUvWYpaL67eJ99b9Pddkx2iclJp3RbmPbetc+2m77OUyhpNPCcXGUKYRlFrDi0uTNXqbRbLaY9230lZrhpWfMRDZFLYAIW2pY01/jTNecWvzLcP8AMr8wp6if+1b4l5zg7TgMujhmytdbIL/siN5/hn4TpH8UfMPTjhPRAAAAAAAAAAAAwZJIGTIzogmAAAAAAAAAAAAAA1Haq7d00l32SjBeeX8kzZ6Wu8kfZq9ZbWKY93DYOo4ydsOne1NK6TUv6fW/Iqz21jld09e7LWPu9COO7oAAAAAAAAAAAME+ZOEJW5DDNVLK9xGU6yvMMgAAAAAAAAAAAAcn2u1W9ZGpcq1vS+1Lu8vvOh0lNVm3u5fXX3aK+zn8G40W+7H6bNs7O6uGF9qX/ifmanWW1WK+7e6Gm7zb2dcc51AAAAAAAAAAAAYr13kqo2YMkkF1c8P7xMbZidSlFawAAAAAAAAAAAGDW6qNVcrJfurgur7kTpSb21CGS8UrNpcFfY5ylOXGU22/ezrViIjUOJaZtO5YmiSLt+z+j9FRFNetP15fHkvLBy+ov33djpcfZjj78tkUNgAAAAAAAAAAAFGs8AIc1h4LY5UzwtbMsM+nu/dfw/QhavqnW3okEFgAAAAAAAAApKSSbbwkstvkkIjbEzrmXH7b2i7pYX+HD2V9Z/WZ0sGLsjny5fUZvqTx4axovayfsPZ/prVlepXiU+j6R+P6lOfJ2V+8r+nxd9+fEO1OY64AAAAAAAAAAAAADFfXlcOa+ZKs6RtG0NlilY2ZEmjVd0vP9SFqeydb+kpaZWtAAAAAAAY774wW9NpJdfy6ma1m06hG1orG5cxtXakrvVWY1ru75eL/AEN/FhinM+XOzZ5vxHhq2i9rK00SnJQisyk8JCbRWNyzWs2nUO02doo01qC585P60upzMmSb23Lr4scY66hKK1gAAAAAAAAAAAAAABH1FGeK5966k6291dq75hCZapWNmWF1eolHk+HR8jE1iWYvMJVe0Iv2sx+aK5xz6LYyx6pELovlJP4ohNZhOLRPiWQwko2Bgt1tUec17k8vyROMdp8QhOSkeZa7U7b7q4/zS/Qur0//ACa9+p/4w02ovnN5nJyfj3e5dxs1rFY4al7TadyjtE0FaqZTkoxWZPkkJtERuSKzadQ6nZOzY0xy+Nkval08F4Ghlyzefs6WHDGOPu2BSvAAAAAAAAAAAAAAAAADBfp1LjyfXr7yVbaQtTbX21uPBr9GXRMSomJjyxMkiskZRY2SYWtvqZY2xSZlGWNkkVkjKLHJEmJSdHs6y3ksR+s+Xw6ld8taJ48Nr+PDotDoYUrEVxfOT5s075JvPLoY8VaRwlFawAAAAAAAAAAAAAAAAAAACkop8GsoCJboE/ZePDmiyMkx5VWxRPhDt0Vi7s+7iWxkrKqcdoRpwa5pr3ponExKqYmPLCySKxmWJVjROXsxk/cmJtEeZIrM+ISKtkWy54gvF5fkiE56x4Tjp7z54bHTbIrhxfrv+Ll5FNs9p8cNinT1r55bBFK8AAAAAAAAAAAAAAAAAAAAAAAAAAC1wXReSM7ljUKqKXJLyMbNQqGQAAAAAAAAAAAAAAAAAAAAAAAAAAAAAAAAAAAAAAAAAAAAAAAAAAAAAAAAAAAAAAAAAAAAAAAAAAAAAAAAAAAAAAAAA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AQEBEPEBASEBANDxAPEBAQDxAPEA4QFRIWFxUSFRMYHCggGBsmHBQUJD0lJSkrLi4uFyAzODMsOCgtLisBCgoKDg0OGhAQGiwlICUtLC0tLCwsNywtLSwsMSwvLC0sLywsLCwtLy0sLCwsLCwsNC0sLDA0LCwsLCwsLCwsLP/AABEIAOEA4QMBEQACEQEDEQH/xAAbAAEAAQUBAAAAAAAAAAAAAAAABAECAwUGB//EAD0QAAICAQEFBAYHBgcBAAAAAAABAgMRBAUSITFRBkFhkRMiMnGBoSNScrGywdEUQmKCkvAzNGNzdKLhQ//EABoBAQACAwEAAAAAAAAAAAAAAAACAwEEBQb/xAAxEQEAAgIBAwMCBAYBBQAAAAAAAQIDESEEEjFBUXETYQUygbEiM0KRwdFSFCOh8PH/2gAMAwEAAhEDEQA/APcQAAAAAAAAAAAAAAAAAAAAAAAAAAAAAAAAAAAAAAAAAAAAAAAAAAAAAAAAAAAAAAAAAAAAAAAAAAAAAAAAAAAAAAAAAAAAAAAAAAAAAAAAAAAAAAAAAAAAAAAAAAAAAAAAAAAAAAAAAAAAAAAAAAAAACjeOL7gLY2xfKSfuaZmYmGNxK8wyAAAAAAAAAAAAAAAAAAAAAAAAAAAAAAIW2v8tqP9i78DLcP8yvzCrP8AyrfE/s8WjFdD00y8fEQnabaeor/w77YY7lZLd/pzgqtix2/NWP7L6ZslPy2mP1b3Qdt9XXhWbly/iW5L+qPD5Grk/D8Vvy8N3F+J5q/m1P8A4/Z1Wyu2GmuxGTdE33WY3W/CfLzwc/L0OSnMcx9nSw/iOLJxPE/f/boEzTb6oAAAAAAAAAAAAAAAAAAAAAAAAAAQttf5bUf8e78DLcP8yvzCrP8AyrfE/s8XjJdT00w8hEwvRhJVGBcgy3WxO0V+laUXv1d9U3lfyv8Ad+7wNXP0tMvnifdt9P1mTDxHMe3+vZ6JsbbNOqhvVv1l7dcuE4e9d68UcbNgvinVv7u/g6mmaN1/s2JSvAAAAAAAAAAAAAAAAAAAAAAAAAwMFujql7VUJfahF/eiUXtHiZQnHSfMQ1es7KaKz/4qD61N14+C4eaNinWZq/1b+eWtfoOnv/Tr44c5tPsHOOZaez0i+pZiMvhJcH8jdxfiNZ4vGvhoZfwq0c4539pcpqdNOqThZCUJrnGSw/f4rxOhW9bRus7hzLUtSdWjUrUZRZ9HqZ0zjZXJxnHk19z6rwIXpW8dto4WUvalu6s6l6X2c29DVww8RugvXh1/ij4fccPqennFP2eh6XqozV+/rDcms2wAAAAAAAAAAAAAAAAAAAAAAAAAAAEPaezKdTDctgpLufKUH1i+4sxZb453WVWXDTLXV4eddoOz1mkefbpk8Rsxyf1ZLuf3na6fqa5Y9p9nA6npLYJ35j3/ANtQkbDVSNFqZ0zjbW92cHlPr1T6pkL0i9Zrbwsx3tS0Wr5h6lsbaUdTVG2PB8px74TXNf31ODmxTiv2y9JgzRmp3QnFS4AAAAAAAAAAAAAAAAAAAAAAAAAAABjvpjZFwnFSjNYlF8U0ZraazuEbVi0anw807RbFelswsuqeXXJ/hfivmdzp+ojLX7+rz3VdNOG32nw1SRsNZu+yu1P2e9KT+itxCfRfVn8G/Js1eqw/Upx5ht9Hn+lk58T5eknEehAAAAAAAAAAAAAAAAAAAAAAAAAAAAAIW2Nnx1NMqpd/GMvqTXKX99zZbhyzjvFoU58MZaTWXlttMoSlCSxKEnGS6NPDO9FomNw83as1mYlTBljT0nstr/TaaLbzOv6OfVuPJ/FYOH1WPsyTrxPL0PR5fqYo35jhtzXbQAAAAAAAAAAAAAAAAAAAAAAAAAAAABwvbfQ7l0bkuF0cS+3HC+ax5M6vQ5N07Z9HF/EMXbeLx6/u5zBvNB03YXU7t06nythvL7UX+jfkaHXU3SLezo/h19Xmvv8A4duct2AAAAAAAAAAAAUMsBhlUAAAAAAAAAAAAAADR9stPv6Vy76pxmvPdf4ja6O2suvdp9fTuxb9nA4Ou4bY9n7NzVUvrYo/1er+ZT1EbxWhf0tu3LWfv+70k4j0IAAAAAAAAAAUYFuTLCqYFxhkAAaXtBdKNmiUZSip6uMZKMmlKO5Lg8c0bPT1ia5Nx/T/AJhqdTaYvj1Pm3+JYdbW9Rrnp5WWQqq0sbVGqyVTlZKxx3nKLy8JcidJjHh74iNzOuY3xpDJE5eo+nMzERXfE65mZ9mq1Guvs2dXXG2Xp7dRPTxtUnGbVc5veyuOd2vBsVx0r1EzMcRG9fOv9tW2TJfpYrFp7pmY368TP+IStXe9TPZn0lkIaqq6diqtnU5NVQlxcWuTyV0r9KMvEbiY8xv1lbe/1bYeZiLRO9TMekeyLp9Zbmqp22SVO2J6ZSc3vTqjCTUZv9749CdsdObajmm/1+yqmW+617p4yTX5jU+fdGe1rvQ6it2TUoa+LqnvyUnS9TuygnnOE+GOkkWfRp31mIj8vPzpD/qMn071mZ4vxP27tabWyieqs1rd9lctPNU6ZQulVXCarUlKSXtZk+/PA14tXFWn8MTvmeN+rZmls1sk90xrivOojjf68ui0W/6Kv0ji7NyO+4vMXPHFrwyaV9d09vhv4+7tju8+rORTAIO3I5016/0Zvyi3+RbgnWSvyp6iN4rfEvNsHbeeZtHwsrfSyD8pIjf8s/CePi8fMPUTgvSAAAAAAAAAABRgY8kkVUwMhFIAAaPtPCedLZCudqp1SsnGuO9LdUJLOM+KNrpprq8TMRuNctPq4tuloiZ1bfHxKLLUWQ1K1n7LqJV3ab0LgoRd1c4Wya3ob3Jp88lnbWcf0u6NxO/tO4Vd965fq9ltTGtesTEz6b9UHRbG1Dekrlv0ej/atTOcFCXo52z9SvMk4uW7J93ey2+fHEXmOd9sf29VOPpsszjrO413WnXpMzxHt4lZpNNfR+xb1F1kdDbra36OClKVcsKuSTaWHn5Mze9Mnfq0R3RWeff1RpTJi+nusz2zaOPb0ZqNm3/Q2SqlF27Wnq5Q4OVVUoySc8cF3eZG2WnNYnxTXzKdMGT+G0x5yTbXtHPlH1Ww7Z0byrkrKto22KOOM6J3Jtpd64Rl/KTr1FYvrfE1iP1iP/YQv0t7Y965i8z+kz/8lM12knGesplpZaiOsmraJqMJVxs9Go/SNv1MNZyVUvWYpaL67eJ99b9Pddkx2iclJp3RbmPbetc+2m77OUyhpNPCcXGUKYRlFrDi0uTNXqbRbLaY9230lZrhpWfMRDZFLYAIW2pY01/jTNecWvzLcP8AMr8wp6if+1b4l5zg7TgMujhmytdbIL/siN5/hn4TpH8UfMPTjhPRAAAAAAAAAAAAwZJIGTIzogmAAAAAAAAAAAAAA1Haq7d00l32SjBeeX8kzZ6Wu8kfZq9ZbWKY93DYOo4ydsOne1NK6TUv6fW/Iqz21jld09e7LWPu9COO7oAAAAAAAAAAAME+ZOEJW5DDNVLK9xGU6yvMMgAAAAAAAAAAAAcn2u1W9ZGpcq1vS+1Lu8vvOh0lNVm3u5fXX3aK+zn8G40W+7H6bNs7O6uGF9qX/ifmanWW1WK+7e6Gm7zb2dcc51AAAAAAAAAAAAYr13kqo2YMkkF1c8P7xMbZidSlFawAAAAAAAAAAAGDW6qNVcrJfurgur7kTpSb21CGS8UrNpcFfY5ylOXGU22/ezrViIjUOJaZtO5YmiSLt+z+j9FRFNetP15fHkvLBy+ov33djpcfZjj78tkUNgAAAAAAAAAAAFGs8AIc1h4LY5UzwtbMsM+nu/dfw/QhavqnW3okEFgAAAAAAAAApKSSbbwkstvkkIjbEzrmXH7b2i7pYX+HD2V9Z/WZ0sGLsjny5fUZvqTx4axovayfsPZ/prVlepXiU+j6R+P6lOfJ2V+8r+nxd9+fEO1OY64AAAAAAAAAAAAADFfXlcOa+ZKs6RtG0NlilY2ZEmjVd0vP9SFqeydb+kpaZWtAAAAAAAY774wW9NpJdfy6ma1m06hG1orG5cxtXakrvVWY1ru75eL/AEN/FhinM+XOzZ5vxHhq2i9rK00SnJQisyk8JCbRWNyzWs2nUO02doo01qC585P60upzMmSb23Lr4scY66hKK1gAAAAAAAAAAAAAABH1FGeK5966k6291dq75hCZapWNmWF1eolHk+HR8jE1iWYvMJVe0Iv2sx+aK5xz6LYyx6pELovlJP4ohNZhOLRPiWQwko2Bgt1tUec17k8vyROMdp8QhOSkeZa7U7b7q4/zS/Qur0//ACa9+p/4w02ovnN5nJyfj3e5dxs1rFY4al7TadyjtE0FaqZTkoxWZPkkJtERuSKzadQ6nZOzY0xy+Nkval08F4Ghlyzefs6WHDGOPu2BSvAAAAAAAAAAAAAAAAADBfp1LjyfXr7yVbaQtTbX21uPBr9GXRMSomJjyxMkiskZRY2SYWtvqZY2xSZlGWNkkVkjKLHJEmJSdHs6y3ksR+s+Xw6ld8taJ48Nr+PDotDoYUrEVxfOT5s075JvPLoY8VaRwlFawAAAAAAAAAAAAAAAAAAACkop8GsoCJboE/ZePDmiyMkx5VWxRPhDt0Vi7s+7iWxkrKqcdoRpwa5pr3ponExKqYmPLCySKxmWJVjROXsxk/cmJtEeZIrM+ISKtkWy54gvF5fkiE56x4Tjp7z54bHTbIrhxfrv+Ll5FNs9p8cNinT1r55bBFK8AAAAAAAAAAAAAAAAAAAAAAAAAAC1wXReSM7ljUKqKXJLyMbNQqGQAAAAAAAAAAAAAAAAAAAAAAAAAAAAAAAAAAAAAAAAAAAAAAAAAAAAAAAAAAAAAAAAAAAAAAAAAAAAAAAAAAAAAAAAA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495" y="2133600"/>
            <a:ext cx="1133475" cy="1152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1970" y="685800"/>
            <a:ext cx="941203" cy="301752"/>
          </a:xfrm>
        </p:spPr>
        <p:txBody>
          <a:bodyPr/>
          <a:lstStyle/>
          <a:p>
            <a:fld id="{5317E1E1-F6F5-4C49-B651-39D64CCEAC1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93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462126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304801"/>
            <a:ext cx="73152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Validity Study</a:t>
            </a:r>
            <a:endParaRPr lang="en-US" sz="3200" dirty="0"/>
          </a:p>
        </p:txBody>
      </p:sp>
      <p:sp>
        <p:nvSpPr>
          <p:cNvPr id="6" name="Left Arrow 5"/>
          <p:cNvSpPr/>
          <p:nvPr/>
        </p:nvSpPr>
        <p:spPr>
          <a:xfrm>
            <a:off x="7924800" y="3848100"/>
            <a:ext cx="637094" cy="323701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4024853" y="3848099"/>
            <a:ext cx="637094" cy="323701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91292" y="723901"/>
            <a:ext cx="941203" cy="301752"/>
          </a:xfrm>
        </p:spPr>
        <p:txBody>
          <a:bodyPr/>
          <a:lstStyle/>
          <a:p>
            <a:fld id="{5317E1E1-F6F5-4C49-B651-39D64CCEAC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2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78" y="3351679"/>
            <a:ext cx="7939416" cy="9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304801"/>
            <a:ext cx="73152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Validity Study</a:t>
            </a:r>
            <a:endParaRPr lang="en-US" sz="3200" dirty="0"/>
          </a:p>
        </p:txBody>
      </p:sp>
      <p:sp>
        <p:nvSpPr>
          <p:cNvPr id="6" name="Left Arrow 5"/>
          <p:cNvSpPr/>
          <p:nvPr/>
        </p:nvSpPr>
        <p:spPr>
          <a:xfrm>
            <a:off x="7682453" y="3423474"/>
            <a:ext cx="637094" cy="323701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91292" y="723901"/>
            <a:ext cx="941203" cy="301752"/>
          </a:xfrm>
        </p:spPr>
        <p:txBody>
          <a:bodyPr/>
          <a:lstStyle/>
          <a:p>
            <a:fld id="{5317E1E1-F6F5-4C49-B651-39D64CCEAC1C}" type="slidenum">
              <a:rPr lang="en-US" smtClean="0"/>
              <a:t>12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38200" y="1701225"/>
            <a:ext cx="757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Are Florida’s Students Similar to Utah’s?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1"/>
            <a:ext cx="73152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Validity Study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66863"/>
            <a:ext cx="7751607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/>
        </p:nvSpPr>
        <p:spPr>
          <a:xfrm>
            <a:off x="8118860" y="2209800"/>
            <a:ext cx="637094" cy="323701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8130254" y="6019800"/>
            <a:ext cx="637094" cy="323701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85800"/>
            <a:ext cx="941203" cy="301752"/>
          </a:xfrm>
        </p:spPr>
        <p:txBody>
          <a:bodyPr/>
          <a:lstStyle/>
          <a:p>
            <a:fld id="{5317E1E1-F6F5-4C49-B651-39D64CCEAC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3152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Proposed Cut Scores for FSA ELA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5056"/>
            <a:ext cx="3493526" cy="30036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45" y="3962400"/>
            <a:ext cx="4680991" cy="22709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85800"/>
            <a:ext cx="941203" cy="301752"/>
          </a:xfrm>
        </p:spPr>
        <p:txBody>
          <a:bodyPr/>
          <a:lstStyle/>
          <a:p>
            <a:fld id="{5317E1E1-F6F5-4C49-B651-39D64CCEAC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5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457200"/>
            <a:ext cx="7531600" cy="7069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Proposed Cut Scores for FSA Math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90" y="1524000"/>
            <a:ext cx="3624835" cy="30029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855" y="3962400"/>
            <a:ext cx="3795089" cy="22785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56342" y="685800"/>
            <a:ext cx="941203" cy="301752"/>
          </a:xfrm>
        </p:spPr>
        <p:txBody>
          <a:bodyPr/>
          <a:lstStyle/>
          <a:p>
            <a:fld id="{5317E1E1-F6F5-4C49-B651-39D64CCEAC1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24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Proposed Cut Scores for FSA </a:t>
            </a:r>
            <a:br>
              <a:rPr lang="en-US" dirty="0" smtClean="0"/>
            </a:br>
            <a:r>
              <a:rPr lang="en-US" dirty="0" smtClean="0"/>
              <a:t>End of Course Exams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50" y="1905000"/>
            <a:ext cx="3493526" cy="30660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733800"/>
            <a:ext cx="3962648" cy="24614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685800"/>
            <a:ext cx="941203" cy="301752"/>
          </a:xfrm>
        </p:spPr>
        <p:txBody>
          <a:bodyPr/>
          <a:lstStyle/>
          <a:p>
            <a:fld id="{5317E1E1-F6F5-4C49-B651-39D64CCEAC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9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838200"/>
          </a:xfrm>
        </p:spPr>
        <p:txBody>
          <a:bodyPr/>
          <a:lstStyle/>
          <a:p>
            <a:r>
              <a:rPr lang="en-US" dirty="0" smtClean="0"/>
              <a:t>Cut Score Impacts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949762"/>
              </p:ext>
            </p:extLst>
          </p:nvPr>
        </p:nvGraphicFramePr>
        <p:xfrm>
          <a:off x="707212" y="1447800"/>
          <a:ext cx="36576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097"/>
                <a:gridCol w="27865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 Level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Fewer Students Scoring Proficient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8,611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13,834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17,708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17,318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11,502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3,956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7,617</a:t>
                      </a:r>
                      <a:endParaRPr lang="en-US" dirty="0"/>
                    </a:p>
                  </a:txBody>
                  <a:tcPr marL="68580" marR="6858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744672"/>
              </p:ext>
            </p:extLst>
          </p:nvPr>
        </p:nvGraphicFramePr>
        <p:xfrm>
          <a:off x="4572001" y="1447800"/>
          <a:ext cx="3657599" cy="360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479"/>
                <a:gridCol w="2357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 Level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Fewer Students Scoring Proficient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marL="68580" marR="68580"/>
                </a:tc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7,972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1,989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5,726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7,149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2,465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Algebra 1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20,175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Geometry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19,459</a:t>
                      </a:r>
                      <a:endParaRPr lang="en-US" dirty="0"/>
                    </a:p>
                  </a:txBody>
                  <a:tcPr marL="68580" marR="6858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009702"/>
              </p:ext>
            </p:extLst>
          </p:nvPr>
        </p:nvGraphicFramePr>
        <p:xfrm>
          <a:off x="2638681" y="5334000"/>
          <a:ext cx="3685919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573"/>
                <a:gridCol w="24753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 Level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Designated Non-Proficient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Algebra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101,130</a:t>
                      </a:r>
                      <a:endParaRPr lang="en-US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85800"/>
            <a:ext cx="941203" cy="301752"/>
          </a:xfrm>
        </p:spPr>
        <p:txBody>
          <a:bodyPr/>
          <a:lstStyle/>
          <a:p>
            <a:fld id="{5317E1E1-F6F5-4C49-B651-39D64CCEAC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4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762000"/>
          </a:xfrm>
        </p:spPr>
        <p:txBody>
          <a:bodyPr/>
          <a:lstStyle/>
          <a:p>
            <a:r>
              <a:rPr lang="en-US" dirty="0" smtClean="0"/>
              <a:t>Overall Impact of Cut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315200" cy="35395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the event that the recommended cut scores are implemented,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145,480</a:t>
            </a:r>
            <a:r>
              <a:rPr lang="en-US" sz="2400" dirty="0" smtClean="0"/>
              <a:t> fewer students will be proficient in English/Language Arts and/or Mathematics exams.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algn="r"/>
            <a:r>
              <a:rPr lang="en-US" sz="1800" dirty="0" smtClean="0"/>
              <a:t>Not Counting Algebra II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85800"/>
            <a:ext cx="941203" cy="301752"/>
          </a:xfrm>
        </p:spPr>
        <p:txBody>
          <a:bodyPr/>
          <a:lstStyle/>
          <a:p>
            <a:fld id="{5317E1E1-F6F5-4C49-B651-39D64CCEAC1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00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6200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Elementary School Grading Formula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709173"/>
              </p:ext>
            </p:extLst>
          </p:nvPr>
        </p:nvGraphicFramePr>
        <p:xfrm>
          <a:off x="907254" y="1828800"/>
          <a:ext cx="7398546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182"/>
                <a:gridCol w="2466182"/>
                <a:gridCol w="24661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English/Language</a:t>
                      </a:r>
                      <a:r>
                        <a:rPr lang="en-US" baseline="0" dirty="0" smtClean="0"/>
                        <a:t> Arts</a:t>
                      </a:r>
                      <a:endParaRPr lang="en-US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Mathematics</a:t>
                      </a:r>
                      <a:endParaRPr lang="en-US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Science</a:t>
                      </a:r>
                      <a:endParaRPr lang="en-US" dirty="0"/>
                    </a:p>
                  </a:txBody>
                  <a:tcPr marL="68580" marR="6858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Achievement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(0% to 100%)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Achievement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(0% to 100%)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Achievement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(0% to 100%)</a:t>
                      </a: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trike="sngStrike" dirty="0" smtClean="0"/>
                        <a:t>Learning Gains </a:t>
                      </a:r>
                    </a:p>
                    <a:p>
                      <a:pPr algn="ctr"/>
                      <a:r>
                        <a:rPr lang="en-US" strike="sngStrike" dirty="0" smtClean="0"/>
                        <a:t>(0% to 100%)</a:t>
                      </a:r>
                    </a:p>
                  </a:txBody>
                  <a:tcPr marL="68580" marR="68580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strike="sng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Learning Gains </a:t>
                      </a:r>
                    </a:p>
                    <a:p>
                      <a:pPr marL="0" algn="ctr" defTabSz="457200" rtl="0" eaLnBrk="1" latinLnBrk="0" hangingPunct="1"/>
                      <a:r>
                        <a:rPr lang="en-US" sz="1800" strike="sng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(0% to 100%)</a:t>
                      </a:r>
                    </a:p>
                  </a:txBody>
                  <a:tcPr marL="68580" marR="68580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trike="sngStrike" dirty="0" smtClean="0"/>
                        <a:t>Learning Gains of the Low 25% </a:t>
                      </a:r>
                    </a:p>
                    <a:p>
                      <a:pPr algn="ctr"/>
                      <a:r>
                        <a:rPr lang="en-US" strike="sngStrike" dirty="0" smtClean="0"/>
                        <a:t>(0% to 100%)</a:t>
                      </a:r>
                    </a:p>
                  </a:txBody>
                  <a:tcPr marL="68580" marR="68580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trike="sngStrike" dirty="0" smtClean="0"/>
                        <a:t>Learning Gains of the Low 25% </a:t>
                      </a:r>
                    </a:p>
                    <a:p>
                      <a:pPr algn="ctr"/>
                      <a:r>
                        <a:rPr lang="en-US" strike="sngStrike" dirty="0" smtClean="0"/>
                        <a:t>(0% to 100%)</a:t>
                      </a:r>
                      <a:endParaRPr lang="en-US" strike="sngStrike" dirty="0"/>
                    </a:p>
                  </a:txBody>
                  <a:tcPr marL="68580" marR="68580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85800"/>
            <a:ext cx="941203" cy="301752"/>
          </a:xfrm>
        </p:spPr>
        <p:txBody>
          <a:bodyPr/>
          <a:lstStyle/>
          <a:p>
            <a:fld id="{5317E1E1-F6F5-4C49-B651-39D64CCEAC1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7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Okeechobee Senior High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343400" y="293703"/>
            <a:ext cx="4191000" cy="11540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Special Facilities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001000" y="568999"/>
            <a:ext cx="941203" cy="301752"/>
          </a:xfrm>
        </p:spPr>
        <p:txBody>
          <a:bodyPr/>
          <a:lstStyle/>
          <a:p>
            <a:fld id="{5317E1E1-F6F5-4C49-B651-39D64CCEAC1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12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2013-14 School Grades: </a:t>
            </a:r>
            <a:br>
              <a:rPr lang="en-US" dirty="0" smtClean="0"/>
            </a:br>
            <a:r>
              <a:rPr lang="en-US" dirty="0" smtClean="0"/>
              <a:t>Proficiency vs. Learning Gains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393691"/>
              </p:ext>
            </p:extLst>
          </p:nvPr>
        </p:nvGraphicFramePr>
        <p:xfrm>
          <a:off x="838201" y="1986280"/>
          <a:ext cx="7391399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0016"/>
                <a:gridCol w="2144383"/>
                <a:gridCol w="2667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School</a:t>
                      </a:r>
                      <a:endParaRPr lang="en-US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 of Proficiency Points Earned</a:t>
                      </a:r>
                      <a:endParaRPr lang="en-US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 of Learning Gains Points Earned</a:t>
                      </a:r>
                      <a:endParaRPr lang="en-US" dirty="0"/>
                    </a:p>
                  </a:txBody>
                  <a:tcPr marL="68580" marR="6858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Central Elementary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45%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73%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Everglades Elementary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46%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69%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North Elementary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58%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70%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Seminole Elementary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46%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69%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South Elementary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39%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68%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Osceola</a:t>
                      </a:r>
                      <a:r>
                        <a:rPr lang="en-US" baseline="0" dirty="0" smtClean="0"/>
                        <a:t> Middle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40%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63%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Yearling Middle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40%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64%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Okeechobee High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57%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59%</a:t>
                      </a:r>
                      <a:endParaRPr lang="en-US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85800"/>
            <a:ext cx="941203" cy="301752"/>
          </a:xfrm>
        </p:spPr>
        <p:txBody>
          <a:bodyPr/>
          <a:lstStyle/>
          <a:p>
            <a:fld id="{5317E1E1-F6F5-4C49-B651-39D64CCEAC1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4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925497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Groups Suggesting a Deeper Conversation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Florida Association of District School Superintendents</a:t>
            </a:r>
          </a:p>
          <a:p>
            <a:r>
              <a:rPr lang="en-US" sz="2400" dirty="0" smtClean="0"/>
              <a:t>Florida Association of School Administrators</a:t>
            </a:r>
          </a:p>
          <a:p>
            <a:r>
              <a:rPr lang="en-US" sz="2400" dirty="0" smtClean="0"/>
              <a:t>Florida School Boards Association</a:t>
            </a:r>
          </a:p>
          <a:p>
            <a:r>
              <a:rPr lang="en-US" sz="2400" dirty="0"/>
              <a:t>Multiple Local School Boards</a:t>
            </a:r>
          </a:p>
          <a:p>
            <a:r>
              <a:rPr lang="en-US" sz="2400" dirty="0" smtClean="0"/>
              <a:t>Florida PTA</a:t>
            </a:r>
          </a:p>
          <a:p>
            <a:r>
              <a:rPr lang="en-US" sz="2400" dirty="0" smtClean="0"/>
              <a:t>Florida Education Association</a:t>
            </a:r>
          </a:p>
          <a:p>
            <a:r>
              <a:rPr lang="en-US" sz="2400" dirty="0" smtClean="0"/>
              <a:t>NAACP</a:t>
            </a:r>
          </a:p>
          <a:p>
            <a:r>
              <a:rPr lang="en-US" sz="2400" dirty="0" smtClean="0"/>
              <a:t>League of United Latin American Citizens</a:t>
            </a:r>
          </a:p>
          <a:p>
            <a:r>
              <a:rPr lang="en-US" sz="2400" dirty="0" smtClean="0"/>
              <a:t>Fund Education Now</a:t>
            </a:r>
          </a:p>
          <a:p>
            <a:r>
              <a:rPr lang="en-US" sz="2400" dirty="0" smtClean="0"/>
              <a:t>Parents Across America - Florida</a:t>
            </a:r>
          </a:p>
          <a:p>
            <a:r>
              <a:rPr lang="en-US" sz="2400" dirty="0" smtClean="0"/>
              <a:t>Florida Opt Out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85800"/>
            <a:ext cx="941203" cy="301752"/>
          </a:xfrm>
        </p:spPr>
        <p:txBody>
          <a:bodyPr/>
          <a:lstStyle/>
          <a:p>
            <a:fld id="{5317E1E1-F6F5-4C49-B651-39D64CCEAC1C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4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925497"/>
          </a:xfrm>
        </p:spPr>
        <p:txBody>
          <a:bodyPr/>
          <a:lstStyle/>
          <a:p>
            <a:r>
              <a:rPr lang="en-US" dirty="0" smtClean="0"/>
              <a:t>Accountability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 smtClean="0"/>
          </a:p>
          <a:p>
            <a:pPr marL="45720" indent="0">
              <a:buNone/>
            </a:pP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762000" y="1524000"/>
            <a:ext cx="784860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182880">
              <a:spcBef>
                <a:spcPct val="20000"/>
              </a:spcBef>
              <a:buClr>
                <a:srgbClr val="FF8600"/>
              </a:buClr>
              <a:buFont typeface="Wingdings" charset="2"/>
              <a:buChar char="§"/>
            </a:pPr>
            <a:r>
              <a:rPr lang="en-US" sz="2400" dirty="0">
                <a:solidFill>
                  <a:prstClr val="white"/>
                </a:solidFill>
              </a:rPr>
              <a:t>Suspend school grades for 2014-15 or issue an “I” or ”Incomplete” to all schools and districts due to inability to calculate learning </a:t>
            </a:r>
            <a:r>
              <a:rPr lang="en-US" sz="2400" dirty="0" smtClean="0">
                <a:solidFill>
                  <a:prstClr val="white"/>
                </a:solidFill>
              </a:rPr>
              <a:t>gains and the results of the validity study</a:t>
            </a:r>
            <a:endParaRPr lang="en-US" sz="2400" dirty="0">
              <a:solidFill>
                <a:prstClr val="white"/>
              </a:solidFill>
            </a:endParaRPr>
          </a:p>
          <a:p>
            <a:pPr marL="228600" lvl="0" indent="-182880">
              <a:spcBef>
                <a:spcPct val="20000"/>
              </a:spcBef>
              <a:buClr>
                <a:srgbClr val="FF8600"/>
              </a:buClr>
              <a:buFont typeface="Wingdings" charset="2"/>
              <a:buChar char="§"/>
            </a:pPr>
            <a:r>
              <a:rPr lang="en-US" sz="2400" dirty="0">
                <a:solidFill>
                  <a:prstClr val="white"/>
                </a:solidFill>
              </a:rPr>
              <a:t>Mandate a “Phase in” of cut </a:t>
            </a:r>
            <a:r>
              <a:rPr lang="en-US" sz="2400" dirty="0" smtClean="0">
                <a:solidFill>
                  <a:prstClr val="white"/>
                </a:solidFill>
              </a:rPr>
              <a:t>scores</a:t>
            </a:r>
            <a:endParaRPr lang="en-US" sz="2400" dirty="0">
              <a:solidFill>
                <a:prstClr val="white"/>
              </a:solidFill>
            </a:endParaRPr>
          </a:p>
          <a:p>
            <a:pPr marL="228600" lvl="0" indent="-182880">
              <a:spcBef>
                <a:spcPct val="20000"/>
              </a:spcBef>
              <a:buClr>
                <a:srgbClr val="FF8600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prstClr val="white"/>
                </a:solidFill>
              </a:rPr>
              <a:t>Amend </a:t>
            </a:r>
            <a:r>
              <a:rPr lang="en-US" sz="2400" dirty="0">
                <a:solidFill>
                  <a:prstClr val="white"/>
                </a:solidFill>
              </a:rPr>
              <a:t>F.S. 1008.34 to ensure inclusion of learning gains or prohibit the issuance of grades</a:t>
            </a:r>
          </a:p>
          <a:p>
            <a:pPr marL="228600" lvl="0" indent="-182880">
              <a:spcBef>
                <a:spcPct val="20000"/>
              </a:spcBef>
              <a:buClr>
                <a:srgbClr val="FF8600"/>
              </a:buClr>
              <a:buFont typeface="Wingdings" charset="2"/>
              <a:buChar char="§"/>
            </a:pPr>
            <a:r>
              <a:rPr lang="en-US" sz="2400" dirty="0">
                <a:solidFill>
                  <a:prstClr val="white"/>
                </a:solidFill>
              </a:rPr>
              <a:t>Recognize, through accountability calculations, the impact of socio-economic status on proficiency levels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685800"/>
            <a:ext cx="941203" cy="301752"/>
          </a:xfrm>
        </p:spPr>
        <p:txBody>
          <a:bodyPr/>
          <a:lstStyle/>
          <a:p>
            <a:fld id="{5317E1E1-F6F5-4C49-B651-39D64CCEAC1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00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223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Special Facilities Construction Account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457200" y="2360613"/>
            <a:ext cx="8229600" cy="37655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Section 1013.64(2), F.S.</a:t>
            </a:r>
          </a:p>
          <a:p>
            <a:pPr eaLnBrk="1" hangingPunct="1"/>
            <a:r>
              <a:rPr lang="en-US" sz="3200" dirty="0" smtClean="0"/>
              <a:t>Specific Legislative Appropriation</a:t>
            </a:r>
          </a:p>
          <a:p>
            <a:pPr eaLnBrk="1" hangingPunct="1"/>
            <a:r>
              <a:rPr lang="en-US" sz="3200" dirty="0" smtClean="0"/>
              <a:t>Project Must be Critical Need &amp; In Survey</a:t>
            </a:r>
          </a:p>
          <a:p>
            <a:pPr eaLnBrk="1" hangingPunct="1"/>
            <a:r>
              <a:rPr lang="en-US" sz="3200" dirty="0" smtClean="0"/>
              <a:t>Dedicate 1.5 Mills for Three Years</a:t>
            </a:r>
          </a:p>
          <a:p>
            <a:pPr eaLnBrk="1" hangingPunct="1"/>
            <a:r>
              <a:rPr lang="en-US" sz="3200" dirty="0" smtClean="0"/>
              <a:t>Application Deadline: August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7200" y="685800"/>
            <a:ext cx="941203" cy="301752"/>
          </a:xfrm>
        </p:spPr>
        <p:txBody>
          <a:bodyPr/>
          <a:lstStyle/>
          <a:p>
            <a:fld id="{5317E1E1-F6F5-4C49-B651-39D64CCEAC1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81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2303"/>
            <a:ext cx="7315200" cy="6968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Issues and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752600"/>
            <a:ext cx="4038600" cy="32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 smtClean="0"/>
              <a:t>Technology</a:t>
            </a:r>
          </a:p>
          <a:p>
            <a:r>
              <a:rPr lang="en-US" sz="2400" dirty="0" smtClean="0"/>
              <a:t>Electrical</a:t>
            </a:r>
          </a:p>
          <a:p>
            <a:r>
              <a:rPr lang="en-US" sz="2400" dirty="0" smtClean="0"/>
              <a:t>Elevation / Drainage / Flooding</a:t>
            </a:r>
          </a:p>
          <a:p>
            <a:r>
              <a:rPr lang="en-US" sz="2400" dirty="0" smtClean="0"/>
              <a:t>Exterior Mold</a:t>
            </a:r>
          </a:p>
          <a:p>
            <a:r>
              <a:rPr lang="en-US" sz="2400" dirty="0" smtClean="0"/>
              <a:t>On-site Full Time Maintenance Staff</a:t>
            </a:r>
          </a:p>
          <a:p>
            <a:r>
              <a:rPr lang="en-US" sz="2400" dirty="0" smtClean="0"/>
              <a:t>Plumbing</a:t>
            </a:r>
          </a:p>
          <a:p>
            <a:r>
              <a:rPr lang="en-US" sz="2400" dirty="0" smtClean="0"/>
              <a:t>Security Improvement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648200" y="1752600"/>
            <a:ext cx="4038600" cy="32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/>
              <a:t>Telephone System Upgrade</a:t>
            </a:r>
          </a:p>
          <a:p>
            <a:r>
              <a:rPr lang="en-US" sz="2400" dirty="0"/>
              <a:t>Fire Detection Upgrades</a:t>
            </a:r>
          </a:p>
          <a:p>
            <a:r>
              <a:rPr lang="en-US" sz="2400" dirty="0" smtClean="0"/>
              <a:t>Asphalt Needs</a:t>
            </a:r>
            <a:endParaRPr lang="en-US" sz="2400" dirty="0"/>
          </a:p>
          <a:p>
            <a:r>
              <a:rPr lang="en-US" sz="2400" dirty="0"/>
              <a:t>Life Expectancy of Roof &lt; 5 years</a:t>
            </a:r>
          </a:p>
          <a:p>
            <a:r>
              <a:rPr lang="en-US" sz="2400" dirty="0" smtClean="0"/>
              <a:t>Handicapped Accessible</a:t>
            </a:r>
          </a:p>
          <a:p>
            <a:r>
              <a:rPr lang="en-US" sz="2400" dirty="0" smtClean="0"/>
              <a:t>Lighting</a:t>
            </a:r>
          </a:p>
          <a:p>
            <a:r>
              <a:rPr lang="en-US" sz="2400" dirty="0" smtClean="0"/>
              <a:t>Capacity Issues in Lecture Hall and Cafeteria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85800"/>
            <a:ext cx="941203" cy="301752"/>
          </a:xfrm>
        </p:spPr>
        <p:txBody>
          <a:bodyPr/>
          <a:lstStyle/>
          <a:p>
            <a:fld id="{5317E1E1-F6F5-4C49-B651-39D64CCEAC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0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4691849" y="1600200"/>
            <a:ext cx="7315200" cy="1154097"/>
          </a:xfrm>
        </p:spPr>
        <p:txBody>
          <a:bodyPr/>
          <a:lstStyle/>
          <a:p>
            <a:r>
              <a:rPr lang="en-US" dirty="0" smtClean="0"/>
              <a:t>Value of 1.5 Mill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07181238"/>
              </p:ext>
            </p:extLst>
          </p:nvPr>
        </p:nvGraphicFramePr>
        <p:xfrm>
          <a:off x="381000" y="220764"/>
          <a:ext cx="3429001" cy="64086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073"/>
                <a:gridCol w="897432"/>
                <a:gridCol w="1111748"/>
                <a:gridCol w="1111748"/>
              </a:tblGrid>
              <a:tr h="16432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1" i="0" u="none" strike="noStrike" dirty="0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2014</a:t>
                      </a:r>
                      <a:endParaRPr lang="en-US" sz="700" b="1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1" i="0" u="none" strike="noStrike" dirty="0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</a:tr>
              <a:tr h="16432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Per Capita</a:t>
                      </a:r>
                      <a:endParaRPr lang="en-US" sz="700" b="1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2014</a:t>
                      </a:r>
                      <a:endParaRPr lang="en-US" sz="700" b="1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</a:tr>
              <a:tr h="16432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School</a:t>
                      </a:r>
                      <a:endParaRPr lang="en-US" sz="700" b="1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Value of 1.5 Mill</a:t>
                      </a:r>
                      <a:endParaRPr lang="en-US" sz="700" b="1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Total Value</a:t>
                      </a:r>
                      <a:endParaRPr lang="en-US" sz="700" b="1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</a:tr>
              <a:tr h="16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#</a:t>
                      </a:r>
                      <a:endParaRPr lang="en-US" sz="700" b="1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District</a:t>
                      </a:r>
                      <a:endParaRPr lang="en-US" sz="700" b="1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Levy</a:t>
                      </a:r>
                      <a:endParaRPr lang="en-US" sz="700" b="1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of 1.5 Mill Levy</a:t>
                      </a:r>
                      <a:endParaRPr lang="en-US" sz="700" b="1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</a:tr>
              <a:tr h="16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Monroe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446.14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33,033,873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</a:tr>
              <a:tr h="16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Walton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335.15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 $      20,039,846 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</a:tr>
              <a:tr h="16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Collier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302.18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101,767,878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</a:tr>
              <a:tr h="16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Franklin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221.56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2,613,054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</a:tr>
              <a:tr h="16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Martin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191.45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28,445,885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</a:tr>
              <a:tr h="16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Sarasota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181.93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70,431,390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</a:tr>
              <a:tr h="16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Palm Beach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165.40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 $    224,980,944 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</a:tr>
              <a:tr h="16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8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Indian River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152.16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21,447,918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</a:tr>
              <a:tr h="16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Lee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147.51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96,395,787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</a:tr>
              <a:tr h="16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St. Johns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145.44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30,171,271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</a:tr>
              <a:tr h="16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11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Nassau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139.37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10,497,811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</a:tr>
              <a:tr h="16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12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Miami-Dade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134.77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352,257,383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</a:tr>
              <a:tr h="16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13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Bay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133.94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22,874,233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</a:tr>
              <a:tr h="16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14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Sumter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132.78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14,755,182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</a:tr>
              <a:tr h="16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15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Gulf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130.38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2,156,945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</a:tr>
              <a:tr h="16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16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Broward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127.53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230,058,129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</a:tr>
              <a:tr h="16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17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Charlotte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126.79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20,852,950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</a:tr>
              <a:tr h="16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18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Manatee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123.55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41,950,473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</a:tr>
              <a:tr h="16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19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Okaloosa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121.53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 $      23,172,457 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</a:tr>
              <a:tr h="16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20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Orange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117.76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 $    144,608,480 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</a:tr>
              <a:tr h="16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21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Flagler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112.34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 $      11,134,892 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</a:tr>
              <a:tr h="16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22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Pinellas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104.79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97,794,540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</a:tr>
              <a:tr h="16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23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Osceola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99.63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29,447,146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</a:tr>
              <a:tr h="16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24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Seminole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97.33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42,540,689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</a:tr>
              <a:tr h="16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25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Duval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92.74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82,546,398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</a:tr>
              <a:tr h="16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26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St. Lucie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91.60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25,906,172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</a:tr>
              <a:tr h="16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27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Citrus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91.09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12,825,665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</a:tr>
              <a:tr h="16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28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Taylor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86.54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1,984,553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</a:tr>
              <a:tr h="16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29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Hillsborough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86.20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112,219,333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</a:tr>
              <a:tr h="16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30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Volusia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86.00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43,332,771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</a:tr>
              <a:tr h="16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31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Brevard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84.83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46,859,776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</a:tr>
              <a:tr h="16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32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Hamilton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83.89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 $        1,203,886 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</a:tr>
              <a:tr h="16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33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Lake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 $              83.81 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25,958,128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</a:tr>
              <a:tr h="16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34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Leon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 $              81.62 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 $      22,959,326 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</a:tr>
              <a:tr h="16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35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Hardee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81.48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 $        2,257,971 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2936" marR="2936" marT="2936" marB="0" anchor="b"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547439760"/>
              </p:ext>
            </p:extLst>
          </p:nvPr>
        </p:nvGraphicFramePr>
        <p:xfrm>
          <a:off x="4038600" y="228585"/>
          <a:ext cx="3200400" cy="6400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536"/>
                <a:gridCol w="837604"/>
                <a:gridCol w="1037630"/>
                <a:gridCol w="1037630"/>
              </a:tblGrid>
              <a:tr h="17299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1" i="0" u="none" strike="noStrike" dirty="0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1" i="0" u="none" strike="noStrike" dirty="0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2014</a:t>
                      </a:r>
                      <a:endParaRPr lang="en-US" sz="700" b="1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</a:tr>
              <a:tr h="17299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1" i="0" u="none" strike="noStrike" dirty="0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Per Capita</a:t>
                      </a:r>
                      <a:endParaRPr lang="en-US" sz="700" b="1" i="0" u="none" strike="noStrike" dirty="0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2014</a:t>
                      </a:r>
                      <a:endParaRPr lang="en-US" sz="700" b="1" i="0" u="none" strike="noStrike" dirty="0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</a:tr>
              <a:tr h="17299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School</a:t>
                      </a:r>
                      <a:endParaRPr lang="en-US" sz="700" b="1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Value of 1.5 Mill</a:t>
                      </a:r>
                      <a:endParaRPr lang="en-US" sz="700" b="1" i="0" u="none" strike="noStrike" dirty="0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Total Value</a:t>
                      </a:r>
                      <a:endParaRPr lang="en-US" sz="700" b="1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</a:tr>
              <a:tr h="172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#</a:t>
                      </a:r>
                      <a:endParaRPr lang="en-US" sz="700" b="1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District</a:t>
                      </a:r>
                      <a:endParaRPr lang="en-US" sz="700" b="1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Levy</a:t>
                      </a:r>
                      <a:endParaRPr lang="en-US" sz="700" b="1" i="0" u="none" strike="noStrike" dirty="0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of 1.5 Mill Levy</a:t>
                      </a:r>
                      <a:endParaRPr lang="en-US" sz="700" b="1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</a:tr>
              <a:tr h="172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36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Santa Rosa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81.23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 $      12,979,695 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</a:tr>
              <a:tr h="172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37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Escambia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78.21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 $      23,768,565 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</a:tr>
              <a:tr h="172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38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Alachua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77.05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19,319,241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</a:tr>
              <a:tr h="172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39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Putnam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76.23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5,528,233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</a:tr>
              <a:tr h="172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40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Hendry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73.85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2,798,654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</a:tr>
              <a:tr h="172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41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Clay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72.75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14,361,493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</a:tr>
              <a:tr h="172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42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Highlands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72.70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7,256,880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</a:tr>
              <a:tr h="172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43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Marion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70.64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23,837,291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</a:tr>
              <a:tr h="172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44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Pasco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70.48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33,783,258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</a:tr>
              <a:tr h="172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45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Hernando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70.08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12,261,407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</a:tr>
              <a:tr h="172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46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Glades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69.40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891,983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</a:tr>
              <a:tr h="172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47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Polk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67.49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42,061,014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</a:tr>
              <a:tr h="172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48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Jefferson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65.06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949,717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</a:tr>
              <a:tr h="172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49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 err="1">
                          <a:effectLst/>
                        </a:rPr>
                        <a:t>DeSoto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64.70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2,227,256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</a:tr>
              <a:tr h="172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50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Levy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64.31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2,602,649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</a:tr>
              <a:tr h="172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51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2938" marR="2938" marT="2938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Okeechobee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2938" marR="2938" marT="2938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 $              61.99 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2938" marR="2938" marT="2938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 $        2,468,914 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2938" marR="2938" marT="2938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2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52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Gilchrist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 $              58.41 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984,452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</a:tr>
              <a:tr h="172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53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Columbia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57.43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3,895,237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</a:tr>
              <a:tr h="172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54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Wakulla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55.99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1,751,724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</a:tr>
              <a:tr h="172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55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Suwannee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54.72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2,416,837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</a:tr>
              <a:tr h="172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56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Washington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53.94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1,346,168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</a:tr>
              <a:tr h="172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57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Madison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53.51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1,032,893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</a:tr>
              <a:tr h="172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58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Bradford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50.51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1,380,110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</a:tr>
              <a:tr h="172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59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Baker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48.56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1,310,703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</a:tr>
              <a:tr h="172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60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Jackson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47.77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2,399,408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</a:tr>
              <a:tr h="172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61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Dixie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46.85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766,232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</a:tr>
              <a:tr h="172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62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Gadsden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46.02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2,213,437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</a:tr>
              <a:tr h="172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63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Lafayette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45.82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398,442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</a:tr>
              <a:tr h="172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64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Calhoun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44.68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652,014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</a:tr>
              <a:tr h="172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65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Liberty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40.23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348,712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</a:tr>
              <a:tr h="172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66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Holmes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35.72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715,193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</a:tr>
              <a:tr h="172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67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Union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24.54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383,930 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</a:tr>
              <a:tr h="17299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Statewide</a:t>
                      </a:r>
                      <a:endParaRPr lang="en-US" sz="700" b="1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116.91 </a:t>
                      </a:r>
                      <a:endParaRPr lang="en-US" sz="700" b="1" i="0" u="none" strike="noStrike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 $  2,280,574,876 </a:t>
                      </a:r>
                      <a:endParaRPr lang="en-US" sz="700" b="1" i="0" u="none" strike="noStrike" dirty="0">
                        <a:effectLst/>
                        <a:latin typeface="Arial"/>
                      </a:endParaRPr>
                    </a:p>
                  </a:txBody>
                  <a:tcPr marL="2938" marR="2938" marT="2938" marB="0" anchor="b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85800"/>
            <a:ext cx="941203" cy="301752"/>
          </a:xfrm>
        </p:spPr>
        <p:txBody>
          <a:bodyPr/>
          <a:lstStyle/>
          <a:p>
            <a:fld id="{5317E1E1-F6F5-4C49-B651-39D64CCEAC1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39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793812"/>
          </a:xfrm>
        </p:spPr>
        <p:txBody>
          <a:bodyPr/>
          <a:lstStyle/>
          <a:p>
            <a:r>
              <a:rPr lang="en-US" dirty="0" smtClean="0"/>
              <a:t>Special Facilities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855433"/>
            <a:ext cx="7315200" cy="3783367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/>
              <a:t>Continue to recognize the impact of the Special Facilities Program to small and rural </a:t>
            </a:r>
            <a:r>
              <a:rPr lang="en-US" sz="3100" dirty="0" smtClean="0"/>
              <a:t>districts</a:t>
            </a:r>
          </a:p>
          <a:p>
            <a:pPr marL="45720" indent="0">
              <a:buNone/>
            </a:pPr>
            <a:endParaRPr lang="en-US" sz="3100" dirty="0"/>
          </a:p>
          <a:p>
            <a:pPr lvl="0"/>
            <a:r>
              <a:rPr lang="en-US" sz="3100" dirty="0" smtClean="0"/>
              <a:t>Amend </a:t>
            </a:r>
            <a:r>
              <a:rPr lang="en-US" sz="3100" dirty="0"/>
              <a:t>Florida Statute 1013.64(2)(a)8 </a:t>
            </a:r>
            <a:r>
              <a:rPr lang="en-US" sz="3100" dirty="0" smtClean="0"/>
              <a:t>to require a payback of </a:t>
            </a:r>
            <a:r>
              <a:rPr lang="en-US" sz="3100" dirty="0"/>
              <a:t>1.0 </a:t>
            </a:r>
            <a:r>
              <a:rPr lang="en-US" sz="3100" dirty="0" smtClean="0"/>
              <a:t>mill per year for three years</a:t>
            </a:r>
          </a:p>
          <a:p>
            <a:pPr marL="45720" lvl="0" indent="0">
              <a:buNone/>
            </a:pPr>
            <a:endParaRPr lang="en-US" sz="3100" dirty="0"/>
          </a:p>
          <a:p>
            <a:pPr lvl="0"/>
            <a:r>
              <a:rPr lang="en-US" sz="3100" dirty="0"/>
              <a:t>Advocate for replacement of Okeechobee High School during the 2017 Legislative </a:t>
            </a:r>
            <a:r>
              <a:rPr lang="en-US" sz="3100" dirty="0" smtClean="0"/>
              <a:t>Session </a:t>
            </a:r>
            <a:endParaRPr lang="en-US" sz="31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85800"/>
            <a:ext cx="941203" cy="301752"/>
          </a:xfrm>
        </p:spPr>
        <p:txBody>
          <a:bodyPr/>
          <a:lstStyle/>
          <a:p>
            <a:fld id="{5317E1E1-F6F5-4C49-B651-39D64CCEAC1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10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0104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Extended School Day</a:t>
            </a:r>
            <a:endParaRPr lang="en-US" sz="3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2" r="16122"/>
          <a:stretch>
            <a:fillRect/>
          </a:stretch>
        </p:blipFill>
        <p:spPr>
          <a:xfrm>
            <a:off x="4786744" y="1905000"/>
            <a:ext cx="3671455" cy="3048000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762000" y="1447800"/>
            <a:ext cx="3886200" cy="480060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Reduce the number of schools to 100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Fully </a:t>
            </a:r>
            <a:r>
              <a:rPr lang="en-US" sz="2400" dirty="0"/>
              <a:t>fund the provision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Allow </a:t>
            </a:r>
            <a:r>
              <a:rPr lang="en-US" sz="2400" dirty="0"/>
              <a:t>local flexibility in the scheduling of additional hours of instruction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/>
              <a:t>Oppose any automatic second year </a:t>
            </a:r>
            <a:r>
              <a:rPr lang="en-US" sz="2400" dirty="0" smtClean="0"/>
              <a:t>provisions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85800"/>
            <a:ext cx="941203" cy="301752"/>
          </a:xfrm>
        </p:spPr>
        <p:txBody>
          <a:bodyPr/>
          <a:lstStyle/>
          <a:p>
            <a:fld id="{5317E1E1-F6F5-4C49-B651-39D64CCEAC1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78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63949" y="1981200"/>
            <a:ext cx="3364992" cy="621792"/>
          </a:xfrm>
        </p:spPr>
        <p:txBody>
          <a:bodyPr/>
          <a:lstStyle/>
          <a:p>
            <a:pPr algn="ctr"/>
            <a:r>
              <a:rPr lang="en-US" sz="2400" dirty="0" smtClean="0"/>
              <a:t>Free/Reduced Lunch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885144" y="1981200"/>
            <a:ext cx="3362062" cy="621792"/>
          </a:xfrm>
        </p:spPr>
        <p:txBody>
          <a:bodyPr/>
          <a:lstStyle/>
          <a:p>
            <a:pPr algn="ctr"/>
            <a:r>
              <a:rPr lang="en-US" sz="2400" dirty="0" smtClean="0"/>
              <a:t>Minority Rate 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849297"/>
          </a:xfrm>
        </p:spPr>
        <p:txBody>
          <a:bodyPr/>
          <a:lstStyle/>
          <a:p>
            <a:r>
              <a:rPr lang="en-US" dirty="0" smtClean="0"/>
              <a:t>Extended School Day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84220982"/>
              </p:ext>
            </p:extLst>
          </p:nvPr>
        </p:nvGraphicFramePr>
        <p:xfrm>
          <a:off x="762000" y="2849562"/>
          <a:ext cx="374904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57776518"/>
              </p:ext>
            </p:extLst>
          </p:nvPr>
        </p:nvGraphicFramePr>
        <p:xfrm>
          <a:off x="4800599" y="2819399"/>
          <a:ext cx="374904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7200" y="685800"/>
            <a:ext cx="941203" cy="301752"/>
          </a:xfrm>
        </p:spPr>
        <p:txBody>
          <a:bodyPr/>
          <a:lstStyle/>
          <a:p>
            <a:fld id="{5317E1E1-F6F5-4C49-B651-39D64CCEAC1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82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086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The Perfect Storm – Florida’s Current Accountability System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9" b="16099"/>
          <a:stretch>
            <a:fillRect/>
          </a:stretch>
        </p:blipFill>
        <p:spPr>
          <a:xfrm>
            <a:off x="4191000" y="2133600"/>
            <a:ext cx="4038600" cy="3352800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914400" y="2286000"/>
            <a:ext cx="3200400" cy="2249424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New Florida Standards Assessment</a:t>
            </a:r>
          </a:p>
          <a:p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New Cut Scores</a:t>
            </a:r>
          </a:p>
          <a:p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New School Grading Formula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85800"/>
            <a:ext cx="941203" cy="301752"/>
          </a:xfrm>
        </p:spPr>
        <p:txBody>
          <a:bodyPr/>
          <a:lstStyle/>
          <a:p>
            <a:fld id="{5317E1E1-F6F5-4C49-B651-39D64CCEAC1C}" type="slidenum">
              <a:rPr lang="en-US" smtClean="0"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5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639</TotalTime>
  <Words>1210</Words>
  <Application>Microsoft Office PowerPoint</Application>
  <PresentationFormat>On-screen Show (4:3)</PresentationFormat>
  <Paragraphs>506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Perspective</vt:lpstr>
      <vt:lpstr>The School District of Okeechobee County - Legislative Priorities</vt:lpstr>
      <vt:lpstr>PowerPoint Presentation</vt:lpstr>
      <vt:lpstr>Special Facilities Construction Account</vt:lpstr>
      <vt:lpstr>Issues and Concerns</vt:lpstr>
      <vt:lpstr>Value of 1.5 Mill</vt:lpstr>
      <vt:lpstr>Special Facilities</vt:lpstr>
      <vt:lpstr>Extended School Day</vt:lpstr>
      <vt:lpstr>Extended School Day</vt:lpstr>
      <vt:lpstr>The Perfect Storm – Florida’s Current Accountability System</vt:lpstr>
      <vt:lpstr>FSA Assessment</vt:lpstr>
      <vt:lpstr>PowerPoint Presentation</vt:lpstr>
      <vt:lpstr>PowerPoint Presentation</vt:lpstr>
      <vt:lpstr>Validity Study</vt:lpstr>
      <vt:lpstr>Proposed Cut Scores for FSA ELA</vt:lpstr>
      <vt:lpstr>Proposed Cut Scores for FSA Math</vt:lpstr>
      <vt:lpstr>Proposed Cut Scores for FSA  End of Course Exams</vt:lpstr>
      <vt:lpstr>Cut Score Impacts</vt:lpstr>
      <vt:lpstr>Overall Impact of Cut Scores</vt:lpstr>
      <vt:lpstr>Elementary School Grading Formula </vt:lpstr>
      <vt:lpstr>2013-14 School Grades:  Proficiency vs. Learning Gains</vt:lpstr>
      <vt:lpstr>Groups Suggesting a Deeper Conversation</vt:lpstr>
      <vt:lpstr>Accountability </vt:lpstr>
    </vt:vector>
  </TitlesOfParts>
  <Company>OCSB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School District of Okeechobee County</dc:title>
  <dc:creator>KENWORTHY, KENNETH</dc:creator>
  <cp:lastModifiedBy>KENWORTHY, KENNETH</cp:lastModifiedBy>
  <cp:revision>43</cp:revision>
  <cp:lastPrinted>2015-10-15T22:35:18Z</cp:lastPrinted>
  <dcterms:created xsi:type="dcterms:W3CDTF">2015-10-15T13:12:22Z</dcterms:created>
  <dcterms:modified xsi:type="dcterms:W3CDTF">2015-10-16T15:02:18Z</dcterms:modified>
</cp:coreProperties>
</file>