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 id="2147483858" r:id="rId2"/>
  </p:sldMasterIdLst>
  <p:notesMasterIdLst>
    <p:notesMasterId r:id="rId39"/>
  </p:notesMasterIdLst>
  <p:handoutMasterIdLst>
    <p:handoutMasterId r:id="rId40"/>
  </p:handoutMasterIdLst>
  <p:sldIdLst>
    <p:sldId id="256" r:id="rId3"/>
    <p:sldId id="257" r:id="rId4"/>
    <p:sldId id="258" r:id="rId5"/>
    <p:sldId id="328" r:id="rId6"/>
    <p:sldId id="307" r:id="rId7"/>
    <p:sldId id="330" r:id="rId8"/>
    <p:sldId id="305" r:id="rId9"/>
    <p:sldId id="329" r:id="rId10"/>
    <p:sldId id="357" r:id="rId11"/>
    <p:sldId id="358" r:id="rId12"/>
    <p:sldId id="264"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56" r:id="rId32"/>
    <p:sldId id="350" r:id="rId33"/>
    <p:sldId id="351" r:id="rId34"/>
    <p:sldId id="352" r:id="rId35"/>
    <p:sldId id="353" r:id="rId36"/>
    <p:sldId id="355" r:id="rId37"/>
    <p:sldId id="354"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1152" autoAdjust="0"/>
  </p:normalViewPr>
  <p:slideViewPr>
    <p:cSldViewPr>
      <p:cViewPr varScale="1">
        <p:scale>
          <a:sx n="52" d="100"/>
          <a:sy n="52" d="100"/>
        </p:scale>
        <p:origin x="1636" y="60"/>
      </p:cViewPr>
      <p:guideLst>
        <p:guide orient="horz" pos="2160"/>
        <p:guide pos="2880"/>
      </p:guideLst>
    </p:cSldViewPr>
  </p:slideViewPr>
  <p:outlineViewPr>
    <p:cViewPr>
      <p:scale>
        <a:sx n="33" d="100"/>
        <a:sy n="33" d="100"/>
      </p:scale>
      <p:origin x="0" y="2563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25104500826286E-2"/>
          <c:y val="5.0786726650739071E-2"/>
          <c:w val="0.8912835374744823"/>
          <c:h val="0.72677523402142197"/>
        </c:manualLayout>
      </c:layout>
      <c:lineChart>
        <c:grouping val="standard"/>
        <c:varyColors val="0"/>
        <c:ser>
          <c:idx val="0"/>
          <c:order val="0"/>
          <c:tx>
            <c:strRef>
              <c:f>Sheet1!$A$2</c:f>
              <c:strCache>
                <c:ptCount val="1"/>
                <c:pt idx="0">
                  <c:v>Enrollment</c:v>
                </c:pt>
              </c:strCache>
            </c:strRef>
          </c:tx>
          <c:spPr>
            <a:ln w="50800" cap="rnd">
              <a:solidFill>
                <a:schemeClr val="tx1"/>
              </a:solidFill>
              <a:round/>
            </a:ln>
            <a:effectLst>
              <a:outerShdw blurRad="50800" dist="19050" dir="5400000" algn="tl" rotWithShape="0">
                <a:srgbClr val="000000">
                  <a:alpha val="60000"/>
                </a:srgbClr>
              </a:outerShdw>
              <a:softEdge rad="12700"/>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pt idx="15">
                  <c:v>2020-21</c:v>
                </c:pt>
              </c:strCache>
            </c:strRef>
          </c:cat>
          <c:val>
            <c:numRef>
              <c:f>Sheet1!$B$2:$Q$2</c:f>
              <c:numCache>
                <c:formatCode>General</c:formatCode>
                <c:ptCount val="16"/>
                <c:pt idx="0">
                  <c:v>7274</c:v>
                </c:pt>
                <c:pt idx="1">
                  <c:v>7237</c:v>
                </c:pt>
                <c:pt idx="2">
                  <c:v>7018</c:v>
                </c:pt>
                <c:pt idx="3">
                  <c:v>6940</c:v>
                </c:pt>
                <c:pt idx="4">
                  <c:v>6909</c:v>
                </c:pt>
                <c:pt idx="5">
                  <c:v>6755</c:v>
                </c:pt>
                <c:pt idx="6">
                  <c:v>6556</c:v>
                </c:pt>
                <c:pt idx="7">
                  <c:v>6525</c:v>
                </c:pt>
                <c:pt idx="8">
                  <c:v>6405</c:v>
                </c:pt>
                <c:pt idx="9">
                  <c:v>6317</c:v>
                </c:pt>
                <c:pt idx="10">
                  <c:v>6336</c:v>
                </c:pt>
                <c:pt idx="11">
                  <c:v>6537</c:v>
                </c:pt>
                <c:pt idx="12">
                  <c:v>6523</c:v>
                </c:pt>
                <c:pt idx="13" formatCode="#,##0">
                  <c:v>6354</c:v>
                </c:pt>
                <c:pt idx="14" formatCode="#,##0">
                  <c:v>6450</c:v>
                </c:pt>
                <c:pt idx="15" formatCode="#,##0">
                  <c:v>6673</c:v>
                </c:pt>
              </c:numCache>
            </c:numRef>
          </c:val>
          <c:smooth val="0"/>
          <c:extLst>
            <c:ext xmlns:c16="http://schemas.microsoft.com/office/drawing/2014/chart" uri="{C3380CC4-5D6E-409C-BE32-E72D297353CC}">
              <c16:uniqueId val="{00000000-01C6-4F4D-B565-00F1DD8C28D6}"/>
            </c:ext>
          </c:extLst>
        </c:ser>
        <c:dLbls>
          <c:dLblPos val="t"/>
          <c:showLegendKey val="0"/>
          <c:showVal val="1"/>
          <c:showCatName val="0"/>
          <c:showSerName val="0"/>
          <c:showPercent val="0"/>
          <c:showBubbleSize val="0"/>
        </c:dLbls>
        <c:smooth val="0"/>
        <c:axId val="134840704"/>
        <c:axId val="134842240"/>
      </c:lineChart>
      <c:catAx>
        <c:axId val="134840704"/>
        <c:scaling>
          <c:orientation val="minMax"/>
        </c:scaling>
        <c:delete val="0"/>
        <c:axPos val="b"/>
        <c:numFmt formatCode="General" sourceLinked="0"/>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4842240"/>
        <c:crosses val="autoZero"/>
        <c:auto val="1"/>
        <c:lblAlgn val="ctr"/>
        <c:lblOffset val="100"/>
        <c:noMultiLvlLbl val="0"/>
      </c:catAx>
      <c:valAx>
        <c:axId val="134842240"/>
        <c:scaling>
          <c:orientation val="minMax"/>
          <c:min val="620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484070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solidFill>
                <a:sysClr val="windowText" lastClr="000000"/>
              </a:solidFill>
            </a:ln>
          </c:spPr>
          <c:dLbls>
            <c:dLbl>
              <c:idx val="0"/>
              <c:layout>
                <c:manualLayout>
                  <c:x val="-0.16515884733158362"/>
                  <c:y val="-0.3263892306430445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522-4BBD-8B36-7CA54908EE6C}"/>
                </c:ext>
              </c:extLst>
            </c:dLbl>
            <c:dLbl>
              <c:idx val="1"/>
              <c:layout>
                <c:manualLayout>
                  <c:x val="-5.8204068241469814E-2"/>
                  <c:y val="7.774569845435987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522-4BBD-8B36-7CA54908EE6C}"/>
                </c:ext>
              </c:extLst>
            </c:dLbl>
            <c:spPr>
              <a:noFill/>
              <a:ln>
                <a:noFill/>
              </a:ln>
              <a:effectLst/>
            </c:spPr>
            <c:txPr>
              <a:bodyPr wrap="square" lIns="38100" tIns="19050" rIns="38100" bIns="19050" anchor="ctr">
                <a:spAutoFit/>
              </a:bodyPr>
              <a:lstStyle/>
              <a:p>
                <a:pPr>
                  <a:defRPr sz="16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'[Chart in Microsoft PowerPoint]Sheet1'!$A$2:$A$6</c:f>
              <c:strCache>
                <c:ptCount val="5"/>
                <c:pt idx="0">
                  <c:v>Operating General Fund</c:v>
                </c:pt>
                <c:pt idx="1">
                  <c:v>Debt Service Funds</c:v>
                </c:pt>
                <c:pt idx="2">
                  <c:v>Capital Projects Funds</c:v>
                </c:pt>
                <c:pt idx="3">
                  <c:v>Food Service Funds</c:v>
                </c:pt>
                <c:pt idx="4">
                  <c:v>Federal Program Funds</c:v>
                </c:pt>
              </c:strCache>
            </c:strRef>
          </c:cat>
          <c:val>
            <c:numRef>
              <c:f>'[Chart in Microsoft PowerPoint]Sheet1'!$B$2:$B$6</c:f>
              <c:numCache>
                <c:formatCode>"$"#,##0.00_);[Red]\("$"#,##0.00\)</c:formatCode>
                <c:ptCount val="5"/>
                <c:pt idx="0">
                  <c:v>65996625</c:v>
                </c:pt>
                <c:pt idx="1">
                  <c:v>0</c:v>
                </c:pt>
                <c:pt idx="2">
                  <c:v>9734454</c:v>
                </c:pt>
                <c:pt idx="3">
                  <c:v>4217723</c:v>
                </c:pt>
                <c:pt idx="4">
                  <c:v>8496870</c:v>
                </c:pt>
              </c:numCache>
            </c:numRef>
          </c:val>
          <c:extLst>
            <c:ext xmlns:c16="http://schemas.microsoft.com/office/drawing/2014/chart" uri="{C3380CC4-5D6E-409C-BE32-E72D297353CC}">
              <c16:uniqueId val="{00000001-5522-4BBD-8B36-7CA54908EE6C}"/>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bg1"/>
              </a:solidFill>
            </a:ln>
          </c:spPr>
          <c:dLbls>
            <c:dLbl>
              <c:idx val="0"/>
              <c:layout>
                <c:manualLayout>
                  <c:x val="-0.16038833214030065"/>
                  <c:y val="0.15601179254001701"/>
                </c:manualLayout>
              </c:layout>
              <c:spPr/>
              <c:txPr>
                <a:bodyPr/>
                <a:lstStyle/>
                <a:p>
                  <a:pPr>
                    <a:defRPr sz="2400" b="0">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045A-4C52-8131-F16EA3FB4BCD}"/>
                </c:ext>
              </c:extLst>
            </c:dLbl>
            <c:dLbl>
              <c:idx val="1"/>
              <c:layout>
                <c:manualLayout>
                  <c:x val="0.20224397518492007"/>
                  <c:y val="-0.26221526006432294"/>
                </c:manualLayout>
              </c:layout>
              <c:tx>
                <c:rich>
                  <a:bodyPr wrap="square" lIns="38100" tIns="19050" rIns="38100" bIns="19050" anchor="ctr">
                    <a:spAutoFit/>
                  </a:bodyPr>
                  <a:lstStyle/>
                  <a:p>
                    <a:pPr>
                      <a:defRPr sz="2400">
                        <a:solidFill>
                          <a:schemeClr val="bg1"/>
                        </a:solidFill>
                      </a:defRPr>
                    </a:pPr>
                    <a:r>
                      <a:rPr lang="en-US" sz="2400" dirty="0" smtClean="0">
                        <a:solidFill>
                          <a:schemeClr val="bg1"/>
                        </a:solidFill>
                      </a:rPr>
                      <a:t>State</a:t>
                    </a:r>
                    <a:r>
                      <a:rPr lang="en-US" sz="2400" baseline="0" dirty="0" smtClean="0">
                        <a:solidFill>
                          <a:schemeClr val="bg1"/>
                        </a:solidFill>
                      </a:rPr>
                      <a:t> Sources</a:t>
                    </a:r>
                  </a:p>
                  <a:p>
                    <a:pPr>
                      <a:defRPr sz="2400">
                        <a:solidFill>
                          <a:schemeClr val="bg1"/>
                        </a:solidFill>
                      </a:defRPr>
                    </a:pPr>
                    <a:r>
                      <a:rPr lang="en-US" sz="2400" baseline="0" dirty="0" smtClean="0">
                        <a:solidFill>
                          <a:schemeClr val="bg1"/>
                        </a:solidFill>
                      </a:rPr>
                      <a:t>72%</a:t>
                    </a:r>
                    <a:endParaRPr lang="en-US" sz="2400" dirty="0">
                      <a:solidFill>
                        <a:schemeClr val="bg1"/>
                      </a:solidFill>
                    </a:endParaRPr>
                  </a:p>
                </c:rich>
              </c:tx>
              <c:numFmt formatCode="0.0%"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45A-4C52-8131-F16EA3FB4BCD}"/>
                </c:ext>
              </c:extLst>
            </c:dLbl>
            <c:spPr>
              <a:noFill/>
              <a:ln>
                <a:noFill/>
              </a:ln>
              <a:effectLst/>
            </c:spPr>
            <c:txPr>
              <a:bodyPr/>
              <a:lstStyle/>
              <a:p>
                <a:pPr>
                  <a:defRPr sz="1800">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Sheet1!$A$1:$A$2</c:f>
              <c:strCache>
                <c:ptCount val="2"/>
                <c:pt idx="0">
                  <c:v>Local Sources</c:v>
                </c:pt>
                <c:pt idx="1">
                  <c:v>State Sources</c:v>
                </c:pt>
              </c:strCache>
            </c:strRef>
          </c:cat>
          <c:val>
            <c:numRef>
              <c:f>Sheet1!$B$1:$B$2</c:f>
              <c:numCache>
                <c:formatCode>"$"#,##0.00_);[Red]\("$"#,##0.00\)</c:formatCode>
                <c:ptCount val="2"/>
                <c:pt idx="0">
                  <c:v>14439114</c:v>
                </c:pt>
                <c:pt idx="1">
                  <c:v>37380104</c:v>
                </c:pt>
              </c:numCache>
            </c:numRef>
          </c:val>
          <c:extLst>
            <c:ext xmlns:c16="http://schemas.microsoft.com/office/drawing/2014/chart" uri="{C3380CC4-5D6E-409C-BE32-E72D297353CC}">
              <c16:uniqueId val="{00000002-045A-4C52-8131-F16EA3FB4BCD}"/>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695A89FD-3B8F-4220-B256-9BB297839CBD}" type="datetimeFigureOut">
              <a:rPr lang="en-US" smtClean="0"/>
              <a:t>7/24/2020</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8F7B7129-6A32-4D0D-AC2C-D835AE8F70CB}" type="slidenum">
              <a:rPr lang="en-US" smtClean="0"/>
              <a:t>‹#›</a:t>
            </a:fld>
            <a:endParaRPr lang="en-US" dirty="0"/>
          </a:p>
        </p:txBody>
      </p:sp>
    </p:spTree>
    <p:extLst>
      <p:ext uri="{BB962C8B-B14F-4D97-AF65-F5344CB8AC3E}">
        <p14:creationId xmlns:p14="http://schemas.microsoft.com/office/powerpoint/2010/main" val="2064640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B866C873-F073-4560-8870-F97DADD161B5}" type="datetimeFigureOut">
              <a:rPr lang="en-US" smtClean="0"/>
              <a:t>7/24/2020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1ECBBE34-1F32-466B-9D91-8500DE9DF0A7}" type="slidenum">
              <a:rPr lang="en-US" smtClean="0"/>
              <a:t>‹#›</a:t>
            </a:fld>
            <a:endParaRPr lang="en-US" dirty="0"/>
          </a:p>
        </p:txBody>
      </p:sp>
    </p:spTree>
    <p:extLst>
      <p:ext uri="{BB962C8B-B14F-4D97-AF65-F5344CB8AC3E}">
        <p14:creationId xmlns:p14="http://schemas.microsoft.com/office/powerpoint/2010/main" val="3809231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have prepared an information data sheet at the front of your packet that I would like to review. I would like to cover this entire sheet so that you will be advised of the tentative millage rates and the amount the millage will yield upon which we have built our budget.  I will then ask for your consideration on the millage rates.</a:t>
            </a:r>
          </a:p>
          <a:p>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1</a:t>
            </a:fld>
            <a:endParaRPr lang="en-US" dirty="0"/>
          </a:p>
        </p:txBody>
      </p:sp>
    </p:spTree>
    <p:extLst>
      <p:ext uri="{BB962C8B-B14F-4D97-AF65-F5344CB8AC3E}">
        <p14:creationId xmlns:p14="http://schemas.microsoft.com/office/powerpoint/2010/main" val="259203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illustrates the FEFP funding</a:t>
            </a:r>
            <a:r>
              <a:rPr lang="en-US" baseline="0" dirty="0" smtClean="0"/>
              <a:t> provided by state and local sources.  The local sources percentage increased this year by 2% as a result of the RLE.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BBE34-1F32-466B-9D91-8500DE9DF0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122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based on these figures, I recommend that the Board adopt</a:t>
            </a:r>
            <a:r>
              <a:rPr lang="en-US" baseline="0" dirty="0" smtClean="0"/>
              <a:t> the tentative millage rates as previously described.</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11</a:t>
            </a:fld>
            <a:endParaRPr lang="en-US" dirty="0"/>
          </a:p>
        </p:txBody>
      </p:sp>
    </p:spTree>
    <p:extLst>
      <p:ext uri="{BB962C8B-B14F-4D97-AF65-F5344CB8AC3E}">
        <p14:creationId xmlns:p14="http://schemas.microsoft.com/office/powerpoint/2010/main" val="87072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12</a:t>
            </a:fld>
            <a:endParaRPr lang="en-US" dirty="0"/>
          </a:p>
        </p:txBody>
      </p:sp>
    </p:spTree>
    <p:extLst>
      <p:ext uri="{BB962C8B-B14F-4D97-AF65-F5344CB8AC3E}">
        <p14:creationId xmlns:p14="http://schemas.microsoft.com/office/powerpoint/2010/main" val="95297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series of slides will focus on revenue.</a:t>
            </a:r>
          </a:p>
          <a:p>
            <a:endParaRPr lang="en-US" dirty="0" smtClean="0"/>
          </a:p>
          <a:p>
            <a:r>
              <a:rPr lang="en-US" dirty="0" smtClean="0"/>
              <a:t>Federal through state revenue</a:t>
            </a:r>
            <a:r>
              <a:rPr lang="en-US" baseline="0" dirty="0" smtClean="0"/>
              <a:t> is estimated at $ 298,158 an decrease of $ 286,175. The primary reason for the reduction is that the System of Care grant from Southeast Florida Behavioral Health Network expires September 30</a:t>
            </a:r>
            <a:r>
              <a:rPr lang="en-US" baseline="30000" dirty="0" smtClean="0"/>
              <a:t>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13</a:t>
            </a:fld>
            <a:endParaRPr lang="en-US" dirty="0"/>
          </a:p>
        </p:txBody>
      </p:sp>
    </p:spTree>
    <p:extLst>
      <p:ext uri="{BB962C8B-B14F-4D97-AF65-F5344CB8AC3E}">
        <p14:creationId xmlns:p14="http://schemas.microsoft.com/office/powerpoint/2010/main" val="267692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focuses on the State</a:t>
            </a:r>
            <a:r>
              <a:rPr lang="en-US" baseline="0" dirty="0" smtClean="0"/>
              <a:t> FEFP dollars</a:t>
            </a:r>
          </a:p>
          <a:p>
            <a:endParaRPr lang="en-US" baseline="0" dirty="0" smtClean="0"/>
          </a:p>
          <a:p>
            <a:r>
              <a:rPr lang="en-US" baseline="0" dirty="0" smtClean="0"/>
              <a:t>There are some major shifts in the revenue sources.  FEFP went down $ 2,125,013 because the dollars were shifted to local tax revenue because ad valorem increases.</a:t>
            </a:r>
          </a:p>
          <a:p>
            <a:r>
              <a:rPr lang="en-US" baseline="0" dirty="0" smtClean="0"/>
              <a:t>The .748 millage compression was reduced because more revenue was generated locally causing not as many state compression funds needed to bring Okeechobee up to the state average of all districts levying this discretionary amount.</a:t>
            </a:r>
          </a:p>
          <a:p>
            <a:endParaRPr lang="en-US" baseline="0" dirty="0" smtClean="0"/>
          </a:p>
          <a:p>
            <a:r>
              <a:rPr lang="en-US" baseline="0" dirty="0" smtClean="0"/>
              <a:t>We lost $150K in Digital Classrooms – What a bad year to take that cut.</a:t>
            </a:r>
          </a:p>
          <a:p>
            <a:endParaRPr lang="en-US" baseline="0" dirty="0" smtClean="0"/>
          </a:p>
          <a:p>
            <a:r>
              <a:rPr lang="en-US" baseline="0" dirty="0" smtClean="0"/>
              <a:t>The final two lines create the shift in salaries as Best &amp; Brightest was eliminated and the Teacher Salary Increase Allocation was instituted by the Florida Legislature.</a:t>
            </a:r>
          </a:p>
          <a:p>
            <a:endParaRPr lang="en-US" baseline="0" dirty="0" smtClean="0"/>
          </a:p>
          <a:p>
            <a:r>
              <a:rPr lang="en-US" baseline="0" dirty="0" smtClean="0"/>
              <a:t>This brings our total FEFP funds to $30,504,892</a:t>
            </a:r>
          </a:p>
          <a:p>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14</a:t>
            </a:fld>
            <a:endParaRPr lang="en-US" dirty="0"/>
          </a:p>
        </p:txBody>
      </p:sp>
    </p:spTree>
    <p:extLst>
      <p:ext uri="{BB962C8B-B14F-4D97-AF65-F5344CB8AC3E}">
        <p14:creationId xmlns:p14="http://schemas.microsoft.com/office/powerpoint/2010/main" val="4058560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zeroed out the Lottery dollars.  We know for sure there will be no school recognition dollars as there will be no school grades issued.</a:t>
            </a:r>
          </a:p>
          <a:p>
            <a:endParaRPr lang="en-US" baseline="0" dirty="0" smtClean="0"/>
          </a:p>
          <a:p>
            <a:r>
              <a:rPr lang="en-US" baseline="0" dirty="0" smtClean="0"/>
              <a:t>Class-size reduction will change this year significantly.  The reduction allocation does not apply to virtual school so when it is recalculated so we will give up about $1,000 per student that goes to virtual.</a:t>
            </a:r>
          </a:p>
          <a:p>
            <a:endParaRPr lang="en-US" baseline="0" dirty="0" smtClean="0"/>
          </a:p>
          <a:p>
            <a:r>
              <a:rPr lang="en-US" dirty="0" smtClean="0"/>
              <a:t>Total State funds for</a:t>
            </a:r>
            <a:r>
              <a:rPr lang="en-US" baseline="0" dirty="0" smtClean="0"/>
              <a:t> this upcoming year rest at $ 37,870,354.</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15</a:t>
            </a:fld>
            <a:endParaRPr lang="en-US" dirty="0"/>
          </a:p>
        </p:txBody>
      </p:sp>
    </p:spTree>
    <p:extLst>
      <p:ext uri="{BB962C8B-B14F-4D97-AF65-F5344CB8AC3E}">
        <p14:creationId xmlns:p14="http://schemas.microsoft.com/office/powerpoint/2010/main" val="2957444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State Revenue, proceeds are collected locally</a:t>
            </a:r>
            <a:r>
              <a:rPr lang="en-US" baseline="0" dirty="0" smtClean="0"/>
              <a:t> through millage, facility rental, wellness incentives through health insurance and transfers from capital.  Total Local Revenue will yield $15,637,214 up $ 4,088,797 from the previous year.</a:t>
            </a:r>
          </a:p>
          <a:p>
            <a:endParaRPr lang="en-US" baseline="0" dirty="0" smtClean="0"/>
          </a:p>
          <a:p>
            <a:r>
              <a:rPr lang="en-US" baseline="0" dirty="0" smtClean="0"/>
              <a:t>Total of all revenue equals $53,805,726 which is up about $1.5 million.</a:t>
            </a:r>
          </a:p>
          <a:p>
            <a:endParaRPr lang="en-US" baseline="0" dirty="0" smtClean="0"/>
          </a:p>
        </p:txBody>
      </p:sp>
      <p:sp>
        <p:nvSpPr>
          <p:cNvPr id="4" name="Slide Number Placeholder 3"/>
          <p:cNvSpPr>
            <a:spLocks noGrp="1"/>
          </p:cNvSpPr>
          <p:nvPr>
            <p:ph type="sldNum" sz="quarter" idx="10"/>
          </p:nvPr>
        </p:nvSpPr>
        <p:spPr/>
        <p:txBody>
          <a:bodyPr/>
          <a:lstStyle/>
          <a:p>
            <a:fld id="{1ECBBE34-1F32-466B-9D91-8500DE9DF0A7}" type="slidenum">
              <a:rPr lang="en-US" smtClean="0"/>
              <a:t>16</a:t>
            </a:fld>
            <a:endParaRPr lang="en-US" dirty="0"/>
          </a:p>
        </p:txBody>
      </p:sp>
    </p:spTree>
    <p:extLst>
      <p:ext uri="{BB962C8B-B14F-4D97-AF65-F5344CB8AC3E}">
        <p14:creationId xmlns:p14="http://schemas.microsoft.com/office/powerpoint/2010/main" val="3574271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want to draw your attention to the transfer from Capital.  This is really not revenue, it is a transfer.  We are moving $600,000 from Capital to pay for property insurance and maintenance expenses as allowed by law. Just an FYI.  In the future if we get Special Facilities Funds, this will likely not be possible.</a:t>
            </a:r>
          </a:p>
          <a:p>
            <a:endParaRPr lang="en-US" baseline="0" dirty="0" smtClean="0"/>
          </a:p>
          <a:p>
            <a:r>
              <a:rPr lang="en-US" baseline="0" dirty="0" smtClean="0"/>
              <a:t>The total of all sources of revenue is $ 54,470,726.  That is up about $1.5 million.</a:t>
            </a:r>
          </a:p>
          <a:p>
            <a:endParaRPr lang="en-US" baseline="0" dirty="0" smtClean="0"/>
          </a:p>
          <a:p>
            <a:r>
              <a:rPr lang="en-US" baseline="0" dirty="0" smtClean="0"/>
              <a:t>As you can see at the bottom of the slide, the unassigned fund balance is up about $4.6 million.</a:t>
            </a:r>
          </a:p>
          <a:p>
            <a:endParaRPr lang="en-US" baseline="0" dirty="0" smtClean="0"/>
          </a:p>
          <a:p>
            <a:r>
              <a:rPr lang="en-US" baseline="0" dirty="0" smtClean="0"/>
              <a:t>Our total reserves and balances yield $ 65,996,625 which represents about a 10.6%.</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17</a:t>
            </a:fld>
            <a:endParaRPr lang="en-US" dirty="0"/>
          </a:p>
        </p:txBody>
      </p:sp>
    </p:spTree>
    <p:extLst>
      <p:ext uri="{BB962C8B-B14F-4D97-AF65-F5344CB8AC3E}">
        <p14:creationId xmlns:p14="http://schemas.microsoft.com/office/powerpoint/2010/main" val="2831472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focus on Appropriations</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18</a:t>
            </a:fld>
            <a:endParaRPr lang="en-US" dirty="0"/>
          </a:p>
        </p:txBody>
      </p:sp>
    </p:spTree>
    <p:extLst>
      <p:ext uri="{BB962C8B-B14F-4D97-AF65-F5344CB8AC3E}">
        <p14:creationId xmlns:p14="http://schemas.microsoft.com/office/powerpoint/2010/main" val="3459863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bulk</a:t>
            </a:r>
            <a:r>
              <a:rPr lang="en-US" baseline="0" dirty="0" smtClean="0"/>
              <a:t> of our appropriations are appropriately placed at the school sites where most of the work is done and students will benefit.  This year’s Cost Center appropriations are $43,581,839.  </a:t>
            </a:r>
          </a:p>
          <a:p>
            <a:endParaRPr lang="en-US" baseline="0" dirty="0" smtClean="0"/>
          </a:p>
          <a:p>
            <a:r>
              <a:rPr lang="en-US" baseline="0" dirty="0" smtClean="0"/>
              <a:t>We received approval this week to reactivate our old cost center 7006 which will be our virtual school.  That will be added in the near future. </a:t>
            </a:r>
          </a:p>
          <a:p>
            <a:endParaRPr lang="en-US" baseline="0" dirty="0" smtClean="0"/>
          </a:p>
          <a:p>
            <a:r>
              <a:rPr lang="en-US" baseline="0" dirty="0" smtClean="0"/>
              <a:t>As you know three DJJ sites will be shut down this year.  You will see that they are fully funded in our budget.  We had to project enrollment in January.  We will begin receiving revenue for them which will overstate available funds beyond September. So we offsetting the overstated revenue.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ECBBE34-1F32-466B-9D91-8500DE9DF0A7}" type="slidenum">
              <a:rPr lang="en-US" smtClean="0"/>
              <a:t>19</a:t>
            </a:fld>
            <a:endParaRPr lang="en-US" dirty="0"/>
          </a:p>
        </p:txBody>
      </p:sp>
    </p:spTree>
    <p:extLst>
      <p:ext uri="{BB962C8B-B14F-4D97-AF65-F5344CB8AC3E}">
        <p14:creationId xmlns:p14="http://schemas.microsoft.com/office/powerpoint/2010/main" val="52277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Okeechobee County Property Appraiser certified the tax roll on or about July 1st. </a:t>
            </a:r>
            <a:r>
              <a:rPr lang="en-US" dirty="0" smtClean="0"/>
              <a:t>For </a:t>
            </a:r>
            <a:r>
              <a:rPr lang="en-US" dirty="0"/>
              <a:t>the </a:t>
            </a:r>
            <a:r>
              <a:rPr lang="en-US" dirty="0" smtClean="0"/>
              <a:t>2020-21 </a:t>
            </a:r>
            <a:r>
              <a:rPr lang="en-US" dirty="0"/>
              <a:t>budget year, the gross taxable value for Okeechobee is </a:t>
            </a:r>
            <a:r>
              <a:rPr lang="en-US" sz="1200" b="0" dirty="0" smtClean="0"/>
              <a:t>$  3,402,883,</a:t>
            </a:r>
            <a:r>
              <a:rPr lang="en-US" sz="1200" b="0" baseline="0" dirty="0" smtClean="0"/>
              <a:t>204</a:t>
            </a:r>
            <a:r>
              <a:rPr lang="en-US" sz="1200" b="0" dirty="0" smtClean="0"/>
              <a:t>.</a:t>
            </a:r>
            <a:r>
              <a:rPr lang="en-US" sz="1200" b="0" baseline="0" dirty="0" smtClean="0"/>
              <a:t>  </a:t>
            </a:r>
            <a:r>
              <a:rPr lang="en-US" dirty="0" smtClean="0"/>
              <a:t>This </a:t>
            </a:r>
            <a:r>
              <a:rPr lang="en-US" dirty="0"/>
              <a:t>figure represents a </a:t>
            </a:r>
            <a:r>
              <a:rPr lang="en-US" dirty="0" smtClean="0"/>
              <a:t>46.8% </a:t>
            </a:r>
            <a:r>
              <a:rPr lang="en-US" dirty="0"/>
              <a:t>increase from the previous year or </a:t>
            </a:r>
            <a:r>
              <a:rPr lang="en-US" baseline="0" dirty="0" smtClean="0"/>
              <a:t>$ 1,084,978,206 </a:t>
            </a:r>
            <a:r>
              <a:rPr lang="en-US" dirty="0" smtClean="0"/>
              <a:t>. </a:t>
            </a:r>
            <a:r>
              <a:rPr lang="en-US" dirty="0"/>
              <a:t>As directed by the state, we are to use 96% of the certified tax roll for our calculations</a:t>
            </a:r>
            <a:r>
              <a:rPr lang="en-US" dirty="0" smtClean="0"/>
              <a:t>. As shown</a:t>
            </a:r>
            <a:r>
              <a:rPr lang="en-US" baseline="0" dirty="0" smtClean="0"/>
              <a:t> here the 96% variance is $ 1,084,978,206. The primary reason for the significant increase for this past year is FPL coming on line. </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2</a:t>
            </a:fld>
            <a:endParaRPr lang="en-US" dirty="0"/>
          </a:p>
        </p:txBody>
      </p:sp>
    </p:spTree>
    <p:extLst>
      <p:ext uri="{BB962C8B-B14F-4D97-AF65-F5344CB8AC3E}">
        <p14:creationId xmlns:p14="http://schemas.microsoft.com/office/powerpoint/2010/main" val="1666524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three slides represent</a:t>
            </a:r>
            <a:r>
              <a:rPr lang="en-US" baseline="0" dirty="0" smtClean="0"/>
              <a:t> appropriations.</a:t>
            </a:r>
          </a:p>
          <a:p>
            <a:endParaRPr lang="en-US" baseline="0" dirty="0" smtClean="0"/>
          </a:p>
          <a:p>
            <a:r>
              <a:rPr lang="en-US" baseline="0" dirty="0" smtClean="0"/>
              <a:t>Highlight the Slide</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20</a:t>
            </a:fld>
            <a:endParaRPr lang="en-US" dirty="0"/>
          </a:p>
        </p:txBody>
      </p:sp>
    </p:spTree>
    <p:extLst>
      <p:ext uri="{BB962C8B-B14F-4D97-AF65-F5344CB8AC3E}">
        <p14:creationId xmlns:p14="http://schemas.microsoft.com/office/powerpoint/2010/main" val="1122710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 the Slide</a:t>
            </a:r>
          </a:p>
        </p:txBody>
      </p:sp>
      <p:sp>
        <p:nvSpPr>
          <p:cNvPr id="4" name="Slide Number Placeholder 3"/>
          <p:cNvSpPr>
            <a:spLocks noGrp="1"/>
          </p:cNvSpPr>
          <p:nvPr>
            <p:ph type="sldNum" sz="quarter" idx="10"/>
          </p:nvPr>
        </p:nvSpPr>
        <p:spPr/>
        <p:txBody>
          <a:bodyPr/>
          <a:lstStyle/>
          <a:p>
            <a:fld id="{1ECBBE34-1F32-466B-9D91-8500DE9DF0A7}" type="slidenum">
              <a:rPr lang="en-US" smtClean="0"/>
              <a:t>21</a:t>
            </a:fld>
            <a:endParaRPr lang="en-US" dirty="0"/>
          </a:p>
        </p:txBody>
      </p:sp>
    </p:spTree>
    <p:extLst>
      <p:ext uri="{BB962C8B-B14F-4D97-AF65-F5344CB8AC3E}">
        <p14:creationId xmlns:p14="http://schemas.microsoft.com/office/powerpoint/2010/main" val="771821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Slide</a:t>
            </a:r>
          </a:p>
          <a:p>
            <a:endParaRPr lang="en-US" dirty="0" smtClean="0"/>
          </a:p>
        </p:txBody>
      </p:sp>
      <p:sp>
        <p:nvSpPr>
          <p:cNvPr id="4" name="Slide Number Placeholder 3"/>
          <p:cNvSpPr>
            <a:spLocks noGrp="1"/>
          </p:cNvSpPr>
          <p:nvPr>
            <p:ph type="sldNum" sz="quarter" idx="10"/>
          </p:nvPr>
        </p:nvSpPr>
        <p:spPr/>
        <p:txBody>
          <a:bodyPr/>
          <a:lstStyle/>
          <a:p>
            <a:fld id="{1ECBBE34-1F32-466B-9D91-8500DE9DF0A7}" type="slidenum">
              <a:rPr lang="en-US" smtClean="0"/>
              <a:t>22</a:t>
            </a:fld>
            <a:endParaRPr lang="en-US" dirty="0"/>
          </a:p>
        </p:txBody>
      </p:sp>
    </p:spTree>
    <p:extLst>
      <p:ext uri="{BB962C8B-B14F-4D97-AF65-F5344CB8AC3E}">
        <p14:creationId xmlns:p14="http://schemas.microsoft.com/office/powerpoint/2010/main" val="2917834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23</a:t>
            </a:fld>
            <a:endParaRPr lang="en-US" dirty="0"/>
          </a:p>
        </p:txBody>
      </p:sp>
    </p:spTree>
    <p:extLst>
      <p:ext uri="{BB962C8B-B14F-4D97-AF65-F5344CB8AC3E}">
        <p14:creationId xmlns:p14="http://schemas.microsoft.com/office/powerpoint/2010/main" val="804978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Appropriations stand at $55,984,901.  Combine that with Projects and </a:t>
            </a:r>
            <a:r>
              <a:rPr lang="en-US" dirty="0" err="1" smtClean="0"/>
              <a:t>Categoricals</a:t>
            </a:r>
            <a:r>
              <a:rPr lang="en-US" dirty="0" smtClean="0"/>
              <a:t> Forward, Encumbrances Forward our Estimate ending fund balance for June, 30</a:t>
            </a:r>
            <a:r>
              <a:rPr lang="en-US" baseline="0" dirty="0" smtClean="0"/>
              <a:t> </a:t>
            </a:r>
            <a:r>
              <a:rPr lang="en-US" dirty="0" smtClean="0"/>
              <a:t>2022 is $</a:t>
            </a:r>
            <a:r>
              <a:rPr lang="en-US" baseline="0" dirty="0" smtClean="0"/>
              <a:t> 9,201,526.   Total appropriations and balances are $ 65,996,625 which matches our revenue.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ECBBE34-1F32-466B-9D91-8500DE9DF0A7}" type="slidenum">
              <a:rPr lang="en-US" smtClean="0"/>
              <a:t>24</a:t>
            </a:fld>
            <a:endParaRPr lang="en-US" dirty="0"/>
          </a:p>
        </p:txBody>
      </p:sp>
    </p:spTree>
    <p:extLst>
      <p:ext uri="{BB962C8B-B14F-4D97-AF65-F5344CB8AC3E}">
        <p14:creationId xmlns:p14="http://schemas.microsoft.com/office/powerpoint/2010/main" val="2490587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There is no budget for CO &amp; DS but we wanted to</a:t>
            </a:r>
            <a:r>
              <a:rPr lang="en-US" sz="1200" baseline="0" dirty="0" smtClean="0"/>
              <a:t> reflect that for consistency. What this means is that we have no debt.  Not many districts can say that.  Many for capital obligations or bonds.  We are 100% debt free!</a:t>
            </a:r>
            <a:endParaRPr lang="en-US" sz="1200" dirty="0" smtClean="0"/>
          </a:p>
        </p:txBody>
      </p:sp>
      <p:sp>
        <p:nvSpPr>
          <p:cNvPr id="4" name="Slide Number Placeholder 3"/>
          <p:cNvSpPr>
            <a:spLocks noGrp="1"/>
          </p:cNvSpPr>
          <p:nvPr>
            <p:ph type="sldNum" sz="quarter" idx="10"/>
          </p:nvPr>
        </p:nvSpPr>
        <p:spPr/>
        <p:txBody>
          <a:bodyPr/>
          <a:lstStyle/>
          <a:p>
            <a:fld id="{1ECBBE34-1F32-466B-9D91-8500DE9DF0A7}" type="slidenum">
              <a:rPr lang="en-US" smtClean="0"/>
              <a:t>25</a:t>
            </a:fld>
            <a:endParaRPr lang="en-US" dirty="0"/>
          </a:p>
        </p:txBody>
      </p:sp>
    </p:spTree>
    <p:extLst>
      <p:ext uri="{BB962C8B-B14F-4D97-AF65-F5344CB8AC3E}">
        <p14:creationId xmlns:p14="http://schemas.microsoft.com/office/powerpoint/2010/main" val="4258490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26</a:t>
            </a:fld>
            <a:endParaRPr lang="en-US" dirty="0"/>
          </a:p>
        </p:txBody>
      </p:sp>
    </p:spTree>
    <p:extLst>
      <p:ext uri="{BB962C8B-B14F-4D97-AF65-F5344CB8AC3E}">
        <p14:creationId xmlns:p14="http://schemas.microsoft.com/office/powerpoint/2010/main" val="2086996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main source of revenue is the 1.5 millage proceeds. You will see that increase of about $1.1 million.  Combine that with our estimated roll forward of $ 3,584,368 and our reserve for encumbrances, out total budget for Capital is $ 9,734,454.</a:t>
            </a:r>
          </a:p>
        </p:txBody>
      </p:sp>
      <p:sp>
        <p:nvSpPr>
          <p:cNvPr id="4" name="Slide Number Placeholder 3"/>
          <p:cNvSpPr>
            <a:spLocks noGrp="1"/>
          </p:cNvSpPr>
          <p:nvPr>
            <p:ph type="sldNum" sz="quarter" idx="10"/>
          </p:nvPr>
        </p:nvSpPr>
        <p:spPr/>
        <p:txBody>
          <a:bodyPr/>
          <a:lstStyle/>
          <a:p>
            <a:fld id="{1ECBBE34-1F32-466B-9D91-8500DE9DF0A7}" type="slidenum">
              <a:rPr lang="en-US" smtClean="0"/>
              <a:t>27</a:t>
            </a:fld>
            <a:endParaRPr lang="en-US" dirty="0"/>
          </a:p>
        </p:txBody>
      </p:sp>
    </p:spTree>
    <p:extLst>
      <p:ext uri="{BB962C8B-B14F-4D97-AF65-F5344CB8AC3E}">
        <p14:creationId xmlns:p14="http://schemas.microsoft.com/office/powerpoint/2010/main" val="2039784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projects that we have planned for this school year</a:t>
            </a:r>
            <a:r>
              <a:rPr lang="en-US" baseline="0" dirty="0" smtClean="0"/>
              <a:t>.</a:t>
            </a:r>
          </a:p>
          <a:p>
            <a:endParaRPr lang="en-US" baseline="0" dirty="0" smtClean="0"/>
          </a:p>
          <a:p>
            <a:r>
              <a:rPr lang="en-US" baseline="0" dirty="0" smtClean="0"/>
              <a:t>Highlight the Slide.</a:t>
            </a:r>
          </a:p>
          <a:p>
            <a:endParaRPr lang="en-US" baseline="0" dirty="0" smtClean="0"/>
          </a:p>
        </p:txBody>
      </p:sp>
      <p:sp>
        <p:nvSpPr>
          <p:cNvPr id="4" name="Slide Number Placeholder 3"/>
          <p:cNvSpPr>
            <a:spLocks noGrp="1"/>
          </p:cNvSpPr>
          <p:nvPr>
            <p:ph type="sldNum" sz="quarter" idx="10"/>
          </p:nvPr>
        </p:nvSpPr>
        <p:spPr/>
        <p:txBody>
          <a:bodyPr/>
          <a:lstStyle/>
          <a:p>
            <a:fld id="{1ECBBE34-1F32-466B-9D91-8500DE9DF0A7}" type="slidenum">
              <a:rPr lang="en-US" smtClean="0"/>
              <a:t>28</a:t>
            </a:fld>
            <a:endParaRPr lang="en-US" dirty="0"/>
          </a:p>
        </p:txBody>
      </p:sp>
    </p:spTree>
    <p:extLst>
      <p:ext uri="{BB962C8B-B14F-4D97-AF65-F5344CB8AC3E}">
        <p14:creationId xmlns:p14="http://schemas.microsoft.com/office/powerpoint/2010/main" val="274903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project list continues….</a:t>
            </a:r>
            <a:endParaRPr lang="en-US" baseline="0" dirty="0" smtClean="0"/>
          </a:p>
          <a:p>
            <a:endParaRPr lang="en-US" baseline="0" dirty="0" smtClean="0"/>
          </a:p>
          <a:p>
            <a:r>
              <a:rPr lang="en-US" baseline="0" dirty="0" smtClean="0"/>
              <a:t>Highlight the Slide.</a:t>
            </a:r>
          </a:p>
          <a:p>
            <a:endParaRPr lang="en-US" baseline="0" dirty="0" smtClean="0"/>
          </a:p>
        </p:txBody>
      </p:sp>
      <p:sp>
        <p:nvSpPr>
          <p:cNvPr id="4" name="Slide Number Placeholder 3"/>
          <p:cNvSpPr>
            <a:spLocks noGrp="1"/>
          </p:cNvSpPr>
          <p:nvPr>
            <p:ph type="sldNum" sz="quarter" idx="10"/>
          </p:nvPr>
        </p:nvSpPr>
        <p:spPr/>
        <p:txBody>
          <a:bodyPr/>
          <a:lstStyle/>
          <a:p>
            <a:fld id="{1ECBBE34-1F32-466B-9D91-8500DE9DF0A7}" type="slidenum">
              <a:rPr lang="en-US" smtClean="0"/>
              <a:t>29</a:t>
            </a:fld>
            <a:endParaRPr lang="en-US" dirty="0"/>
          </a:p>
        </p:txBody>
      </p:sp>
    </p:spTree>
    <p:extLst>
      <p:ext uri="{BB962C8B-B14F-4D97-AF65-F5344CB8AC3E}">
        <p14:creationId xmlns:p14="http://schemas.microsoft.com/office/powerpoint/2010/main" val="17569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calculation from the Office of Funding and Financial </a:t>
            </a:r>
            <a:r>
              <a:rPr lang="en-US" dirty="0" smtClean="0"/>
              <a:t>Reporting</a:t>
            </a:r>
            <a:r>
              <a:rPr lang="en-US" baseline="0" dirty="0" smtClean="0"/>
              <a:t> sets </a:t>
            </a:r>
            <a:r>
              <a:rPr lang="en-US" dirty="0" smtClean="0"/>
              <a:t>the </a:t>
            </a:r>
            <a:r>
              <a:rPr lang="en-US" dirty="0"/>
              <a:t>Required Local Effort millage rate to generate operating funds for Florida schools.  </a:t>
            </a:r>
            <a:r>
              <a:rPr lang="en-US" dirty="0" smtClean="0"/>
              <a:t>The</a:t>
            </a:r>
            <a:r>
              <a:rPr lang="en-US" baseline="0" dirty="0" smtClean="0"/>
              <a:t> second calculation was just released last Friday causing amendments to the millage rates tonight. </a:t>
            </a:r>
            <a:r>
              <a:rPr lang="en-US" dirty="0" smtClean="0"/>
              <a:t>The </a:t>
            </a:r>
            <a:r>
              <a:rPr lang="en-US" dirty="0"/>
              <a:t>Required Local Effort </a:t>
            </a:r>
            <a:r>
              <a:rPr lang="en-US" dirty="0" smtClean="0"/>
              <a:t>for </a:t>
            </a:r>
            <a:r>
              <a:rPr lang="en-US" dirty="0"/>
              <a:t>Okeechobee County School was set at </a:t>
            </a:r>
            <a:r>
              <a:rPr lang="en-US" dirty="0" smtClean="0"/>
              <a:t>3.672 </a:t>
            </a:r>
            <a:r>
              <a:rPr lang="en-US" dirty="0"/>
              <a:t>which is </a:t>
            </a:r>
            <a:r>
              <a:rPr lang="en-US" dirty="0" smtClean="0"/>
              <a:t>a</a:t>
            </a:r>
            <a:r>
              <a:rPr lang="en-US" baseline="0" dirty="0" smtClean="0"/>
              <a:t> decrease (0.167)</a:t>
            </a:r>
            <a:r>
              <a:rPr lang="en-US" dirty="0" smtClean="0"/>
              <a:t> mils</a:t>
            </a:r>
            <a:r>
              <a:rPr lang="en-US" dirty="0"/>
              <a:t>. It is expected that the RLE will generate </a:t>
            </a:r>
            <a:r>
              <a:rPr lang="en-US" dirty="0" smtClean="0"/>
              <a:t>$</a:t>
            </a:r>
            <a:r>
              <a:rPr lang="en-US" baseline="0" dirty="0" smtClean="0"/>
              <a:t> 11,995,572</a:t>
            </a:r>
            <a:r>
              <a:rPr lang="en-US" dirty="0" smtClean="0"/>
              <a:t>, an increase </a:t>
            </a:r>
            <a:r>
              <a:rPr lang="en-US" dirty="0"/>
              <a:t>of </a:t>
            </a:r>
            <a:r>
              <a:rPr lang="en-US" dirty="0" smtClean="0"/>
              <a:t>$</a:t>
            </a:r>
            <a:r>
              <a:rPr lang="en-US" baseline="0" dirty="0" smtClean="0"/>
              <a:t> 3,453,072 or 40.4%.</a:t>
            </a:r>
            <a:endParaRPr lang="en-US" dirty="0"/>
          </a:p>
          <a:p>
            <a:endParaRPr lang="en-US" dirty="0"/>
          </a:p>
          <a:p>
            <a:r>
              <a:rPr lang="en-US" dirty="0"/>
              <a:t>The maximum Discretionary Local Effort millage rate is also set by the state, and the School Board has the discretion to levy this millage rate for the upcoming budget year at 0.748 </a:t>
            </a:r>
            <a:r>
              <a:rPr lang="en-US" dirty="0" smtClean="0"/>
              <a:t>mils</a:t>
            </a:r>
            <a:r>
              <a:rPr lang="en-US" dirty="0"/>
              <a:t>. As a result of levying this amount, </a:t>
            </a:r>
            <a:r>
              <a:rPr lang="en-US" dirty="0" smtClean="0"/>
              <a:t>$2,443,542 </a:t>
            </a:r>
            <a:r>
              <a:rPr lang="en-US" dirty="0"/>
              <a:t>will be generated representing </a:t>
            </a:r>
            <a:r>
              <a:rPr lang="en-US" dirty="0" smtClean="0"/>
              <a:t>a</a:t>
            </a:r>
            <a:r>
              <a:rPr lang="en-US" baseline="0" dirty="0" smtClean="0"/>
              <a:t> $779,101 increase or about 46.8%.</a:t>
            </a:r>
            <a:endParaRPr lang="en-US" dirty="0"/>
          </a:p>
          <a:p>
            <a:endParaRPr lang="en-US" dirty="0"/>
          </a:p>
          <a:p>
            <a:r>
              <a:rPr lang="en-US" dirty="0"/>
              <a:t>Operating Fund millage is set at </a:t>
            </a:r>
            <a:r>
              <a:rPr lang="en-US" dirty="0" smtClean="0"/>
              <a:t>4.420 </a:t>
            </a:r>
            <a:r>
              <a:rPr lang="en-US" dirty="0"/>
              <a:t>mills, a </a:t>
            </a:r>
            <a:r>
              <a:rPr lang="en-US" dirty="0" smtClean="0"/>
              <a:t>decrease</a:t>
            </a:r>
            <a:r>
              <a:rPr lang="en-US" baseline="0" dirty="0" smtClean="0"/>
              <a:t> of (0.167)</a:t>
            </a:r>
            <a:r>
              <a:rPr lang="en-US" dirty="0" smtClean="0"/>
              <a:t> mils</a:t>
            </a:r>
            <a:r>
              <a:rPr lang="en-US" dirty="0"/>
              <a:t>.  As a result, </a:t>
            </a:r>
            <a:r>
              <a:rPr lang="en-US" dirty="0" smtClean="0"/>
              <a:t>Operating Fund </a:t>
            </a:r>
            <a:r>
              <a:rPr lang="en-US" dirty="0"/>
              <a:t>Tax Receipts </a:t>
            </a:r>
            <a:r>
              <a:rPr lang="en-US" dirty="0" smtClean="0"/>
              <a:t>increased</a:t>
            </a:r>
            <a:r>
              <a:rPr lang="en-US" baseline="0" dirty="0" smtClean="0"/>
              <a:t> $ 4,232,173.</a:t>
            </a:r>
            <a:r>
              <a:rPr lang="en-US" dirty="0" smtClean="0"/>
              <a:t>  </a:t>
            </a:r>
            <a:r>
              <a:rPr lang="en-US" dirty="0"/>
              <a:t>Operating Fund Tax Receipts are expected to </a:t>
            </a:r>
            <a:r>
              <a:rPr lang="en-US" dirty="0" smtClean="0"/>
              <a:t>be</a:t>
            </a:r>
            <a:r>
              <a:rPr lang="en-US" baseline="0" dirty="0" smtClean="0"/>
              <a:t> $14,439,114.</a:t>
            </a:r>
          </a:p>
          <a:p>
            <a:endParaRPr lang="en-US" baseline="0" dirty="0" smtClean="0">
              <a:solidFill>
                <a:schemeClr val="bg1"/>
              </a:solidFill>
            </a:endParaRPr>
          </a:p>
          <a:p>
            <a:r>
              <a:rPr lang="en-US" dirty="0" smtClean="0"/>
              <a:t>The Capital Improvement Effort millage stands at 1.50 mills and remains unchanged. The Capital Improvement Effort is expected to yield $</a:t>
            </a:r>
            <a:r>
              <a:rPr lang="en-US" baseline="0" dirty="0" smtClean="0"/>
              <a:t> 4,900,152</a:t>
            </a:r>
            <a:r>
              <a:rPr lang="en-US" dirty="0" smtClean="0"/>
              <a:t>.  This is an increase of $</a:t>
            </a:r>
            <a:r>
              <a:rPr lang="en-US" baseline="0" dirty="0" smtClean="0"/>
              <a:t> 1,562,369 or that same 46.8%</a:t>
            </a:r>
            <a:endParaRPr lang="en-US" dirty="0" smtClean="0"/>
          </a:p>
          <a:p>
            <a:endParaRPr lang="en-US" dirty="0" smtClean="0"/>
          </a:p>
          <a:p>
            <a:r>
              <a:rPr lang="en-US" dirty="0" smtClean="0"/>
              <a:t>This brings the total millage rate to 5.920 mills.  </a:t>
            </a:r>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3</a:t>
            </a:fld>
            <a:endParaRPr lang="en-US" dirty="0"/>
          </a:p>
        </p:txBody>
      </p:sp>
    </p:spTree>
    <p:extLst>
      <p:ext uri="{BB962C8B-B14F-4D97-AF65-F5344CB8AC3E}">
        <p14:creationId xmlns:p14="http://schemas.microsoft.com/office/powerpoint/2010/main" val="1778970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finishes the list of projects and includes our total appropriations at $ 8,527,428.</a:t>
            </a:r>
          </a:p>
          <a:p>
            <a:endParaRPr lang="en-US" baseline="0" dirty="0" smtClean="0"/>
          </a:p>
          <a:p>
            <a:r>
              <a:rPr lang="en-US" baseline="0" dirty="0" smtClean="0"/>
              <a:t>Add the fund balance and reserves expected makes the total $ 9,734,454 which is equal to our revenue.  </a:t>
            </a:r>
          </a:p>
        </p:txBody>
      </p:sp>
      <p:sp>
        <p:nvSpPr>
          <p:cNvPr id="4" name="Slide Number Placeholder 3"/>
          <p:cNvSpPr>
            <a:spLocks noGrp="1"/>
          </p:cNvSpPr>
          <p:nvPr>
            <p:ph type="sldNum" sz="quarter" idx="10"/>
          </p:nvPr>
        </p:nvSpPr>
        <p:spPr/>
        <p:txBody>
          <a:bodyPr/>
          <a:lstStyle/>
          <a:p>
            <a:fld id="{1ECBBE34-1F32-466B-9D91-8500DE9DF0A7}" type="slidenum">
              <a:rPr lang="en-US" smtClean="0"/>
              <a:t>30</a:t>
            </a:fld>
            <a:endParaRPr lang="en-US" dirty="0"/>
          </a:p>
        </p:txBody>
      </p:sp>
    </p:spTree>
    <p:extLst>
      <p:ext uri="{BB962C8B-B14F-4D97-AF65-F5344CB8AC3E}">
        <p14:creationId xmlns:p14="http://schemas.microsoft.com/office/powerpoint/2010/main" val="2738993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give a shout out again to our transportation</a:t>
            </a:r>
            <a:r>
              <a:rPr lang="en-US" baseline="0" dirty="0" smtClean="0"/>
              <a:t> and food services employees for serving over 170,000 meals since COVID started.  This has been remarkable and we owe a great deal of gratitude for those individuals that have continued to work over the summer to make this happen.</a:t>
            </a:r>
          </a:p>
          <a:p>
            <a:endParaRPr lang="en-US" baseline="0" dirty="0" smtClean="0"/>
          </a:p>
          <a:p>
            <a:r>
              <a:rPr lang="en-US" baseline="0" dirty="0" smtClean="0"/>
              <a:t>Total Federal thru State is projected at $ 3,123,357.  We get additional supplements for meeting all USDA supplements which you can see here.  </a:t>
            </a:r>
          </a:p>
          <a:p>
            <a:endParaRPr lang="en-US" baseline="0" dirty="0" smtClean="0"/>
          </a:p>
          <a:p>
            <a:r>
              <a:rPr lang="en-US" baseline="0" dirty="0" smtClean="0"/>
              <a:t>Total Revenue including the fund balance is $ 4,217,723.</a:t>
            </a:r>
            <a:endParaRPr lang="en-US" dirty="0" smtClean="0"/>
          </a:p>
        </p:txBody>
      </p:sp>
      <p:sp>
        <p:nvSpPr>
          <p:cNvPr id="4" name="Slide Number Placeholder 3"/>
          <p:cNvSpPr>
            <a:spLocks noGrp="1"/>
          </p:cNvSpPr>
          <p:nvPr>
            <p:ph type="sldNum" sz="quarter" idx="10"/>
          </p:nvPr>
        </p:nvSpPr>
        <p:spPr/>
        <p:txBody>
          <a:bodyPr/>
          <a:lstStyle/>
          <a:p>
            <a:fld id="{1ECBBE34-1F32-466B-9D91-8500DE9DF0A7}" type="slidenum">
              <a:rPr lang="en-US" smtClean="0"/>
              <a:t>31</a:t>
            </a:fld>
            <a:endParaRPr lang="en-US" dirty="0"/>
          </a:p>
        </p:txBody>
      </p:sp>
    </p:spTree>
    <p:extLst>
      <p:ext uri="{BB962C8B-B14F-4D97-AF65-F5344CB8AC3E}">
        <p14:creationId xmlns:p14="http://schemas.microsoft.com/office/powerpoint/2010/main" val="1342076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appropriations are expected to be $</a:t>
            </a:r>
            <a:r>
              <a:rPr lang="en-US" baseline="0" dirty="0" smtClean="0"/>
              <a:t> 3,905,082.  We expect that with the migration to virtual, less will be spent on food next year.</a:t>
            </a:r>
            <a:endParaRPr lang="en-US" dirty="0" smtClean="0"/>
          </a:p>
        </p:txBody>
      </p:sp>
      <p:sp>
        <p:nvSpPr>
          <p:cNvPr id="4" name="Slide Number Placeholder 3"/>
          <p:cNvSpPr>
            <a:spLocks noGrp="1"/>
          </p:cNvSpPr>
          <p:nvPr>
            <p:ph type="sldNum" sz="quarter" idx="10"/>
          </p:nvPr>
        </p:nvSpPr>
        <p:spPr/>
        <p:txBody>
          <a:bodyPr/>
          <a:lstStyle/>
          <a:p>
            <a:fld id="{1ECBBE34-1F32-466B-9D91-8500DE9DF0A7}" type="slidenum">
              <a:rPr lang="en-US" smtClean="0"/>
              <a:t>32</a:t>
            </a:fld>
            <a:endParaRPr lang="en-US" dirty="0"/>
          </a:p>
        </p:txBody>
      </p:sp>
    </p:spTree>
    <p:extLst>
      <p:ext uri="{BB962C8B-B14F-4D97-AF65-F5344CB8AC3E}">
        <p14:creationId xmlns:p14="http://schemas.microsoft.com/office/powerpoint/2010/main" val="2570329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slide reflects our budget for the summer program. Total food service appropriations are $ 4,081,638. When combined with the estimated ending fund balance, the total food service budget is $ 4,217,723.</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33</a:t>
            </a:fld>
            <a:endParaRPr lang="en-US" dirty="0"/>
          </a:p>
        </p:txBody>
      </p:sp>
    </p:spTree>
    <p:extLst>
      <p:ext uri="{BB962C8B-B14F-4D97-AF65-F5344CB8AC3E}">
        <p14:creationId xmlns:p14="http://schemas.microsoft.com/office/powerpoint/2010/main" val="290808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Federal Projects budget, listed here, is $6,530,423 which is slightly lower than last year.  Once we get Perkins, Rural and Sparsely, we should be slightly above</a:t>
            </a:r>
            <a:r>
              <a:rPr lang="en-US" baseline="0" dirty="0" smtClean="0"/>
              <a:t> last year.</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34</a:t>
            </a:fld>
            <a:endParaRPr lang="en-US" dirty="0"/>
          </a:p>
        </p:txBody>
      </p:sp>
    </p:spTree>
    <p:extLst>
      <p:ext uri="{BB962C8B-B14F-4D97-AF65-F5344CB8AC3E}">
        <p14:creationId xmlns:p14="http://schemas.microsoft.com/office/powerpoint/2010/main" val="3634181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Federal Government provided additional grants relating to COVID.  You are already approved most of those grants at the last Board Meeting.  The total provided to Okeechobee is $ 1,966,447.</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35</a:t>
            </a:fld>
            <a:endParaRPr lang="en-US" dirty="0"/>
          </a:p>
        </p:txBody>
      </p:sp>
    </p:spTree>
    <p:extLst>
      <p:ext uri="{BB962C8B-B14F-4D97-AF65-F5344CB8AC3E}">
        <p14:creationId xmlns:p14="http://schemas.microsoft.com/office/powerpoint/2010/main" val="2710276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Recommendation</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36</a:t>
            </a:fld>
            <a:endParaRPr lang="en-US" dirty="0"/>
          </a:p>
        </p:txBody>
      </p:sp>
    </p:spTree>
    <p:extLst>
      <p:ext uri="{BB962C8B-B14F-4D97-AF65-F5344CB8AC3E}">
        <p14:creationId xmlns:p14="http://schemas.microsoft.com/office/powerpoint/2010/main" val="134443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With a </a:t>
            </a:r>
            <a:r>
              <a:rPr lang="en-US" dirty="0" smtClean="0"/>
              <a:t>decrease</a:t>
            </a:r>
            <a:r>
              <a:rPr lang="en-US" baseline="0" dirty="0" smtClean="0"/>
              <a:t> of (0.167)</a:t>
            </a:r>
            <a:r>
              <a:rPr lang="en-US" dirty="0" smtClean="0"/>
              <a:t> mills,</a:t>
            </a:r>
            <a:r>
              <a:rPr lang="en-US" baseline="0" dirty="0" smtClean="0"/>
              <a:t> </a:t>
            </a:r>
            <a:r>
              <a:rPr lang="en-US" dirty="0" smtClean="0"/>
              <a:t>the total estimated tax receipts are expected to be $19,339,266 or an increase of $</a:t>
            </a:r>
            <a:r>
              <a:rPr lang="en-US" baseline="0" dirty="0" smtClean="0"/>
              <a:t> 5,794,542 or about 42.8%.</a:t>
            </a:r>
          </a:p>
          <a:p>
            <a:endParaRPr lang="en-US" dirty="0" smtClean="0"/>
          </a:p>
          <a:p>
            <a:r>
              <a:rPr lang="en-US" dirty="0" smtClean="0"/>
              <a:t>Our</a:t>
            </a:r>
            <a:r>
              <a:rPr lang="en-US" baseline="0" dirty="0" smtClean="0"/>
              <a:t> Estimated FEFP Funds Expected are $ 30,504,892  A decrease of ($1,669,025) or -5.2%. </a:t>
            </a:r>
            <a:endParaRPr lang="en-US" dirty="0"/>
          </a:p>
          <a:p>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4</a:t>
            </a:fld>
            <a:endParaRPr lang="en-US" dirty="0"/>
          </a:p>
        </p:txBody>
      </p:sp>
    </p:spTree>
    <p:extLst>
      <p:ext uri="{BB962C8B-B14F-4D97-AF65-F5344CB8AC3E}">
        <p14:creationId xmlns:p14="http://schemas.microsoft.com/office/powerpoint/2010/main" val="1778970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TRIM</a:t>
            </a:r>
            <a:r>
              <a:rPr lang="en-US" baseline="0" dirty="0" smtClean="0"/>
              <a:t> requires that we illustrate the roll-back rate as a part of our hearing.  The roll-back rate is the rate that would generate the same amount of property tax revenue as approved the prior year.</a:t>
            </a:r>
          </a:p>
          <a:p>
            <a:endParaRPr lang="en-US" baseline="0" dirty="0" smtClean="0"/>
          </a:p>
          <a:p>
            <a:pPr defTabSz="931774">
              <a:defRPr/>
            </a:pPr>
            <a:r>
              <a:rPr lang="en-US" dirty="0" smtClean="0"/>
              <a:t>The total millage rate to be levied is more than the roll-back rate by 14.26%.</a:t>
            </a:r>
          </a:p>
          <a:p>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5</a:t>
            </a:fld>
            <a:endParaRPr lang="en-US" dirty="0"/>
          </a:p>
        </p:txBody>
      </p:sp>
    </p:spTree>
    <p:extLst>
      <p:ext uri="{BB962C8B-B14F-4D97-AF65-F5344CB8AC3E}">
        <p14:creationId xmlns:p14="http://schemas.microsoft.com/office/powerpoint/2010/main" val="15337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estimated FTE for 2020-21 is 6,673.41.  This represents a projected increase of 223.30 students.</a:t>
            </a:r>
          </a:p>
          <a:p>
            <a:endParaRPr lang="en-US" baseline="0" dirty="0" smtClean="0"/>
          </a:p>
          <a:p>
            <a:r>
              <a:rPr lang="en-US" baseline="0" dirty="0" smtClean="0"/>
              <a:t>As you know, FTE is weighted depending on the cost factors associated with specific programs in which students are enrolled.  The weighted FTE for the district is projected to increase to 7,135.57.</a:t>
            </a:r>
          </a:p>
          <a:p>
            <a:endParaRPr lang="en-US" baseline="0" dirty="0" smtClean="0"/>
          </a:p>
          <a:p>
            <a:r>
              <a:rPr lang="en-US" baseline="0" dirty="0" smtClean="0"/>
              <a:t>The base student allocation is up $ 40 over the previous year. The BSA is $4,319.49  But, keep in mind that although the district cost differential increased slightly, Okeechobee gets essentially 98 cents for every dollar.</a:t>
            </a:r>
          </a:p>
          <a:p>
            <a:endParaRPr lang="en-US" baseline="0" dirty="0" smtClean="0"/>
          </a:p>
          <a:p>
            <a:r>
              <a:rPr lang="en-US" baseline="0" dirty="0" smtClean="0"/>
              <a:t>This puts our local BSA at $4,227.48 or $92.01 less than most larger or coastal districts.</a:t>
            </a:r>
            <a:endParaRPr lang="en-US" dirty="0"/>
          </a:p>
          <a:p>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6</a:t>
            </a:fld>
            <a:endParaRPr lang="en-US" dirty="0"/>
          </a:p>
        </p:txBody>
      </p:sp>
    </p:spTree>
    <p:extLst>
      <p:ext uri="{BB962C8B-B14F-4D97-AF65-F5344CB8AC3E}">
        <p14:creationId xmlns:p14="http://schemas.microsoft.com/office/powerpoint/2010/main" val="177897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Enrollment is expected to increase by 223.3 students this year.  You can see the historical trend. Keep in mind projections for this year were submitted in January.  It remains to be seen if we will hit these projections in light of the current climate.</a:t>
            </a:r>
            <a:endParaRPr lang="en-US" dirty="0"/>
          </a:p>
        </p:txBody>
      </p:sp>
      <p:sp>
        <p:nvSpPr>
          <p:cNvPr id="4" name="Slide Number Placeholder 3"/>
          <p:cNvSpPr>
            <a:spLocks noGrp="1"/>
          </p:cNvSpPr>
          <p:nvPr>
            <p:ph type="sldNum" sz="quarter" idx="10"/>
          </p:nvPr>
        </p:nvSpPr>
        <p:spPr/>
        <p:txBody>
          <a:bodyPr/>
          <a:lstStyle/>
          <a:p>
            <a:fld id="{1ECBBE34-1F32-466B-9D91-8500DE9DF0A7}" type="slidenum">
              <a:rPr lang="en-US" smtClean="0"/>
              <a:t>7</a:t>
            </a:fld>
            <a:endParaRPr lang="en-US" dirty="0"/>
          </a:p>
        </p:txBody>
      </p:sp>
    </p:spTree>
    <p:extLst>
      <p:ext uri="{BB962C8B-B14F-4D97-AF65-F5344CB8AC3E}">
        <p14:creationId xmlns:p14="http://schemas.microsoft.com/office/powerpoint/2010/main" val="390874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the slide.</a:t>
            </a:r>
          </a:p>
          <a:p>
            <a:endParaRPr lang="en-US" baseline="0" dirty="0" smtClean="0"/>
          </a:p>
          <a:p>
            <a:r>
              <a:rPr lang="en-US" baseline="0" dirty="0" smtClean="0"/>
              <a:t>Operating General Fund increase is due to two factors.  Once again, it is the FPL increase impact from last year coming after the was set millage that caused additional unexpected revenue.  That will not happen again with the RLE as the millage is set by the state. The second is that, other than salary costs which remained the same, operational expenses decreased with students not being in school, i.e., fuel, utilities, subs, etc.  </a:t>
            </a:r>
          </a:p>
          <a:p>
            <a:endParaRPr lang="en-US" baseline="0" dirty="0" smtClean="0"/>
          </a:p>
          <a:p>
            <a:r>
              <a:rPr lang="en-US" baseline="0" dirty="0" smtClean="0"/>
              <a:t>The increase in ad valorem increase will help us increase the gross .748 millage, but it is offset by loss of compression and therefore will yield and equal amount overall.</a:t>
            </a:r>
          </a:p>
          <a:p>
            <a:endParaRPr lang="en-US" baseline="0" dirty="0" smtClean="0"/>
          </a:p>
          <a:p>
            <a:r>
              <a:rPr lang="en-US" baseline="0" dirty="0" smtClean="0"/>
              <a:t>Debt Service has been zeroed out as those bonds have fully matured and are no longer generating revenue and therefor expense.</a:t>
            </a:r>
          </a:p>
          <a:p>
            <a:endParaRPr lang="en-US" baseline="0" dirty="0" smtClean="0"/>
          </a:p>
          <a:p>
            <a:r>
              <a:rPr lang="en-US" baseline="0" dirty="0" smtClean="0"/>
              <a:t>The total budget increase of $ 10,645,012 or 13.7%.  Keep in mind that the budget increase in made up of all revenue sources some of which are categorical and roll forward dollars. </a:t>
            </a:r>
          </a:p>
        </p:txBody>
      </p:sp>
      <p:sp>
        <p:nvSpPr>
          <p:cNvPr id="4" name="Slide Number Placeholder 3"/>
          <p:cNvSpPr>
            <a:spLocks noGrp="1"/>
          </p:cNvSpPr>
          <p:nvPr>
            <p:ph type="sldNum" sz="quarter" idx="10"/>
          </p:nvPr>
        </p:nvSpPr>
        <p:spPr/>
        <p:txBody>
          <a:bodyPr/>
          <a:lstStyle/>
          <a:p>
            <a:fld id="{1ECBBE34-1F32-466B-9D91-8500DE9DF0A7}" type="slidenum">
              <a:rPr lang="en-US" smtClean="0"/>
              <a:t>8</a:t>
            </a:fld>
            <a:endParaRPr lang="en-US" dirty="0"/>
          </a:p>
        </p:txBody>
      </p:sp>
    </p:spTree>
    <p:extLst>
      <p:ext uri="{BB962C8B-B14F-4D97-AF65-F5344CB8AC3E}">
        <p14:creationId xmlns:p14="http://schemas.microsoft.com/office/powerpoint/2010/main" val="177897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examining the final budget totals, the breakdown by</a:t>
            </a:r>
            <a:r>
              <a:rPr lang="en-US" baseline="0" dirty="0" smtClean="0"/>
              <a:t> area is shown here by percentage.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BBE34-1F32-466B-9D91-8500DE9DF0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566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2F148C-6D0D-4CCC-9ECB-49374A4C4C7F}"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50501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D20AB-74A2-4BC2-A96A-4127F527B669}"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357466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BB45F-691C-4F59-BDF1-D7D4A4A6C918}"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1465688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72F148C-6D0D-4CCC-9ECB-49374A4C4C7F}" type="datetime1">
              <a:rPr lang="en-US" smtClean="0"/>
              <a:t>7/24/2020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CBB8309-81F0-49F3-8F31-B3D6AE6D5F5A}"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9371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099E68-1F66-4F1F-8A82-71636CF758B2}"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889139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3E4EF9-8022-41C4-958F-75DA41BEE371}"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16022107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4E33D1-5351-4080-B8E2-56E5E66F3FD3}"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158130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BB22A9-6E36-4EB5-804F-A68D29647E04}" type="datetime1">
              <a:rPr lang="en-US" smtClean="0"/>
              <a:t>7/24/2020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927811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5F183A-877C-499F-BFE0-07E9CE94AE73}" type="datetime1">
              <a:rPr lang="en-US" smtClean="0"/>
              <a:t>7/24/2020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3264085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81AB1-6406-425D-9DD3-FB9DAD498529}" type="datetime1">
              <a:rPr lang="en-US" smtClean="0"/>
              <a:t>7/24/2020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1168593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E96A5C-244A-424A-8103-376B8702A974}"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153747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99E68-1F66-4F1F-8A82-71636CF758B2}"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3079919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9C2C38-3D61-4EA9-8CF4-6424D7C50553}"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69396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5D20AB-74A2-4BC2-A96A-4127F527B669}"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496210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CBB45F-691C-4F59-BDF1-D7D4A4A6C918}"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6238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3E4EF9-8022-41C4-958F-75DA41BEE371}"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236315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E33D1-5351-4080-B8E2-56E5E66F3FD3}"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276476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B22A9-6E36-4EB5-804F-A68D29647E04}" type="datetime1">
              <a:rPr lang="en-US" smtClean="0"/>
              <a:t>7/24/2020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41480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5F183A-877C-499F-BFE0-07E9CE94AE73}" type="datetime1">
              <a:rPr lang="en-US" smtClean="0"/>
              <a:t>7/24/2020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13342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81AB1-6406-425D-9DD3-FB9DAD498529}" type="datetime1">
              <a:rPr lang="en-US" smtClean="0"/>
              <a:t>7/24/2020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116518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0E96A5C-244A-424A-8103-376B8702A974}"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244456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89C2C38-3D61-4EA9-8CF4-6424D7C50553}"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BB8309-81F0-49F3-8F31-B3D6AE6D5F5A}" type="slidenum">
              <a:rPr lang="en-US" smtClean="0"/>
              <a:t>‹#›</a:t>
            </a:fld>
            <a:endParaRPr lang="en-US" dirty="0"/>
          </a:p>
        </p:txBody>
      </p:sp>
    </p:spTree>
    <p:extLst>
      <p:ext uri="{BB962C8B-B14F-4D97-AF65-F5344CB8AC3E}">
        <p14:creationId xmlns:p14="http://schemas.microsoft.com/office/powerpoint/2010/main" val="428858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79D3FC4-CAB5-46B5-8467-4F019DDD2F9E}" type="datetime1">
              <a:rPr lang="en-US" smtClean="0"/>
              <a:t>7/24/2020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BB8309-81F0-49F3-8F31-B3D6AE6D5F5A}" type="slidenum">
              <a:rPr lang="en-US" smtClean="0"/>
              <a:t>‹#›</a:t>
            </a:fld>
            <a:endParaRPr lang="en-US" dirty="0"/>
          </a:p>
        </p:txBody>
      </p:sp>
    </p:spTree>
    <p:extLst>
      <p:ext uri="{BB962C8B-B14F-4D97-AF65-F5344CB8AC3E}">
        <p14:creationId xmlns:p14="http://schemas.microsoft.com/office/powerpoint/2010/main" val="52032429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val="8488C4">
                <a:lumMod val="81000"/>
                <a:lumOff val="19000"/>
              </a:srgbClr>
            </a:gs>
            <a:gs pos="53000">
              <a:srgbClr val="D4DEFF"/>
            </a:gs>
            <a:gs pos="83000">
              <a:srgbClr val="D4DEFF"/>
            </a:gs>
            <a:gs pos="100000">
              <a:srgbClr val="96AB94">
                <a:lumMod val="59000"/>
                <a:lumOff val="41000"/>
              </a:srgb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9D3FC4-CAB5-46B5-8467-4F019DDD2F9E}" type="datetime1">
              <a:rPr lang="en-US" smtClean="0"/>
              <a:t>7/24/2020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CBB8309-81F0-49F3-8F31-B3D6AE6D5F5A}" type="slidenum">
              <a:rPr lang="en-US" smtClean="0"/>
              <a:t>‹#›</a:t>
            </a:fld>
            <a:endParaRPr lang="en-US" dirty="0"/>
          </a:p>
        </p:txBody>
      </p:sp>
    </p:spTree>
    <p:extLst>
      <p:ext uri="{BB962C8B-B14F-4D97-AF65-F5344CB8AC3E}">
        <p14:creationId xmlns:p14="http://schemas.microsoft.com/office/powerpoint/2010/main" val="3621983735"/>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27378" y="3733800"/>
            <a:ext cx="4114800" cy="1676400"/>
          </a:xfrm>
          <a:solidFill>
            <a:schemeClr val="accent1"/>
          </a:solidFill>
        </p:spPr>
        <p:txBody>
          <a:bodyPr>
            <a:noAutofit/>
          </a:bodyPr>
          <a:lstStyle/>
          <a:p>
            <a:pPr algn="ctr"/>
            <a:r>
              <a:rPr lang="en-US" sz="2800" dirty="0" smtClean="0">
                <a:solidFill>
                  <a:schemeClr val="bg1"/>
                </a:solidFill>
              </a:rPr>
              <a:t>2020-21</a:t>
            </a:r>
          </a:p>
          <a:p>
            <a:pPr algn="ctr"/>
            <a:r>
              <a:rPr lang="en-US" sz="2800" dirty="0" smtClean="0">
                <a:solidFill>
                  <a:schemeClr val="bg1"/>
                </a:solidFill>
              </a:rPr>
              <a:t>Tentative Millage Rates and Annual Budget</a:t>
            </a:r>
          </a:p>
        </p:txBody>
      </p:sp>
      <p:sp>
        <p:nvSpPr>
          <p:cNvPr id="5" name="Slide Number Placeholder 4"/>
          <p:cNvSpPr>
            <a:spLocks noGrp="1"/>
          </p:cNvSpPr>
          <p:nvPr>
            <p:ph type="sldNum" sz="quarter" idx="12"/>
          </p:nvPr>
        </p:nvSpPr>
        <p:spPr>
          <a:xfrm>
            <a:off x="8242178" y="6189663"/>
            <a:ext cx="680390" cy="498470"/>
          </a:xfrm>
        </p:spPr>
        <p:txBody>
          <a:bodyPr/>
          <a:lstStyle/>
          <a:p>
            <a:fld id="{BCBB8309-81F0-49F3-8F31-B3D6AE6D5F5A}" type="slidenum">
              <a:rPr lang="en-US" smtClean="0">
                <a:solidFill>
                  <a:schemeClr val="bg1"/>
                </a:solidFill>
              </a:rPr>
              <a:t>1</a:t>
            </a:fld>
            <a:endParaRPr lang="en-US" dirty="0">
              <a:solidFill>
                <a:schemeClr val="bg1"/>
              </a:solidFill>
            </a:endParaRPr>
          </a:p>
        </p:txBody>
      </p:sp>
      <p:pic>
        <p:nvPicPr>
          <p:cNvPr id="4" name="Picture 3"/>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FilmGrain/>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4983" y="568036"/>
            <a:ext cx="1609503" cy="160020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82538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40000" r="-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normAutofit fontScale="90000"/>
          </a:bodyPr>
          <a:lstStyle/>
          <a:p>
            <a:r>
              <a:rPr lang="en-US" dirty="0" smtClean="0">
                <a:solidFill>
                  <a:schemeClr val="bg1"/>
                </a:solidFill>
              </a:rPr>
              <a:t>Percentage of Revenue </a:t>
            </a:r>
            <a:br>
              <a:rPr lang="en-US" dirty="0" smtClean="0">
                <a:solidFill>
                  <a:schemeClr val="bg1"/>
                </a:solidFill>
              </a:rPr>
            </a:br>
            <a:r>
              <a:rPr lang="en-US" dirty="0" smtClean="0">
                <a:solidFill>
                  <a:schemeClr val="bg1"/>
                </a:solidFill>
              </a:rPr>
              <a:t>Local vs. State FEFP Funding</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B8309-81F0-49F3-8F31-B3D6AE6D5F5A}"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graphicFrame>
        <p:nvGraphicFramePr>
          <p:cNvPr id="4" name="Chart 3"/>
          <p:cNvGraphicFramePr>
            <a:graphicFrameLocks/>
          </p:cNvGraphicFramePr>
          <p:nvPr>
            <p:extLst>
              <p:ext uri="{D42A27DB-BD31-4B8C-83A1-F6EECF244321}">
                <p14:modId xmlns:p14="http://schemas.microsoft.com/office/powerpoint/2010/main" val="1269382708"/>
              </p:ext>
            </p:extLst>
          </p:nvPr>
        </p:nvGraphicFramePr>
        <p:xfrm>
          <a:off x="457200" y="1143000"/>
          <a:ext cx="8382000" cy="5410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9726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6604"/>
            <a:ext cx="7833360" cy="1118085"/>
          </a:xfrm>
          <a:solidFill>
            <a:schemeClr val="accent2"/>
          </a:solidFill>
        </p:spPr>
        <p:txBody>
          <a:bodyPr>
            <a:normAutofit/>
          </a:bodyPr>
          <a:lstStyle/>
          <a:p>
            <a:r>
              <a:rPr lang="en-US" dirty="0" smtClean="0">
                <a:solidFill>
                  <a:schemeClr val="bg1"/>
                </a:solidFill>
              </a:rPr>
              <a:t>Tentative Millage Rates</a:t>
            </a:r>
            <a:endParaRPr lang="en-US" dirty="0">
              <a:solidFill>
                <a:schemeClr val="bg1"/>
              </a:solidFill>
            </a:endParaRPr>
          </a:p>
        </p:txBody>
      </p:sp>
      <p:sp>
        <p:nvSpPr>
          <p:cNvPr id="3" name="Content Placeholder 2"/>
          <p:cNvSpPr>
            <a:spLocks noGrp="1"/>
          </p:cNvSpPr>
          <p:nvPr>
            <p:ph idx="1"/>
          </p:nvPr>
        </p:nvSpPr>
        <p:spPr>
          <a:xfrm>
            <a:off x="533400" y="1961966"/>
            <a:ext cx="7757160" cy="4419600"/>
          </a:xfrm>
          <a:solidFill>
            <a:schemeClr val="accent1"/>
          </a:solidFill>
        </p:spPr>
        <p:txBody>
          <a:bodyPr>
            <a:noAutofit/>
          </a:bodyPr>
          <a:lstStyle/>
          <a:p>
            <a:pPr marL="0" indent="0">
              <a:buNone/>
            </a:pPr>
            <a:r>
              <a:rPr lang="en-US" sz="1800" u="sng" dirty="0" smtClean="0">
                <a:solidFill>
                  <a:schemeClr val="bg1"/>
                </a:solidFill>
              </a:rPr>
              <a:t>Recommendation: </a:t>
            </a:r>
          </a:p>
          <a:p>
            <a:pPr marL="0" indent="0">
              <a:buNone/>
            </a:pPr>
            <a:r>
              <a:rPr lang="en-US" dirty="0" smtClean="0">
                <a:solidFill>
                  <a:schemeClr val="bg1"/>
                </a:solidFill>
              </a:rPr>
              <a:t>That the tentative Required Local Effort millage rate of 3.672 for the 2020-21 operating budget be approved for advertisement for public hearing.</a:t>
            </a:r>
          </a:p>
          <a:p>
            <a:pPr marL="0" indent="0">
              <a:buNone/>
            </a:pPr>
            <a:endParaRPr lang="en-US" sz="200" dirty="0" smtClean="0">
              <a:solidFill>
                <a:schemeClr val="bg1"/>
              </a:solidFill>
            </a:endParaRPr>
          </a:p>
          <a:p>
            <a:pPr marL="0" indent="0">
              <a:buNone/>
            </a:pPr>
            <a:r>
              <a:rPr lang="en-US" u="sng" dirty="0">
                <a:solidFill>
                  <a:schemeClr val="bg1"/>
                </a:solidFill>
              </a:rPr>
              <a:t>Recommendation: </a:t>
            </a:r>
          </a:p>
          <a:p>
            <a:pPr marL="0" indent="0">
              <a:buNone/>
            </a:pPr>
            <a:r>
              <a:rPr lang="en-US" dirty="0">
                <a:solidFill>
                  <a:schemeClr val="bg1"/>
                </a:solidFill>
              </a:rPr>
              <a:t>That the tentative </a:t>
            </a:r>
            <a:r>
              <a:rPr lang="en-US" dirty="0" smtClean="0">
                <a:solidFill>
                  <a:schemeClr val="bg1"/>
                </a:solidFill>
              </a:rPr>
              <a:t>Discretionary Local </a:t>
            </a:r>
            <a:r>
              <a:rPr lang="en-US" dirty="0">
                <a:solidFill>
                  <a:schemeClr val="bg1"/>
                </a:solidFill>
              </a:rPr>
              <a:t>Effort millage rate of </a:t>
            </a:r>
            <a:r>
              <a:rPr lang="en-US" dirty="0" smtClean="0">
                <a:solidFill>
                  <a:schemeClr val="bg1"/>
                </a:solidFill>
              </a:rPr>
              <a:t>0.748 </a:t>
            </a:r>
            <a:r>
              <a:rPr lang="en-US" dirty="0">
                <a:solidFill>
                  <a:schemeClr val="bg1"/>
                </a:solidFill>
              </a:rPr>
              <a:t>for the </a:t>
            </a:r>
            <a:r>
              <a:rPr lang="en-US" dirty="0" smtClean="0">
                <a:solidFill>
                  <a:schemeClr val="bg1"/>
                </a:solidFill>
              </a:rPr>
              <a:t>2020-21 </a:t>
            </a:r>
            <a:r>
              <a:rPr lang="en-US" dirty="0">
                <a:solidFill>
                  <a:schemeClr val="bg1"/>
                </a:solidFill>
              </a:rPr>
              <a:t>operating budget be approved for advertisement for public hearing</a:t>
            </a:r>
            <a:r>
              <a:rPr lang="en-US" dirty="0" smtClean="0">
                <a:solidFill>
                  <a:schemeClr val="bg1"/>
                </a:solidFill>
              </a:rPr>
              <a:t>.</a:t>
            </a:r>
          </a:p>
          <a:p>
            <a:pPr marL="0" indent="0">
              <a:buNone/>
            </a:pPr>
            <a:endParaRPr lang="en-US" sz="200" dirty="0" smtClean="0">
              <a:solidFill>
                <a:schemeClr val="bg1"/>
              </a:solidFill>
            </a:endParaRPr>
          </a:p>
          <a:p>
            <a:pPr marL="0" indent="0">
              <a:buNone/>
            </a:pPr>
            <a:r>
              <a:rPr lang="en-US" u="sng" dirty="0">
                <a:solidFill>
                  <a:schemeClr val="bg1"/>
                </a:solidFill>
              </a:rPr>
              <a:t>Recommendation: </a:t>
            </a:r>
          </a:p>
          <a:p>
            <a:pPr marL="0" indent="0">
              <a:buNone/>
            </a:pPr>
            <a:r>
              <a:rPr lang="en-US" dirty="0">
                <a:solidFill>
                  <a:schemeClr val="bg1"/>
                </a:solidFill>
              </a:rPr>
              <a:t>That the tentative </a:t>
            </a:r>
            <a:r>
              <a:rPr lang="en-US" dirty="0" smtClean="0">
                <a:solidFill>
                  <a:schemeClr val="bg1"/>
                </a:solidFill>
              </a:rPr>
              <a:t>millage </a:t>
            </a:r>
            <a:r>
              <a:rPr lang="en-US" dirty="0">
                <a:solidFill>
                  <a:schemeClr val="bg1"/>
                </a:solidFill>
              </a:rPr>
              <a:t>rate of </a:t>
            </a:r>
            <a:r>
              <a:rPr lang="en-US" dirty="0" smtClean="0">
                <a:solidFill>
                  <a:schemeClr val="bg1"/>
                </a:solidFill>
              </a:rPr>
              <a:t>1.500 </a:t>
            </a:r>
            <a:r>
              <a:rPr lang="en-US" dirty="0">
                <a:solidFill>
                  <a:schemeClr val="bg1"/>
                </a:solidFill>
              </a:rPr>
              <a:t>for the </a:t>
            </a:r>
            <a:r>
              <a:rPr lang="en-US" dirty="0" smtClean="0">
                <a:solidFill>
                  <a:schemeClr val="bg1"/>
                </a:solidFill>
              </a:rPr>
              <a:t>2020-21 Capital Outlay budget </a:t>
            </a:r>
            <a:r>
              <a:rPr lang="en-US" dirty="0">
                <a:solidFill>
                  <a:schemeClr val="bg1"/>
                </a:solidFill>
              </a:rPr>
              <a:t>be approved for advertisement for public hearing</a:t>
            </a:r>
            <a:r>
              <a:rPr lang="en-US" dirty="0" smtClean="0">
                <a:solidFill>
                  <a:schemeClr val="bg1"/>
                </a:solidFill>
              </a:rPr>
              <a:t>.</a:t>
            </a:r>
            <a:endParaRPr lang="en-US" dirty="0">
              <a:solidFill>
                <a:schemeClr val="bg1"/>
              </a:solidFill>
            </a:endParaRPr>
          </a:p>
          <a:p>
            <a:pPr marL="0" indent="0">
              <a:buNone/>
            </a:pPr>
            <a:endParaRPr lang="en-US" sz="1800" dirty="0">
              <a:solidFill>
                <a:schemeClr val="bg1"/>
              </a:solidFill>
            </a:endParaRPr>
          </a:p>
        </p:txBody>
      </p:sp>
      <p:sp>
        <p:nvSpPr>
          <p:cNvPr id="4" name="Slide Number Placeholder 3"/>
          <p:cNvSpPr>
            <a:spLocks noGrp="1"/>
          </p:cNvSpPr>
          <p:nvPr>
            <p:ph type="sldNum" sz="quarter" idx="12"/>
          </p:nvPr>
        </p:nvSpPr>
        <p:spPr>
          <a:xfrm>
            <a:off x="8229600" y="5883096"/>
            <a:ext cx="680390" cy="498470"/>
          </a:xfrm>
        </p:spPr>
        <p:txBody>
          <a:bodyPr>
            <a:normAutofit/>
          </a:bodyPr>
          <a:lstStyle/>
          <a:p>
            <a:fld id="{BCBB8309-81F0-49F3-8F31-B3D6AE6D5F5A}"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4264042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solidFill>
                  <a:schemeClr val="bg1"/>
                </a:solidFill>
              </a:rPr>
              <a:t>Revenue</a:t>
            </a:r>
            <a:endParaRPr lang="en-US" dirty="0">
              <a:solidFill>
                <a:schemeClr val="bg1"/>
              </a:solidFill>
            </a:endParaRPr>
          </a:p>
        </p:txBody>
      </p:sp>
      <p:sp>
        <p:nvSpPr>
          <p:cNvPr id="3" name="Text Placeholder 2"/>
          <p:cNvSpPr>
            <a:spLocks noGrp="1"/>
          </p:cNvSpPr>
          <p:nvPr>
            <p:ph type="body" idx="1"/>
          </p:nvPr>
        </p:nvSpPr>
        <p:spPr>
          <a:solidFill>
            <a:schemeClr val="accent1"/>
          </a:solidFill>
        </p:spPr>
        <p:txBody>
          <a:bodyPr/>
          <a:lstStyle/>
          <a:p>
            <a:r>
              <a:rPr lang="en-US" dirty="0" smtClean="0">
                <a:solidFill>
                  <a:schemeClr val="bg1"/>
                </a:solidFill>
              </a:rPr>
              <a:t>2020-21</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12</a:t>
            </a:fld>
            <a:endParaRPr lang="en-US" dirty="0"/>
          </a:p>
        </p:txBody>
      </p:sp>
    </p:spTree>
    <p:extLst>
      <p:ext uri="{BB962C8B-B14F-4D97-AF65-F5344CB8AC3E}">
        <p14:creationId xmlns:p14="http://schemas.microsoft.com/office/powerpoint/2010/main" val="1576738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304800"/>
            <a:ext cx="7086600" cy="1143000"/>
          </a:xfrm>
          <a:solidFill>
            <a:schemeClr val="accent1">
              <a:lumMod val="40000"/>
              <a:lumOff val="60000"/>
            </a:schemeClr>
          </a:solidFill>
        </p:spPr>
        <p:txBody>
          <a:bodyPr/>
          <a:lstStyle/>
          <a:p>
            <a:r>
              <a:rPr lang="en-US" dirty="0" smtClean="0">
                <a:solidFill>
                  <a:schemeClr val="bg1"/>
                </a:solidFill>
              </a:rPr>
              <a:t>Revenue</a:t>
            </a:r>
            <a:endParaRPr lang="en-US" dirty="0">
              <a:solidFill>
                <a:schemeClr val="bg1"/>
              </a:solidFill>
            </a:endParaRPr>
          </a:p>
        </p:txBody>
      </p:sp>
      <p:sp>
        <p:nvSpPr>
          <p:cNvPr id="4" name="Slide Number Placeholder 3"/>
          <p:cNvSpPr>
            <a:spLocks noGrp="1"/>
          </p:cNvSpPr>
          <p:nvPr>
            <p:ph type="sldNum" sz="quarter" idx="12"/>
          </p:nvPr>
        </p:nvSpPr>
        <p:spPr/>
        <p:txBody>
          <a:bodyPr>
            <a:normAutofit/>
          </a:bodyPr>
          <a:lstStyle/>
          <a:p>
            <a:fld id="{BCBB8309-81F0-49F3-8F31-B3D6AE6D5F5A}" type="slidenum">
              <a:rPr lang="en-US" smtClean="0"/>
              <a:t>13</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48950930"/>
              </p:ext>
            </p:extLst>
          </p:nvPr>
        </p:nvGraphicFramePr>
        <p:xfrm>
          <a:off x="685800" y="2133600"/>
          <a:ext cx="7308850" cy="2381250"/>
        </p:xfrm>
        <a:graphic>
          <a:graphicData uri="http://schemas.openxmlformats.org/presentationml/2006/ole">
            <mc:AlternateContent xmlns:mc="http://schemas.openxmlformats.org/markup-compatibility/2006">
              <mc:Choice xmlns:v="urn:schemas-microsoft-com:vml" Requires="v">
                <p:oleObj spid="_x0000_s11316" name="Worksheet" r:id="rId4" imgW="7308901" imgH="2381340" progId="Excel.Sheet.12">
                  <p:embed/>
                </p:oleObj>
              </mc:Choice>
              <mc:Fallback>
                <p:oleObj name="Worksheet" r:id="rId4" imgW="7308901" imgH="2381340" progId="Excel.Sheet.12">
                  <p:embed/>
                  <p:pic>
                    <p:nvPicPr>
                      <p:cNvPr id="0" name=""/>
                      <p:cNvPicPr/>
                      <p:nvPr/>
                    </p:nvPicPr>
                    <p:blipFill>
                      <a:blip r:embed="rId5"/>
                      <a:stretch>
                        <a:fillRect/>
                      </a:stretch>
                    </p:blipFill>
                    <p:spPr>
                      <a:xfrm>
                        <a:off x="685800" y="2133600"/>
                        <a:ext cx="7308850" cy="2381250"/>
                      </a:xfrm>
                      <a:prstGeom prst="rect">
                        <a:avLst/>
                      </a:prstGeom>
                    </p:spPr>
                  </p:pic>
                </p:oleObj>
              </mc:Fallback>
            </mc:AlternateContent>
          </a:graphicData>
        </a:graphic>
      </p:graphicFrame>
    </p:spTree>
    <p:extLst>
      <p:ext uri="{BB962C8B-B14F-4D97-AF65-F5344CB8AC3E}">
        <p14:creationId xmlns:p14="http://schemas.microsoft.com/office/powerpoint/2010/main" val="3546309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304800"/>
            <a:ext cx="7086600" cy="1143000"/>
          </a:xfrm>
          <a:solidFill>
            <a:schemeClr val="accent1">
              <a:lumMod val="40000"/>
              <a:lumOff val="60000"/>
            </a:schemeClr>
          </a:solidFill>
        </p:spPr>
        <p:txBody>
          <a:bodyPr/>
          <a:lstStyle/>
          <a:p>
            <a:r>
              <a:rPr lang="en-US" dirty="0" smtClean="0">
                <a:solidFill>
                  <a:schemeClr val="bg1"/>
                </a:solidFill>
              </a:rPr>
              <a:t>Revenue</a:t>
            </a:r>
            <a:endParaRPr lang="en-US" dirty="0">
              <a:solidFill>
                <a:schemeClr val="bg1"/>
              </a:solidFill>
            </a:endParaRPr>
          </a:p>
        </p:txBody>
      </p:sp>
      <p:sp>
        <p:nvSpPr>
          <p:cNvPr id="4" name="Slide Number Placeholder 3"/>
          <p:cNvSpPr>
            <a:spLocks noGrp="1"/>
          </p:cNvSpPr>
          <p:nvPr>
            <p:ph type="sldNum" sz="quarter" idx="12"/>
          </p:nvPr>
        </p:nvSpPr>
        <p:spPr/>
        <p:txBody>
          <a:bodyPr>
            <a:normAutofit/>
          </a:bodyPr>
          <a:lstStyle/>
          <a:p>
            <a:fld id="{BCBB8309-81F0-49F3-8F31-B3D6AE6D5F5A}" type="slidenum">
              <a:rPr lang="en-US" smtClean="0"/>
              <a:t>14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61994184"/>
              </p:ext>
            </p:extLst>
          </p:nvPr>
        </p:nvGraphicFramePr>
        <p:xfrm>
          <a:off x="844550" y="1447800"/>
          <a:ext cx="7308850" cy="4972050"/>
        </p:xfrm>
        <a:graphic>
          <a:graphicData uri="http://schemas.openxmlformats.org/presentationml/2006/ole">
            <mc:AlternateContent xmlns:mc="http://schemas.openxmlformats.org/markup-compatibility/2006">
              <mc:Choice xmlns:v="urn:schemas-microsoft-com:vml" Requires="v">
                <p:oleObj spid="_x0000_s12342" name="Worksheet" r:id="rId4" imgW="7308901" imgH="4972050" progId="Excel.Sheet.12">
                  <p:embed/>
                </p:oleObj>
              </mc:Choice>
              <mc:Fallback>
                <p:oleObj name="Worksheet" r:id="rId4" imgW="7308901" imgH="4972050" progId="Excel.Sheet.12">
                  <p:embed/>
                  <p:pic>
                    <p:nvPicPr>
                      <p:cNvPr id="0" name=""/>
                      <p:cNvPicPr/>
                      <p:nvPr/>
                    </p:nvPicPr>
                    <p:blipFill>
                      <a:blip r:embed="rId5"/>
                      <a:stretch>
                        <a:fillRect/>
                      </a:stretch>
                    </p:blipFill>
                    <p:spPr>
                      <a:xfrm>
                        <a:off x="844550" y="1447800"/>
                        <a:ext cx="7308850" cy="4972050"/>
                      </a:xfrm>
                      <a:prstGeom prst="rect">
                        <a:avLst/>
                      </a:prstGeom>
                    </p:spPr>
                  </p:pic>
                </p:oleObj>
              </mc:Fallback>
            </mc:AlternateContent>
          </a:graphicData>
        </a:graphic>
      </p:graphicFrame>
    </p:spTree>
    <p:extLst>
      <p:ext uri="{BB962C8B-B14F-4D97-AF65-F5344CB8AC3E}">
        <p14:creationId xmlns:p14="http://schemas.microsoft.com/office/powerpoint/2010/main" val="785344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304800"/>
            <a:ext cx="7086600" cy="890588"/>
          </a:xfrm>
          <a:solidFill>
            <a:schemeClr val="accent1">
              <a:lumMod val="40000"/>
              <a:lumOff val="60000"/>
            </a:schemeClr>
          </a:solidFill>
        </p:spPr>
        <p:txBody>
          <a:bodyPr/>
          <a:lstStyle/>
          <a:p>
            <a:r>
              <a:rPr lang="en-US" dirty="0" smtClean="0">
                <a:solidFill>
                  <a:schemeClr val="bg1"/>
                </a:solidFill>
              </a:rPr>
              <a:t>Revenue</a:t>
            </a:r>
            <a:endParaRPr lang="en-US" dirty="0">
              <a:solidFill>
                <a:schemeClr val="bg1"/>
              </a:solidFill>
            </a:endParaRPr>
          </a:p>
        </p:txBody>
      </p:sp>
      <p:sp>
        <p:nvSpPr>
          <p:cNvPr id="4" name="Slide Number Placeholder 3"/>
          <p:cNvSpPr>
            <a:spLocks noGrp="1"/>
          </p:cNvSpPr>
          <p:nvPr>
            <p:ph type="sldNum" sz="quarter" idx="12"/>
          </p:nvPr>
        </p:nvSpPr>
        <p:spPr/>
        <p:txBody>
          <a:bodyPr>
            <a:normAutofit/>
          </a:bodyPr>
          <a:lstStyle/>
          <a:p>
            <a:fld id="{BCBB8309-81F0-49F3-8F31-B3D6AE6D5F5A}" type="slidenum">
              <a:rPr lang="en-US" smtClean="0"/>
              <a:t>15</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556224138"/>
              </p:ext>
            </p:extLst>
          </p:nvPr>
        </p:nvGraphicFramePr>
        <p:xfrm>
          <a:off x="844550" y="1613694"/>
          <a:ext cx="7308850" cy="4324350"/>
        </p:xfrm>
        <a:graphic>
          <a:graphicData uri="http://schemas.openxmlformats.org/presentationml/2006/ole">
            <mc:AlternateContent xmlns:mc="http://schemas.openxmlformats.org/markup-compatibility/2006">
              <mc:Choice xmlns:v="urn:schemas-microsoft-com:vml" Requires="v">
                <p:oleObj spid="_x0000_s13363" name="Worksheet" r:id="rId4" imgW="7308901" imgH="4324372" progId="Excel.Sheet.12">
                  <p:embed/>
                </p:oleObj>
              </mc:Choice>
              <mc:Fallback>
                <p:oleObj name="Worksheet" r:id="rId4" imgW="7308901" imgH="4324372" progId="Excel.Sheet.12">
                  <p:embed/>
                  <p:pic>
                    <p:nvPicPr>
                      <p:cNvPr id="0" name=""/>
                      <p:cNvPicPr/>
                      <p:nvPr/>
                    </p:nvPicPr>
                    <p:blipFill>
                      <a:blip r:embed="rId5"/>
                      <a:stretch>
                        <a:fillRect/>
                      </a:stretch>
                    </p:blipFill>
                    <p:spPr>
                      <a:xfrm>
                        <a:off x="844550" y="1613694"/>
                        <a:ext cx="7308850" cy="4324350"/>
                      </a:xfrm>
                      <a:prstGeom prst="rect">
                        <a:avLst/>
                      </a:prstGeom>
                    </p:spPr>
                  </p:pic>
                </p:oleObj>
              </mc:Fallback>
            </mc:AlternateContent>
          </a:graphicData>
        </a:graphic>
      </p:graphicFrame>
    </p:spTree>
    <p:extLst>
      <p:ext uri="{BB962C8B-B14F-4D97-AF65-F5344CB8AC3E}">
        <p14:creationId xmlns:p14="http://schemas.microsoft.com/office/powerpoint/2010/main" val="4104079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304800"/>
            <a:ext cx="7086600" cy="1143000"/>
          </a:xfrm>
          <a:solidFill>
            <a:schemeClr val="accent2"/>
          </a:solidFill>
        </p:spPr>
        <p:txBody>
          <a:bodyPr/>
          <a:lstStyle/>
          <a:p>
            <a:r>
              <a:rPr lang="en-US" dirty="0" smtClean="0">
                <a:solidFill>
                  <a:schemeClr val="bg1"/>
                </a:solidFill>
              </a:rPr>
              <a:t>Revenue</a:t>
            </a:r>
            <a:endParaRPr lang="en-US" dirty="0">
              <a:solidFill>
                <a:schemeClr val="bg1"/>
              </a:solidFill>
            </a:endParaRPr>
          </a:p>
        </p:txBody>
      </p:sp>
      <p:sp>
        <p:nvSpPr>
          <p:cNvPr id="4" name="Slide Number Placeholder 3"/>
          <p:cNvSpPr>
            <a:spLocks noGrp="1"/>
          </p:cNvSpPr>
          <p:nvPr>
            <p:ph type="sldNum" sz="quarter" idx="12"/>
          </p:nvPr>
        </p:nvSpPr>
        <p:spPr>
          <a:xfrm>
            <a:off x="6457950" y="6242051"/>
            <a:ext cx="2057400" cy="365125"/>
          </a:xfrm>
        </p:spPr>
        <p:txBody>
          <a:bodyPr>
            <a:normAutofit/>
          </a:bodyPr>
          <a:lstStyle/>
          <a:p>
            <a:fld id="{BCBB8309-81F0-49F3-8F31-B3D6AE6D5F5A}" type="slidenum">
              <a:rPr lang="en-US" smtClean="0"/>
              <a:t>16</a:t>
            </a:fld>
            <a:endParaRPr lang="en-US" dirty="0"/>
          </a:p>
        </p:txBody>
      </p:sp>
      <p:sp>
        <p:nvSpPr>
          <p:cNvPr id="14" name="Rectangle 13"/>
          <p:cNvSpPr/>
          <p:nvPr/>
        </p:nvSpPr>
        <p:spPr>
          <a:xfrm rot="20248829">
            <a:off x="5870575" y="5741988"/>
            <a:ext cx="184150" cy="1593850"/>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9600" b="0" cap="none" spc="0">
              <a:ln w="18415" cmpd="sng">
                <a:solidFill>
                  <a:srgbClr val="FFFFFF"/>
                </a:solidFill>
                <a:prstDash val="solid"/>
              </a:ln>
              <a:solidFill>
                <a:srgbClr val="FFFFFF">
                  <a:alpha val="0"/>
                </a:srgbClr>
              </a:solidFill>
              <a:effectLst>
                <a:outerShdw blurRad="63500" dir="3600000" algn="tl" rotWithShape="0">
                  <a:srgbClr val="000000">
                    <a:alpha val="70000"/>
                  </a:srgbClr>
                </a:outerShdw>
              </a:effectLs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561777080"/>
              </p:ext>
            </p:extLst>
          </p:nvPr>
        </p:nvGraphicFramePr>
        <p:xfrm>
          <a:off x="844550" y="1682750"/>
          <a:ext cx="7308850" cy="4324350"/>
        </p:xfrm>
        <a:graphic>
          <a:graphicData uri="http://schemas.openxmlformats.org/presentationml/2006/ole">
            <mc:AlternateContent xmlns:mc="http://schemas.openxmlformats.org/markup-compatibility/2006">
              <mc:Choice xmlns:v="urn:schemas-microsoft-com:vml" Requires="v">
                <p:oleObj spid="_x0000_s10292" name="Worksheet" r:id="rId4" imgW="7308901" imgH="4324372" progId="Excel.Sheet.12">
                  <p:embed/>
                </p:oleObj>
              </mc:Choice>
              <mc:Fallback>
                <p:oleObj name="Worksheet" r:id="rId4" imgW="7308901" imgH="4324372" progId="Excel.Sheet.12">
                  <p:embed/>
                  <p:pic>
                    <p:nvPicPr>
                      <p:cNvPr id="0" name=""/>
                      <p:cNvPicPr/>
                      <p:nvPr/>
                    </p:nvPicPr>
                    <p:blipFill>
                      <a:blip r:embed="rId5"/>
                      <a:stretch>
                        <a:fillRect/>
                      </a:stretch>
                    </p:blipFill>
                    <p:spPr>
                      <a:xfrm>
                        <a:off x="844550" y="1682750"/>
                        <a:ext cx="7308850" cy="4324350"/>
                      </a:xfrm>
                      <a:prstGeom prst="rect">
                        <a:avLst/>
                      </a:prstGeom>
                    </p:spPr>
                  </p:pic>
                </p:oleObj>
              </mc:Fallback>
            </mc:AlternateContent>
          </a:graphicData>
        </a:graphic>
      </p:graphicFrame>
    </p:spTree>
    <p:extLst>
      <p:ext uri="{BB962C8B-B14F-4D97-AF65-F5344CB8AC3E}">
        <p14:creationId xmlns:p14="http://schemas.microsoft.com/office/powerpoint/2010/main" val="4003176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304800"/>
            <a:ext cx="7086600" cy="1143000"/>
          </a:xfrm>
          <a:solidFill>
            <a:schemeClr val="accent1">
              <a:lumMod val="40000"/>
              <a:lumOff val="60000"/>
            </a:schemeClr>
          </a:solidFill>
        </p:spPr>
        <p:txBody>
          <a:bodyPr/>
          <a:lstStyle/>
          <a:p>
            <a:r>
              <a:rPr lang="en-US" dirty="0" smtClean="0">
                <a:solidFill>
                  <a:schemeClr val="bg1"/>
                </a:solidFill>
              </a:rPr>
              <a:t>Revenue</a:t>
            </a:r>
            <a:endParaRPr lang="en-US" dirty="0">
              <a:solidFill>
                <a:schemeClr val="bg1"/>
              </a:solidFill>
            </a:endParaRPr>
          </a:p>
        </p:txBody>
      </p:sp>
      <p:sp>
        <p:nvSpPr>
          <p:cNvPr id="4" name="Slide Number Placeholder 3"/>
          <p:cNvSpPr>
            <a:spLocks noGrp="1"/>
          </p:cNvSpPr>
          <p:nvPr>
            <p:ph type="sldNum" sz="quarter" idx="12"/>
          </p:nvPr>
        </p:nvSpPr>
        <p:spPr/>
        <p:txBody>
          <a:bodyPr>
            <a:normAutofit/>
          </a:bodyPr>
          <a:lstStyle/>
          <a:p>
            <a:fld id="{BCBB8309-81F0-49F3-8F31-B3D6AE6D5F5A}" type="slidenum">
              <a:rPr lang="en-US" smtClean="0"/>
              <a:t>17</a:t>
            </a:fld>
            <a:endParaRPr lang="en-US" dirty="0"/>
          </a:p>
        </p:txBody>
      </p:sp>
      <p:sp>
        <p:nvSpPr>
          <p:cNvPr id="6" name="Rectangle 5"/>
          <p:cNvSpPr/>
          <p:nvPr/>
        </p:nvSpPr>
        <p:spPr>
          <a:xfrm rot="20248829">
            <a:off x="5060950" y="3440113"/>
            <a:ext cx="184150" cy="1595437"/>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9600" b="0" cap="none" spc="0">
              <a:ln w="18415" cmpd="sng">
                <a:solidFill>
                  <a:srgbClr val="FFFFFF"/>
                </a:solidFill>
                <a:prstDash val="solid"/>
              </a:ln>
              <a:solidFill>
                <a:srgbClr val="FFFFFF">
                  <a:alpha val="0"/>
                </a:srgbClr>
              </a:solidFill>
              <a:effectLst>
                <a:outerShdw blurRad="63500" dir="3600000" algn="tl" rotWithShape="0">
                  <a:srgbClr val="000000">
                    <a:alpha val="70000"/>
                  </a:srgbClr>
                </a:outerShdw>
              </a:effectLst>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611306360"/>
              </p:ext>
            </p:extLst>
          </p:nvPr>
        </p:nvGraphicFramePr>
        <p:xfrm>
          <a:off x="381000" y="1914524"/>
          <a:ext cx="8407488" cy="3419476"/>
        </p:xfrm>
        <a:graphic>
          <a:graphicData uri="http://schemas.openxmlformats.org/presentationml/2006/ole">
            <mc:AlternateContent xmlns:mc="http://schemas.openxmlformats.org/markup-compatibility/2006">
              <mc:Choice xmlns:v="urn:schemas-microsoft-com:vml" Requires="v">
                <p:oleObj spid="_x0000_s9258" name="Worksheet" r:id="rId4" imgW="7308901" imgH="3029017" progId="Excel.Sheet.12">
                  <p:embed/>
                </p:oleObj>
              </mc:Choice>
              <mc:Fallback>
                <p:oleObj name="Worksheet" r:id="rId4" imgW="7308901" imgH="3029017" progId="Excel.Sheet.12">
                  <p:embed/>
                  <p:pic>
                    <p:nvPicPr>
                      <p:cNvPr id="0" name=""/>
                      <p:cNvPicPr/>
                      <p:nvPr/>
                    </p:nvPicPr>
                    <p:blipFill>
                      <a:blip r:embed="rId5"/>
                      <a:stretch>
                        <a:fillRect/>
                      </a:stretch>
                    </p:blipFill>
                    <p:spPr>
                      <a:xfrm>
                        <a:off x="381000" y="1914524"/>
                        <a:ext cx="8407488" cy="3419476"/>
                      </a:xfrm>
                      <a:prstGeom prst="rect">
                        <a:avLst/>
                      </a:prstGeom>
                    </p:spPr>
                  </p:pic>
                </p:oleObj>
              </mc:Fallback>
            </mc:AlternateContent>
          </a:graphicData>
        </a:graphic>
      </p:graphicFrame>
    </p:spTree>
    <p:extLst>
      <p:ext uri="{BB962C8B-B14F-4D97-AF65-F5344CB8AC3E}">
        <p14:creationId xmlns:p14="http://schemas.microsoft.com/office/powerpoint/2010/main" val="3782452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solidFill>
                  <a:schemeClr val="bg1"/>
                </a:solidFill>
              </a:rPr>
              <a:t>Appropriations</a:t>
            </a:r>
            <a:endParaRPr lang="en-US" dirty="0">
              <a:solidFill>
                <a:schemeClr val="bg1"/>
              </a:solidFill>
            </a:endParaRPr>
          </a:p>
        </p:txBody>
      </p:sp>
      <p:sp>
        <p:nvSpPr>
          <p:cNvPr id="3" name="Text Placeholder 2"/>
          <p:cNvSpPr>
            <a:spLocks noGrp="1"/>
          </p:cNvSpPr>
          <p:nvPr>
            <p:ph type="body" idx="1"/>
          </p:nvPr>
        </p:nvSpPr>
        <p:spPr>
          <a:solidFill>
            <a:schemeClr val="accent2"/>
          </a:solidFill>
        </p:spPr>
        <p:txBody>
          <a:bodyPr/>
          <a:lstStyle/>
          <a:p>
            <a:r>
              <a:rPr lang="en-US" dirty="0" smtClean="0">
                <a:solidFill>
                  <a:schemeClr val="bg1"/>
                </a:solidFill>
              </a:rPr>
              <a:t>2020-21</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18</a:t>
            </a:fld>
            <a:endParaRPr lang="en-US" dirty="0"/>
          </a:p>
        </p:txBody>
      </p:sp>
    </p:spTree>
    <p:extLst>
      <p:ext uri="{BB962C8B-B14F-4D97-AF65-F5344CB8AC3E}">
        <p14:creationId xmlns:p14="http://schemas.microsoft.com/office/powerpoint/2010/main" val="372737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38299" y="136524"/>
            <a:ext cx="5867402" cy="990602"/>
          </a:xfrm>
          <a:solidFill>
            <a:schemeClr val="accent1">
              <a:lumMod val="40000"/>
              <a:lumOff val="60000"/>
            </a:schemeClr>
          </a:solidFill>
        </p:spPr>
        <p:txBody>
          <a:bodyPr/>
          <a:lstStyle/>
          <a:p>
            <a:r>
              <a:rPr lang="en-US" dirty="0" smtClean="0">
                <a:solidFill>
                  <a:schemeClr val="bg1"/>
                </a:solidFill>
              </a:rPr>
              <a:t>Appropriations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19</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052456295"/>
              </p:ext>
            </p:extLst>
          </p:nvPr>
        </p:nvGraphicFramePr>
        <p:xfrm>
          <a:off x="542925" y="374650"/>
          <a:ext cx="8058150" cy="6108700"/>
        </p:xfrm>
        <a:graphic>
          <a:graphicData uri="http://schemas.openxmlformats.org/presentationml/2006/ole">
            <mc:AlternateContent xmlns:mc="http://schemas.openxmlformats.org/markup-compatibility/2006">
              <mc:Choice xmlns:v="urn:schemas-microsoft-com:vml" Requires="v">
                <p:oleObj spid="_x0000_s14388" name="Worksheet" r:id="rId4" imgW="8058099" imgH="6108663" progId="Excel.Sheet.12">
                  <p:embed/>
                </p:oleObj>
              </mc:Choice>
              <mc:Fallback>
                <p:oleObj name="Worksheet" r:id="rId4" imgW="8058099" imgH="6108663" progId="Excel.Sheet.12">
                  <p:embed/>
                  <p:pic>
                    <p:nvPicPr>
                      <p:cNvPr id="0" name=""/>
                      <p:cNvPicPr/>
                      <p:nvPr/>
                    </p:nvPicPr>
                    <p:blipFill>
                      <a:blip r:embed="rId5"/>
                      <a:stretch>
                        <a:fillRect/>
                      </a:stretch>
                    </p:blipFill>
                    <p:spPr>
                      <a:xfrm>
                        <a:off x="542925" y="374650"/>
                        <a:ext cx="8058150" cy="6108700"/>
                      </a:xfrm>
                      <a:prstGeom prst="rect">
                        <a:avLst/>
                      </a:prstGeom>
                    </p:spPr>
                  </p:pic>
                </p:oleObj>
              </mc:Fallback>
            </mc:AlternateContent>
          </a:graphicData>
        </a:graphic>
      </p:graphicFrame>
    </p:spTree>
    <p:extLst>
      <p:ext uri="{BB962C8B-B14F-4D97-AF65-F5344CB8AC3E}">
        <p14:creationId xmlns:p14="http://schemas.microsoft.com/office/powerpoint/2010/main" val="4045158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86605"/>
            <a:ext cx="7757160" cy="1161196"/>
          </a:xfrm>
          <a:solidFill>
            <a:schemeClr val="accent1"/>
          </a:solidFill>
        </p:spPr>
        <p:txBody>
          <a:bodyPr/>
          <a:lstStyle/>
          <a:p>
            <a:r>
              <a:rPr lang="en-US" dirty="0" smtClean="0">
                <a:solidFill>
                  <a:schemeClr val="bg1"/>
                </a:solidFill>
              </a:rPr>
              <a:t>Certified Tax Roll</a:t>
            </a:r>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20424536"/>
              </p:ext>
            </p:extLst>
          </p:nvPr>
        </p:nvGraphicFramePr>
        <p:xfrm>
          <a:off x="609600" y="2063750"/>
          <a:ext cx="8153400" cy="3346451"/>
        </p:xfrm>
        <a:graphic>
          <a:graphicData uri="http://schemas.openxmlformats.org/drawingml/2006/table">
            <a:tbl>
              <a:tblPr firstRow="1" bandRow="1">
                <a:tableStyleId>{85BE263C-DBD7-4A20-BB59-AAB30ACAA65A}</a:tableStyleId>
              </a:tblPr>
              <a:tblGrid>
                <a:gridCol w="2127784">
                  <a:extLst>
                    <a:ext uri="{9D8B030D-6E8A-4147-A177-3AD203B41FA5}">
                      <a16:colId xmlns:a16="http://schemas.microsoft.com/office/drawing/2014/main" val="20000"/>
                    </a:ext>
                  </a:extLst>
                </a:gridCol>
                <a:gridCol w="2127784">
                  <a:extLst>
                    <a:ext uri="{9D8B030D-6E8A-4147-A177-3AD203B41FA5}">
                      <a16:colId xmlns:a16="http://schemas.microsoft.com/office/drawing/2014/main" val="2588425340"/>
                    </a:ext>
                  </a:extLst>
                </a:gridCol>
                <a:gridCol w="1992832">
                  <a:extLst>
                    <a:ext uri="{9D8B030D-6E8A-4147-A177-3AD203B41FA5}">
                      <a16:colId xmlns:a16="http://schemas.microsoft.com/office/drawing/2014/main" val="99349262"/>
                    </a:ext>
                  </a:extLst>
                </a:gridCol>
                <a:gridCol w="1905000">
                  <a:extLst>
                    <a:ext uri="{9D8B030D-6E8A-4147-A177-3AD203B41FA5}">
                      <a16:colId xmlns:a16="http://schemas.microsoft.com/office/drawing/2014/main" val="20003"/>
                    </a:ext>
                  </a:extLst>
                </a:gridCol>
              </a:tblGrid>
              <a:tr h="864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tx1"/>
                        </a:solidFill>
                      </a:endParaRPr>
                    </a:p>
                  </a:txBody>
                  <a:tcPr marL="86625" marR="86625" anchor="ctr"/>
                </a:tc>
                <a:tc>
                  <a:txBody>
                    <a:bodyPr/>
                    <a:lstStyle/>
                    <a:p>
                      <a:r>
                        <a:rPr lang="en-US" sz="1800" b="0" baseline="0" dirty="0" smtClean="0">
                          <a:solidFill>
                            <a:schemeClr val="tx1"/>
                          </a:solidFill>
                        </a:rPr>
                        <a:t>Budget 2019-20</a:t>
                      </a:r>
                      <a:endParaRPr lang="en-US" sz="1800" b="0" baseline="0" dirty="0">
                        <a:solidFill>
                          <a:schemeClr val="tx1"/>
                        </a:solidFill>
                      </a:endParaRPr>
                    </a:p>
                  </a:txBody>
                  <a:tcPr marL="86625" marR="86625" anchor="ctr"/>
                </a:tc>
                <a:tc>
                  <a:txBody>
                    <a:bodyPr/>
                    <a:lstStyle/>
                    <a:p>
                      <a:r>
                        <a:rPr lang="en-US" sz="1800" b="0" baseline="0" dirty="0" smtClean="0">
                          <a:solidFill>
                            <a:schemeClr val="tx1"/>
                          </a:solidFill>
                        </a:rPr>
                        <a:t>Budget 2020-21</a:t>
                      </a:r>
                      <a:endParaRPr lang="en-US" sz="1800" b="0" baseline="0" dirty="0">
                        <a:solidFill>
                          <a:schemeClr val="tx1"/>
                        </a:solidFill>
                      </a:endParaRPr>
                    </a:p>
                  </a:txBody>
                  <a:tcPr marL="86625" marR="86625" anchor="ctr"/>
                </a:tc>
                <a:tc>
                  <a:txBody>
                    <a:bodyPr/>
                    <a:lstStyle/>
                    <a:p>
                      <a:pPr algn="r"/>
                      <a:r>
                        <a:rPr lang="en-US" sz="1800" b="0" baseline="0" dirty="0" smtClean="0">
                          <a:solidFill>
                            <a:schemeClr val="tx1"/>
                          </a:solidFill>
                        </a:rPr>
                        <a:t>Variance</a:t>
                      </a:r>
                      <a:endParaRPr lang="en-US" sz="1800" b="0" baseline="0" dirty="0">
                        <a:solidFill>
                          <a:schemeClr val="tx1"/>
                        </a:solidFill>
                      </a:endParaRPr>
                    </a:p>
                  </a:txBody>
                  <a:tcPr marL="86625" marR="86625" anchor="ctr"/>
                </a:tc>
                <a:extLst>
                  <a:ext uri="{0D108BD9-81ED-4DB2-BD59-A6C34878D82A}">
                    <a16:rowId xmlns:a16="http://schemas.microsoft.com/office/drawing/2014/main" val="10000"/>
                  </a:ext>
                </a:extLst>
              </a:tr>
              <a:tr h="1240819">
                <a:tc>
                  <a:txBody>
                    <a:bodyPr/>
                    <a:lstStyle/>
                    <a:p>
                      <a:pPr algn="ctr"/>
                      <a:r>
                        <a:rPr lang="en-US" sz="1800" b="0" dirty="0" smtClean="0"/>
                        <a:t>Certified Tax</a:t>
                      </a:r>
                      <a:r>
                        <a:rPr lang="en-US" sz="1800" b="0" baseline="0" dirty="0" smtClean="0"/>
                        <a:t> Roll</a:t>
                      </a:r>
                      <a:endParaRPr lang="en-US" sz="1800" b="0" dirty="0"/>
                    </a:p>
                  </a:txBody>
                  <a:tcPr marL="86625" marR="86625" anchor="ctr"/>
                </a:tc>
                <a:tc>
                  <a:txBody>
                    <a:bodyPr/>
                    <a:lstStyle/>
                    <a:p>
                      <a:pPr algn="r"/>
                      <a:r>
                        <a:rPr lang="en-US" sz="1800" b="0" dirty="0" smtClean="0"/>
                        <a:t>$ 2,317,904,998</a:t>
                      </a:r>
                      <a:endParaRPr lang="en-US" sz="1800" b="0" dirty="0"/>
                    </a:p>
                  </a:txBody>
                  <a:tcPr marL="86625" marR="86625" anchor="ctr"/>
                </a:tc>
                <a:tc>
                  <a:txBody>
                    <a:bodyPr/>
                    <a:lstStyle/>
                    <a:p>
                      <a:pPr algn="r"/>
                      <a:r>
                        <a:rPr lang="en-US" sz="1800" b="0" dirty="0" smtClean="0"/>
                        <a:t>$ 3,402,883,204</a:t>
                      </a:r>
                      <a:endParaRPr lang="en-US" sz="1800" b="0" dirty="0"/>
                    </a:p>
                  </a:txBody>
                  <a:tcPr marL="86625" marR="86625" anchor="ctr"/>
                </a:tc>
                <a:tc>
                  <a:txBody>
                    <a:bodyPr/>
                    <a:lstStyle/>
                    <a:p>
                      <a:pPr algn="r"/>
                      <a:r>
                        <a:rPr lang="en-US" sz="1800" b="0" dirty="0" smtClean="0"/>
                        <a:t>$ 1,084,978,206</a:t>
                      </a:r>
                      <a:endParaRPr lang="en-US" sz="1800" b="0" dirty="0"/>
                    </a:p>
                  </a:txBody>
                  <a:tcPr marL="86625" marR="86625" anchor="ctr"/>
                </a:tc>
                <a:extLst>
                  <a:ext uri="{0D108BD9-81ED-4DB2-BD59-A6C34878D82A}">
                    <a16:rowId xmlns:a16="http://schemas.microsoft.com/office/drawing/2014/main" val="10001"/>
                  </a:ext>
                </a:extLst>
              </a:tr>
              <a:tr h="1240819">
                <a:tc>
                  <a:txBody>
                    <a:bodyPr/>
                    <a:lstStyle/>
                    <a:p>
                      <a:pPr algn="ctr"/>
                      <a:r>
                        <a:rPr lang="en-US" sz="1800" b="0" dirty="0" smtClean="0"/>
                        <a:t>96%</a:t>
                      </a:r>
                      <a:endParaRPr lang="en-US" sz="1800" b="0" dirty="0"/>
                    </a:p>
                  </a:txBody>
                  <a:tcPr marL="86625" marR="86625" anchor="ctr"/>
                </a:tc>
                <a:tc>
                  <a:txBody>
                    <a:bodyPr/>
                    <a:lstStyle/>
                    <a:p>
                      <a:pPr algn="r"/>
                      <a:r>
                        <a:rPr lang="en-US" sz="1800" b="0" dirty="0" smtClean="0"/>
                        <a:t>$ 2,225,188,798</a:t>
                      </a:r>
                      <a:endParaRPr lang="en-US" sz="1800" b="0" dirty="0"/>
                    </a:p>
                  </a:txBody>
                  <a:tcPr marL="86625" marR="86625" anchor="ctr"/>
                </a:tc>
                <a:tc>
                  <a:txBody>
                    <a:bodyPr/>
                    <a:lstStyle/>
                    <a:p>
                      <a:pPr algn="r"/>
                      <a:r>
                        <a:rPr lang="en-US" sz="1800" b="0" dirty="0" smtClean="0"/>
                        <a:t>$ 3,266,767,876</a:t>
                      </a:r>
                      <a:endParaRPr lang="en-US" sz="1800" b="0" dirty="0"/>
                    </a:p>
                  </a:txBody>
                  <a:tcPr marL="86625" marR="86625" anchor="ctr"/>
                </a:tc>
                <a:tc>
                  <a:txBody>
                    <a:bodyPr/>
                    <a:lstStyle/>
                    <a:p>
                      <a:pPr algn="r"/>
                      <a:r>
                        <a:rPr lang="en-US" sz="1800" b="0" dirty="0" smtClean="0"/>
                        <a:t>$ 1,041,579,078</a:t>
                      </a:r>
                      <a:endParaRPr lang="en-US" sz="1800" b="0" dirty="0"/>
                    </a:p>
                  </a:txBody>
                  <a:tcPr marL="86625" marR="86625" anchor="ct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normAutofit/>
          </a:bodyPr>
          <a:lstStyle/>
          <a:p>
            <a:fld id="{BCBB8309-81F0-49F3-8F31-B3D6AE6D5F5A}" type="slidenum">
              <a:rPr lang="en-US" smtClean="0"/>
              <a:t>2</a:t>
            </a:fld>
            <a:endParaRPr lang="en-US" dirty="0"/>
          </a:p>
        </p:txBody>
      </p:sp>
    </p:spTree>
    <p:extLst>
      <p:ext uri="{BB962C8B-B14F-4D97-AF65-F5344CB8AC3E}">
        <p14:creationId xmlns:p14="http://schemas.microsoft.com/office/powerpoint/2010/main" val="867051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4685" y="152400"/>
            <a:ext cx="7086600" cy="914400"/>
          </a:xfrm>
          <a:solidFill>
            <a:schemeClr val="accent1">
              <a:lumMod val="40000"/>
              <a:lumOff val="60000"/>
            </a:schemeClr>
          </a:solidFill>
        </p:spPr>
        <p:txBody>
          <a:bodyPr/>
          <a:lstStyle/>
          <a:p>
            <a:r>
              <a:rPr lang="en-US" dirty="0" smtClean="0">
                <a:solidFill>
                  <a:schemeClr val="bg1"/>
                </a:solidFill>
              </a:rPr>
              <a:t>Appropriations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20</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801172040"/>
              </p:ext>
            </p:extLst>
          </p:nvPr>
        </p:nvGraphicFramePr>
        <p:xfrm>
          <a:off x="449580" y="1066800"/>
          <a:ext cx="8058150" cy="5321300"/>
        </p:xfrm>
        <a:graphic>
          <a:graphicData uri="http://schemas.openxmlformats.org/presentationml/2006/ole">
            <mc:AlternateContent xmlns:mc="http://schemas.openxmlformats.org/markup-compatibility/2006">
              <mc:Choice xmlns:v="urn:schemas-microsoft-com:vml" Requires="v">
                <p:oleObj spid="_x0000_s15410" name="Worksheet" r:id="rId4" imgW="8058099" imgH="5321203" progId="Excel.Sheet.12">
                  <p:embed/>
                </p:oleObj>
              </mc:Choice>
              <mc:Fallback>
                <p:oleObj name="Worksheet" r:id="rId4" imgW="8058099" imgH="5321203" progId="Excel.Sheet.12">
                  <p:embed/>
                  <p:pic>
                    <p:nvPicPr>
                      <p:cNvPr id="0" name=""/>
                      <p:cNvPicPr/>
                      <p:nvPr/>
                    </p:nvPicPr>
                    <p:blipFill>
                      <a:blip r:embed="rId5"/>
                      <a:stretch>
                        <a:fillRect/>
                      </a:stretch>
                    </p:blipFill>
                    <p:spPr>
                      <a:xfrm>
                        <a:off x="449580" y="1066800"/>
                        <a:ext cx="8058150" cy="5321300"/>
                      </a:xfrm>
                      <a:prstGeom prst="rect">
                        <a:avLst/>
                      </a:prstGeom>
                    </p:spPr>
                  </p:pic>
                </p:oleObj>
              </mc:Fallback>
            </mc:AlternateContent>
          </a:graphicData>
        </a:graphic>
      </p:graphicFrame>
    </p:spTree>
    <p:extLst>
      <p:ext uri="{BB962C8B-B14F-4D97-AF65-F5344CB8AC3E}">
        <p14:creationId xmlns:p14="http://schemas.microsoft.com/office/powerpoint/2010/main" val="54810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71600" y="215898"/>
            <a:ext cx="5867402" cy="914402"/>
          </a:xfrm>
          <a:solidFill>
            <a:schemeClr val="accent1">
              <a:lumMod val="40000"/>
              <a:lumOff val="60000"/>
            </a:schemeClr>
          </a:solidFill>
        </p:spPr>
        <p:txBody>
          <a:bodyPr/>
          <a:lstStyle/>
          <a:p>
            <a:r>
              <a:rPr lang="en-US" dirty="0" smtClean="0">
                <a:solidFill>
                  <a:schemeClr val="bg1"/>
                </a:solidFill>
              </a:rPr>
              <a:t>Appropriations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21</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951419079"/>
              </p:ext>
            </p:extLst>
          </p:nvPr>
        </p:nvGraphicFramePr>
        <p:xfrm>
          <a:off x="533400" y="1295400"/>
          <a:ext cx="8058150" cy="4730750"/>
        </p:xfrm>
        <a:graphic>
          <a:graphicData uri="http://schemas.openxmlformats.org/presentationml/2006/ole">
            <mc:AlternateContent xmlns:mc="http://schemas.openxmlformats.org/markup-compatibility/2006">
              <mc:Choice xmlns:v="urn:schemas-microsoft-com:vml" Requires="v">
                <p:oleObj spid="_x0000_s16435" name="Worksheet" r:id="rId4" imgW="8058099" imgH="4730810" progId="Excel.Sheet.12">
                  <p:embed/>
                </p:oleObj>
              </mc:Choice>
              <mc:Fallback>
                <p:oleObj name="Worksheet" r:id="rId4" imgW="8058099" imgH="4730810" progId="Excel.Sheet.12">
                  <p:embed/>
                  <p:pic>
                    <p:nvPicPr>
                      <p:cNvPr id="0" name=""/>
                      <p:cNvPicPr/>
                      <p:nvPr/>
                    </p:nvPicPr>
                    <p:blipFill>
                      <a:blip r:embed="rId5"/>
                      <a:stretch>
                        <a:fillRect/>
                      </a:stretch>
                    </p:blipFill>
                    <p:spPr>
                      <a:xfrm>
                        <a:off x="533400" y="1295400"/>
                        <a:ext cx="8058150" cy="4730750"/>
                      </a:xfrm>
                      <a:prstGeom prst="rect">
                        <a:avLst/>
                      </a:prstGeom>
                    </p:spPr>
                  </p:pic>
                </p:oleObj>
              </mc:Fallback>
            </mc:AlternateContent>
          </a:graphicData>
        </a:graphic>
      </p:graphicFrame>
    </p:spTree>
    <p:extLst>
      <p:ext uri="{BB962C8B-B14F-4D97-AF65-F5344CB8AC3E}">
        <p14:creationId xmlns:p14="http://schemas.microsoft.com/office/powerpoint/2010/main" val="2370254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228600"/>
            <a:ext cx="6019802" cy="914402"/>
          </a:xfrm>
          <a:solidFill>
            <a:schemeClr val="accent1">
              <a:lumMod val="40000"/>
              <a:lumOff val="60000"/>
            </a:schemeClr>
          </a:solidFill>
        </p:spPr>
        <p:txBody>
          <a:bodyPr/>
          <a:lstStyle/>
          <a:p>
            <a:r>
              <a:rPr lang="en-US" dirty="0" smtClean="0">
                <a:solidFill>
                  <a:schemeClr val="bg1"/>
                </a:solidFill>
              </a:rPr>
              <a:t>Appropriations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22</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724242286"/>
              </p:ext>
            </p:extLst>
          </p:nvPr>
        </p:nvGraphicFramePr>
        <p:xfrm>
          <a:off x="581026" y="1524000"/>
          <a:ext cx="8058150" cy="2565400"/>
        </p:xfrm>
        <a:graphic>
          <a:graphicData uri="http://schemas.openxmlformats.org/presentationml/2006/ole">
            <mc:AlternateContent xmlns:mc="http://schemas.openxmlformats.org/markup-compatibility/2006">
              <mc:Choice xmlns:v="urn:schemas-microsoft-com:vml" Requires="v">
                <p:oleObj spid="_x0000_s17459" name="Worksheet" r:id="rId4" imgW="8058099" imgH="2565497" progId="Excel.Sheet.12">
                  <p:embed/>
                </p:oleObj>
              </mc:Choice>
              <mc:Fallback>
                <p:oleObj name="Worksheet" r:id="rId4" imgW="8058099" imgH="2565497" progId="Excel.Sheet.12">
                  <p:embed/>
                  <p:pic>
                    <p:nvPicPr>
                      <p:cNvPr id="0" name=""/>
                      <p:cNvPicPr/>
                      <p:nvPr/>
                    </p:nvPicPr>
                    <p:blipFill>
                      <a:blip r:embed="rId5"/>
                      <a:stretch>
                        <a:fillRect/>
                      </a:stretch>
                    </p:blipFill>
                    <p:spPr>
                      <a:xfrm>
                        <a:off x="581026" y="1524000"/>
                        <a:ext cx="8058150" cy="2565400"/>
                      </a:xfrm>
                      <a:prstGeom prst="rect">
                        <a:avLst/>
                      </a:prstGeom>
                    </p:spPr>
                  </p:pic>
                </p:oleObj>
              </mc:Fallback>
            </mc:AlternateContent>
          </a:graphicData>
        </a:graphic>
      </p:graphicFrame>
    </p:spTree>
    <p:extLst>
      <p:ext uri="{BB962C8B-B14F-4D97-AF65-F5344CB8AC3E}">
        <p14:creationId xmlns:p14="http://schemas.microsoft.com/office/powerpoint/2010/main" val="124765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76400" y="152400"/>
            <a:ext cx="6019802" cy="838202"/>
          </a:xfrm>
          <a:solidFill>
            <a:schemeClr val="accent1">
              <a:lumMod val="40000"/>
              <a:lumOff val="60000"/>
            </a:schemeClr>
          </a:solidFill>
        </p:spPr>
        <p:txBody>
          <a:bodyPr/>
          <a:lstStyle/>
          <a:p>
            <a:r>
              <a:rPr lang="en-US" dirty="0" smtClean="0">
                <a:solidFill>
                  <a:schemeClr val="bg1"/>
                </a:solidFill>
              </a:rPr>
              <a:t>Appropriations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23</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443788553"/>
              </p:ext>
            </p:extLst>
          </p:nvPr>
        </p:nvGraphicFramePr>
        <p:xfrm>
          <a:off x="533400" y="1310482"/>
          <a:ext cx="8058150" cy="4927600"/>
        </p:xfrm>
        <a:graphic>
          <a:graphicData uri="http://schemas.openxmlformats.org/presentationml/2006/ole">
            <mc:AlternateContent xmlns:mc="http://schemas.openxmlformats.org/markup-compatibility/2006">
              <mc:Choice xmlns:v="urn:schemas-microsoft-com:vml" Requires="v">
                <p:oleObj spid="_x0000_s18483" name="Worksheet" r:id="rId4" imgW="8058099" imgH="4927675" progId="Excel.Sheet.12">
                  <p:embed/>
                </p:oleObj>
              </mc:Choice>
              <mc:Fallback>
                <p:oleObj name="Worksheet" r:id="rId4" imgW="8058099" imgH="4927675" progId="Excel.Sheet.12">
                  <p:embed/>
                  <p:pic>
                    <p:nvPicPr>
                      <p:cNvPr id="0" name=""/>
                      <p:cNvPicPr/>
                      <p:nvPr/>
                    </p:nvPicPr>
                    <p:blipFill>
                      <a:blip r:embed="rId5"/>
                      <a:stretch>
                        <a:fillRect/>
                      </a:stretch>
                    </p:blipFill>
                    <p:spPr>
                      <a:xfrm>
                        <a:off x="533400" y="1310482"/>
                        <a:ext cx="8058150" cy="4927600"/>
                      </a:xfrm>
                      <a:prstGeom prst="rect">
                        <a:avLst/>
                      </a:prstGeom>
                    </p:spPr>
                  </p:pic>
                </p:oleObj>
              </mc:Fallback>
            </mc:AlternateContent>
          </a:graphicData>
        </a:graphic>
      </p:graphicFrame>
    </p:spTree>
    <p:extLst>
      <p:ext uri="{BB962C8B-B14F-4D97-AF65-F5344CB8AC3E}">
        <p14:creationId xmlns:p14="http://schemas.microsoft.com/office/powerpoint/2010/main" val="2092626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90600" y="381000"/>
            <a:ext cx="7086600" cy="609600"/>
          </a:xfrm>
          <a:solidFill>
            <a:schemeClr val="accent1">
              <a:lumMod val="40000"/>
              <a:lumOff val="60000"/>
            </a:schemeClr>
          </a:solidFill>
        </p:spPr>
        <p:txBody>
          <a:bodyPr/>
          <a:lstStyle/>
          <a:p>
            <a:r>
              <a:rPr lang="en-US" dirty="0" smtClean="0">
                <a:solidFill>
                  <a:schemeClr val="bg1"/>
                </a:solidFill>
              </a:rPr>
              <a:t>Appropriations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24</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950772053"/>
              </p:ext>
            </p:extLst>
          </p:nvPr>
        </p:nvGraphicFramePr>
        <p:xfrm>
          <a:off x="171338" y="1447800"/>
          <a:ext cx="8515462" cy="3429000"/>
        </p:xfrm>
        <a:graphic>
          <a:graphicData uri="http://schemas.openxmlformats.org/presentationml/2006/ole">
            <mc:AlternateContent xmlns:mc="http://schemas.openxmlformats.org/markup-compatibility/2006">
              <mc:Choice xmlns:v="urn:schemas-microsoft-com:vml" Requires="v">
                <p:oleObj spid="_x0000_s19507" name="Worksheet" r:id="rId4" imgW="8058099" imgH="3244843" progId="Excel.Sheet.12">
                  <p:embed/>
                </p:oleObj>
              </mc:Choice>
              <mc:Fallback>
                <p:oleObj name="Worksheet" r:id="rId4" imgW="8058099" imgH="3244843" progId="Excel.Sheet.12">
                  <p:embed/>
                  <p:pic>
                    <p:nvPicPr>
                      <p:cNvPr id="0" name=""/>
                      <p:cNvPicPr/>
                      <p:nvPr/>
                    </p:nvPicPr>
                    <p:blipFill>
                      <a:blip r:embed="rId5"/>
                      <a:stretch>
                        <a:fillRect/>
                      </a:stretch>
                    </p:blipFill>
                    <p:spPr>
                      <a:xfrm>
                        <a:off x="171338" y="1447800"/>
                        <a:ext cx="8515462" cy="3429000"/>
                      </a:xfrm>
                      <a:prstGeom prst="rect">
                        <a:avLst/>
                      </a:prstGeom>
                    </p:spPr>
                  </p:pic>
                </p:oleObj>
              </mc:Fallback>
            </mc:AlternateContent>
          </a:graphicData>
        </a:graphic>
      </p:graphicFrame>
    </p:spTree>
    <p:extLst>
      <p:ext uri="{BB962C8B-B14F-4D97-AF65-F5344CB8AC3E}">
        <p14:creationId xmlns:p14="http://schemas.microsoft.com/office/powerpoint/2010/main" val="4084367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822960" y="286605"/>
            <a:ext cx="7543800" cy="932596"/>
          </a:xfrm>
          <a:solidFill>
            <a:schemeClr val="accent1">
              <a:lumMod val="40000"/>
              <a:lumOff val="60000"/>
            </a:schemeClr>
          </a:solidFill>
        </p:spPr>
        <p:txBody>
          <a:bodyPr>
            <a:normAutofit fontScale="90000"/>
          </a:bodyPr>
          <a:lstStyle/>
          <a:p>
            <a:r>
              <a:rPr lang="en-US" sz="4400" dirty="0" smtClean="0">
                <a:solidFill>
                  <a:schemeClr val="tx1"/>
                </a:solidFill>
              </a:rPr>
              <a:t>Capital Outlay &amp; Debt Service</a:t>
            </a:r>
            <a:endParaRPr lang="en-US" sz="4400" dirty="0">
              <a:solidFill>
                <a:schemeClr val="tx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25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41951396"/>
              </p:ext>
            </p:extLst>
          </p:nvPr>
        </p:nvGraphicFramePr>
        <p:xfrm>
          <a:off x="914400" y="1600200"/>
          <a:ext cx="7315200" cy="3566325"/>
        </p:xfrm>
        <a:graphic>
          <a:graphicData uri="http://schemas.openxmlformats.org/drawingml/2006/table">
            <a:tbl>
              <a:tblPr/>
              <a:tblGrid>
                <a:gridCol w="738727">
                  <a:extLst>
                    <a:ext uri="{9D8B030D-6E8A-4147-A177-3AD203B41FA5}">
                      <a16:colId xmlns:a16="http://schemas.microsoft.com/office/drawing/2014/main" val="2362450746"/>
                    </a:ext>
                  </a:extLst>
                </a:gridCol>
                <a:gridCol w="3081033">
                  <a:extLst>
                    <a:ext uri="{9D8B030D-6E8A-4147-A177-3AD203B41FA5}">
                      <a16:colId xmlns:a16="http://schemas.microsoft.com/office/drawing/2014/main" val="1857483039"/>
                    </a:ext>
                  </a:extLst>
                </a:gridCol>
                <a:gridCol w="1531507">
                  <a:extLst>
                    <a:ext uri="{9D8B030D-6E8A-4147-A177-3AD203B41FA5}">
                      <a16:colId xmlns:a16="http://schemas.microsoft.com/office/drawing/2014/main" val="1107609860"/>
                    </a:ext>
                  </a:extLst>
                </a:gridCol>
                <a:gridCol w="1963933">
                  <a:extLst>
                    <a:ext uri="{9D8B030D-6E8A-4147-A177-3AD203B41FA5}">
                      <a16:colId xmlns:a16="http://schemas.microsoft.com/office/drawing/2014/main" val="1184672334"/>
                    </a:ext>
                  </a:extLst>
                </a:gridCol>
              </a:tblGrid>
              <a:tr h="229066">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r>
                        <a:rPr lang="en-US" sz="1600" b="1" i="0" u="none" strike="noStrike">
                          <a:effectLst/>
                          <a:latin typeface="Arial MT"/>
                        </a:rPr>
                        <a:t>REVENUE SOURCES:</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2019-20</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2020-21</a:t>
                      </a:r>
                    </a:p>
                  </a:txBody>
                  <a:tcPr marL="7620" marR="7620" marT="7620" marB="0" anchor="b">
                    <a:lnL>
                      <a:noFill/>
                    </a:lnL>
                    <a:lnR>
                      <a:noFill/>
                    </a:lnR>
                    <a:lnT>
                      <a:noFill/>
                    </a:lnT>
                    <a:lnB>
                      <a:noFill/>
                    </a:lnB>
                  </a:tcPr>
                </a:tc>
                <a:extLst>
                  <a:ext uri="{0D108BD9-81ED-4DB2-BD59-A6C34878D82A}">
                    <a16:rowId xmlns:a16="http://schemas.microsoft.com/office/drawing/2014/main" val="538047364"/>
                  </a:ext>
                </a:extLst>
              </a:tr>
              <a:tr h="229066">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BUDGET AS</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PROPOSED</a:t>
                      </a:r>
                    </a:p>
                  </a:txBody>
                  <a:tcPr marL="7620" marR="7620" marT="7620" marB="0" anchor="b">
                    <a:lnL>
                      <a:noFill/>
                    </a:lnL>
                    <a:lnR>
                      <a:noFill/>
                    </a:lnR>
                    <a:lnT>
                      <a:noFill/>
                    </a:lnT>
                    <a:lnB>
                      <a:noFill/>
                    </a:lnB>
                  </a:tcPr>
                </a:tc>
                <a:extLst>
                  <a:ext uri="{0D108BD9-81ED-4DB2-BD59-A6C34878D82A}">
                    <a16:rowId xmlns:a16="http://schemas.microsoft.com/office/drawing/2014/main" val="4164464503"/>
                  </a:ext>
                </a:extLst>
              </a:tr>
              <a:tr h="297345">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AMENDED</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BUDGET</a:t>
                      </a:r>
                    </a:p>
                  </a:txBody>
                  <a:tcPr marL="7620" marR="7620" marT="7620" marB="0" anchor="b">
                    <a:lnL>
                      <a:noFill/>
                    </a:lnL>
                    <a:lnR>
                      <a:noFill/>
                    </a:lnR>
                    <a:lnT>
                      <a:noFill/>
                    </a:lnT>
                    <a:lnB>
                      <a:noFill/>
                    </a:lnB>
                  </a:tcPr>
                </a:tc>
                <a:extLst>
                  <a:ext uri="{0D108BD9-81ED-4DB2-BD59-A6C34878D82A}">
                    <a16:rowId xmlns:a16="http://schemas.microsoft.com/office/drawing/2014/main" val="608409185"/>
                  </a:ext>
                </a:extLst>
              </a:tr>
              <a:tr h="229066">
                <a:tc>
                  <a:txBody>
                    <a:bodyPr/>
                    <a:lstStyle/>
                    <a:p>
                      <a:pPr algn="l" fontAlgn="b"/>
                      <a:r>
                        <a:rPr lang="en-US" sz="1600" b="1" i="0" u="none" strike="noStrike">
                          <a:effectLst/>
                          <a:latin typeface="Arial MT"/>
                        </a:rPr>
                        <a:t>REV</a:t>
                      </a:r>
                    </a:p>
                  </a:txBody>
                  <a:tcPr marL="7620" marR="7620" marT="7620" marB="0" anchor="b">
                    <a:lnL>
                      <a:noFill/>
                    </a:lnL>
                    <a:lnR>
                      <a:noFill/>
                    </a:lnR>
                    <a:lnT>
                      <a:noFill/>
                    </a:lnT>
                    <a:lnB>
                      <a:noFill/>
                    </a:lnB>
                  </a:tcPr>
                </a:tc>
                <a:tc>
                  <a:txBody>
                    <a:bodyPr/>
                    <a:lstStyle/>
                    <a:p>
                      <a:pPr algn="l" fontAlgn="b"/>
                      <a:r>
                        <a:rPr lang="en-US" sz="1600" b="1" i="0" u="none" strike="noStrike">
                          <a:effectLst/>
                          <a:latin typeface="Arial MT"/>
                        </a:rPr>
                        <a:t>FUND 210 SBE BONDS</a:t>
                      </a: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3968255837"/>
                  </a:ext>
                </a:extLst>
              </a:tr>
              <a:tr h="229066">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2614534112"/>
                  </a:ext>
                </a:extLst>
              </a:tr>
              <a:tr h="229066">
                <a:tc>
                  <a:txBody>
                    <a:bodyPr/>
                    <a:lstStyle/>
                    <a:p>
                      <a:pPr algn="l" fontAlgn="b"/>
                      <a:r>
                        <a:rPr lang="en-US" sz="1600" b="0" i="0" u="none" strike="noStrike">
                          <a:effectLst/>
                          <a:latin typeface="Arial MT"/>
                        </a:rPr>
                        <a:t>3322</a:t>
                      </a:r>
                    </a:p>
                  </a:txBody>
                  <a:tcPr marL="7620" marR="7620" marT="7620" marB="0" anchor="b">
                    <a:lnL>
                      <a:noFill/>
                    </a:lnL>
                    <a:lnR>
                      <a:noFill/>
                    </a:lnR>
                    <a:lnT>
                      <a:noFill/>
                    </a:lnT>
                    <a:lnB>
                      <a:noFill/>
                    </a:lnB>
                  </a:tcPr>
                </a:tc>
                <a:tc>
                  <a:txBody>
                    <a:bodyPr/>
                    <a:lstStyle/>
                    <a:p>
                      <a:pPr algn="l" fontAlgn="b"/>
                      <a:r>
                        <a:rPr lang="en-US" sz="1600" b="0" i="0" u="none" strike="noStrike">
                          <a:effectLst/>
                          <a:latin typeface="Arial MT"/>
                        </a:rPr>
                        <a:t>CO &amp; DS Withheld for Bonds</a:t>
                      </a: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21,060</a:t>
                      </a: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1508097967"/>
                  </a:ext>
                </a:extLst>
              </a:tr>
              <a:tr h="229066">
                <a:tc>
                  <a:txBody>
                    <a:bodyPr/>
                    <a:lstStyle/>
                    <a:p>
                      <a:pPr algn="l" fontAlgn="b"/>
                      <a:r>
                        <a:rPr lang="en-US" sz="1600" b="0" i="0" u="none" strike="noStrike">
                          <a:effectLst/>
                          <a:latin typeface="Arial MT"/>
                        </a:rPr>
                        <a:t>3326</a:t>
                      </a:r>
                    </a:p>
                  </a:txBody>
                  <a:tcPr marL="7620" marR="7620" marT="7620" marB="0" anchor="b">
                    <a:lnL>
                      <a:noFill/>
                    </a:lnL>
                    <a:lnR>
                      <a:noFill/>
                    </a:lnR>
                    <a:lnT>
                      <a:noFill/>
                    </a:lnT>
                    <a:lnB>
                      <a:noFill/>
                    </a:lnB>
                  </a:tcPr>
                </a:tc>
                <a:tc>
                  <a:txBody>
                    <a:bodyPr/>
                    <a:lstStyle/>
                    <a:p>
                      <a:pPr algn="l" fontAlgn="b"/>
                      <a:r>
                        <a:rPr lang="en-US" sz="1600" b="0" i="0" u="none" strike="noStrike">
                          <a:effectLst/>
                          <a:latin typeface="Arial MT"/>
                        </a:rPr>
                        <a:t>Bond Interest</a:t>
                      </a: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200</a:t>
                      </a: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273531350"/>
                  </a:ext>
                </a:extLst>
              </a:tr>
              <a:tr h="229066">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2878116577"/>
                  </a:ext>
                </a:extLst>
              </a:tr>
              <a:tr h="229066">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r>
                        <a:rPr lang="en-US" sz="1600" b="1" i="0" u="none" strike="noStrike">
                          <a:effectLst/>
                          <a:latin typeface="Arial MT"/>
                        </a:rPr>
                        <a:t>Total Revenue</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21,260</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2496248605"/>
                  </a:ext>
                </a:extLst>
              </a:tr>
              <a:tr h="229066">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3553440201"/>
                  </a:ext>
                </a:extLst>
              </a:tr>
              <a:tr h="229066">
                <a:tc>
                  <a:txBody>
                    <a:bodyPr/>
                    <a:lstStyle/>
                    <a:p>
                      <a:pPr algn="l" fontAlgn="b"/>
                      <a:r>
                        <a:rPr lang="en-US" sz="1600" b="1" i="0" u="none" strike="noStrike">
                          <a:effectLst/>
                          <a:latin typeface="Arial MT"/>
                        </a:rPr>
                        <a:t>2750</a:t>
                      </a:r>
                    </a:p>
                  </a:txBody>
                  <a:tcPr marL="7620" marR="7620" marT="7620" marB="0" anchor="b">
                    <a:lnL>
                      <a:noFill/>
                    </a:lnL>
                    <a:lnR>
                      <a:noFill/>
                    </a:lnR>
                    <a:lnT>
                      <a:noFill/>
                    </a:lnT>
                    <a:lnB>
                      <a:noFill/>
                    </a:lnB>
                  </a:tcPr>
                </a:tc>
                <a:tc>
                  <a:txBody>
                    <a:bodyPr/>
                    <a:lstStyle/>
                    <a:p>
                      <a:pPr algn="l" fontAlgn="b"/>
                      <a:r>
                        <a:rPr lang="en-US" sz="1600" b="1" i="0" u="none" strike="noStrike">
                          <a:effectLst/>
                          <a:latin typeface="Arial MT"/>
                        </a:rPr>
                        <a:t>Beginning Fund Balance</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291</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289249578"/>
                  </a:ext>
                </a:extLst>
              </a:tr>
              <a:tr h="229066">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dirty="0">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1176099189"/>
                  </a:ext>
                </a:extLst>
              </a:tr>
              <a:tr h="229066">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r>
                        <a:rPr lang="en-US" sz="1600" b="1" i="0" u="none" strike="noStrike">
                          <a:effectLst/>
                          <a:latin typeface="Arial MT"/>
                        </a:rPr>
                        <a:t>FUND 210 FUND BALANCE</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21,551</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2994455691"/>
                  </a:ext>
                </a:extLst>
              </a:tr>
              <a:tr h="229066">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dirty="0">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3597190787"/>
                  </a:ext>
                </a:extLst>
              </a:tr>
            </a:tbl>
          </a:graphicData>
        </a:graphic>
      </p:graphicFrame>
    </p:spTree>
    <p:extLst>
      <p:ext uri="{BB962C8B-B14F-4D97-AF65-F5344CB8AC3E}">
        <p14:creationId xmlns:p14="http://schemas.microsoft.com/office/powerpoint/2010/main" val="1949718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822960" y="286605"/>
            <a:ext cx="7543800" cy="932596"/>
          </a:xfrm>
          <a:solidFill>
            <a:schemeClr val="accent1">
              <a:lumMod val="40000"/>
              <a:lumOff val="60000"/>
            </a:schemeClr>
          </a:solidFill>
        </p:spPr>
        <p:txBody>
          <a:bodyPr>
            <a:normAutofit fontScale="90000"/>
          </a:bodyPr>
          <a:lstStyle/>
          <a:p>
            <a:r>
              <a:rPr lang="en-US" sz="4400" dirty="0" smtClean="0">
                <a:solidFill>
                  <a:schemeClr val="tx1"/>
                </a:solidFill>
              </a:rPr>
              <a:t>Capital Outlay &amp; Debt Service</a:t>
            </a:r>
            <a:endParaRPr lang="en-US" sz="4400" dirty="0">
              <a:solidFill>
                <a:schemeClr val="tx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26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56180853"/>
              </p:ext>
            </p:extLst>
          </p:nvPr>
        </p:nvGraphicFramePr>
        <p:xfrm>
          <a:off x="1212850" y="1524000"/>
          <a:ext cx="7153909" cy="4518660"/>
        </p:xfrm>
        <a:graphic>
          <a:graphicData uri="http://schemas.openxmlformats.org/drawingml/2006/table">
            <a:tbl>
              <a:tblPr/>
              <a:tblGrid>
                <a:gridCol w="536976">
                  <a:extLst>
                    <a:ext uri="{9D8B030D-6E8A-4147-A177-3AD203B41FA5}">
                      <a16:colId xmlns:a16="http://schemas.microsoft.com/office/drawing/2014/main" val="2735226251"/>
                    </a:ext>
                  </a:extLst>
                </a:gridCol>
                <a:gridCol w="3360432">
                  <a:extLst>
                    <a:ext uri="{9D8B030D-6E8A-4147-A177-3AD203B41FA5}">
                      <a16:colId xmlns:a16="http://schemas.microsoft.com/office/drawing/2014/main" val="946687322"/>
                    </a:ext>
                  </a:extLst>
                </a:gridCol>
                <a:gridCol w="1472354">
                  <a:extLst>
                    <a:ext uri="{9D8B030D-6E8A-4147-A177-3AD203B41FA5}">
                      <a16:colId xmlns:a16="http://schemas.microsoft.com/office/drawing/2014/main" val="1432696101"/>
                    </a:ext>
                  </a:extLst>
                </a:gridCol>
                <a:gridCol w="1784147">
                  <a:extLst>
                    <a:ext uri="{9D8B030D-6E8A-4147-A177-3AD203B41FA5}">
                      <a16:colId xmlns:a16="http://schemas.microsoft.com/office/drawing/2014/main" val="2690920916"/>
                    </a:ext>
                  </a:extLst>
                </a:gridCol>
              </a:tblGrid>
              <a:tr h="242857">
                <a:tc>
                  <a:txBody>
                    <a:bodyPr/>
                    <a:lstStyle/>
                    <a:p>
                      <a:pPr algn="l" fontAlgn="b"/>
                      <a:endParaRPr lang="en-US" sz="1600" b="1" i="0" u="none" strike="noStrike" dirty="0">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2019-20</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2020-21</a:t>
                      </a:r>
                    </a:p>
                  </a:txBody>
                  <a:tcPr marL="7620" marR="7620" marT="7620" marB="0" anchor="b">
                    <a:lnL>
                      <a:noFill/>
                    </a:lnL>
                    <a:lnR>
                      <a:noFill/>
                    </a:lnR>
                    <a:lnT>
                      <a:noFill/>
                    </a:lnT>
                    <a:lnB>
                      <a:noFill/>
                    </a:lnB>
                  </a:tcPr>
                </a:tc>
                <a:extLst>
                  <a:ext uri="{0D108BD9-81ED-4DB2-BD59-A6C34878D82A}">
                    <a16:rowId xmlns:a16="http://schemas.microsoft.com/office/drawing/2014/main" val="533063819"/>
                  </a:ext>
                </a:extLst>
              </a:tr>
              <a:tr h="242857">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BUDGET AS</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PROPOSED</a:t>
                      </a:r>
                    </a:p>
                  </a:txBody>
                  <a:tcPr marL="7620" marR="7620" marT="7620" marB="0" anchor="b">
                    <a:lnL>
                      <a:noFill/>
                    </a:lnL>
                    <a:lnR>
                      <a:noFill/>
                    </a:lnR>
                    <a:lnT>
                      <a:noFill/>
                    </a:lnT>
                    <a:lnB>
                      <a:noFill/>
                    </a:lnB>
                  </a:tcPr>
                </a:tc>
                <a:extLst>
                  <a:ext uri="{0D108BD9-81ED-4DB2-BD59-A6C34878D82A}">
                    <a16:rowId xmlns:a16="http://schemas.microsoft.com/office/drawing/2014/main" val="3948154528"/>
                  </a:ext>
                </a:extLst>
              </a:tr>
              <a:tr h="242857">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r>
                        <a:rPr lang="en-US" sz="1600" b="1" i="0" u="none" strike="noStrike">
                          <a:effectLst/>
                          <a:latin typeface="Arial MT"/>
                        </a:rPr>
                        <a:t>FUND 210 SBE BONDS</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AMENDED</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BUDGET</a:t>
                      </a:r>
                    </a:p>
                  </a:txBody>
                  <a:tcPr marL="7620" marR="7620" marT="7620" marB="0" anchor="b">
                    <a:lnL>
                      <a:noFill/>
                    </a:lnL>
                    <a:lnR>
                      <a:noFill/>
                    </a:lnR>
                    <a:lnT>
                      <a:noFill/>
                    </a:lnT>
                    <a:lnB>
                      <a:noFill/>
                    </a:lnB>
                  </a:tcPr>
                </a:tc>
                <a:extLst>
                  <a:ext uri="{0D108BD9-81ED-4DB2-BD59-A6C34878D82A}">
                    <a16:rowId xmlns:a16="http://schemas.microsoft.com/office/drawing/2014/main" val="2530246210"/>
                  </a:ext>
                </a:extLst>
              </a:tr>
              <a:tr h="242857">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1567478334"/>
                  </a:ext>
                </a:extLst>
              </a:tr>
              <a:tr h="242857">
                <a:tc>
                  <a:txBody>
                    <a:bodyPr/>
                    <a:lstStyle/>
                    <a:p>
                      <a:pPr algn="l" fontAlgn="b"/>
                      <a:r>
                        <a:rPr lang="en-US" sz="1600" b="0" i="0" u="none" strike="noStrike">
                          <a:effectLst/>
                          <a:latin typeface="Arial MT"/>
                        </a:rPr>
                        <a:t>710</a:t>
                      </a:r>
                    </a:p>
                  </a:txBody>
                  <a:tcPr marL="7620" marR="7620" marT="7620" marB="0" anchor="b">
                    <a:lnL>
                      <a:noFill/>
                    </a:lnL>
                    <a:lnR>
                      <a:noFill/>
                    </a:lnR>
                    <a:lnT>
                      <a:noFill/>
                    </a:lnT>
                    <a:lnB>
                      <a:noFill/>
                    </a:lnB>
                  </a:tcPr>
                </a:tc>
                <a:tc>
                  <a:txBody>
                    <a:bodyPr/>
                    <a:lstStyle/>
                    <a:p>
                      <a:pPr algn="l" fontAlgn="b"/>
                      <a:r>
                        <a:rPr lang="en-US" sz="1600" b="0" i="0" u="none" strike="noStrike">
                          <a:effectLst/>
                          <a:latin typeface="Arial MT"/>
                        </a:rPr>
                        <a:t>Principal (SBE 2014B Bonds)</a:t>
                      </a: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21,000</a:t>
                      </a: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2466336981"/>
                  </a:ext>
                </a:extLst>
              </a:tr>
              <a:tr h="242857">
                <a:tc>
                  <a:txBody>
                    <a:bodyPr/>
                    <a:lstStyle/>
                    <a:p>
                      <a:pPr algn="l" fontAlgn="b"/>
                      <a:r>
                        <a:rPr lang="en-US" sz="1600" b="0" i="0" u="none" strike="noStrike">
                          <a:effectLst/>
                          <a:latin typeface="Arial MT"/>
                        </a:rPr>
                        <a:t>720</a:t>
                      </a:r>
                    </a:p>
                  </a:txBody>
                  <a:tcPr marL="7620" marR="7620" marT="7620" marB="0" anchor="b">
                    <a:lnL>
                      <a:noFill/>
                    </a:lnL>
                    <a:lnR>
                      <a:noFill/>
                    </a:lnR>
                    <a:lnT>
                      <a:noFill/>
                    </a:lnT>
                    <a:lnB>
                      <a:noFill/>
                    </a:lnB>
                  </a:tcPr>
                </a:tc>
                <a:tc>
                  <a:txBody>
                    <a:bodyPr/>
                    <a:lstStyle/>
                    <a:p>
                      <a:pPr algn="l" fontAlgn="b"/>
                      <a:r>
                        <a:rPr lang="en-US" sz="1600" b="0" i="0" u="none" strike="noStrike">
                          <a:effectLst/>
                          <a:latin typeface="Arial MT"/>
                        </a:rPr>
                        <a:t>Interest (SBE 2014B Bonds)</a:t>
                      </a:r>
                    </a:p>
                  </a:txBody>
                  <a:tcPr marL="7620" marR="7620" marT="7620" marB="0" anchor="b">
                    <a:lnL>
                      <a:noFill/>
                    </a:lnL>
                    <a:lnR>
                      <a:noFill/>
                    </a:lnR>
                    <a:lnT>
                      <a:noFill/>
                    </a:lnT>
                    <a:lnB>
                      <a:noFill/>
                    </a:lnB>
                  </a:tcPr>
                </a:tc>
                <a:tc>
                  <a:txBody>
                    <a:bodyPr/>
                    <a:lstStyle/>
                    <a:p>
                      <a:pPr algn="r" fontAlgn="b"/>
                      <a:r>
                        <a:rPr lang="en-US" sz="1600" b="0" i="0" u="none" strike="noStrike" dirty="0">
                          <a:effectLst/>
                          <a:latin typeface="Arial MT"/>
                        </a:rPr>
                        <a:t>420</a:t>
                      </a: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2251170738"/>
                  </a:ext>
                </a:extLst>
              </a:tr>
              <a:tr h="242857">
                <a:tc>
                  <a:txBody>
                    <a:bodyPr/>
                    <a:lstStyle/>
                    <a:p>
                      <a:pPr algn="l" fontAlgn="b"/>
                      <a:r>
                        <a:rPr lang="en-US" sz="1600" b="0" i="0" u="none" strike="noStrike">
                          <a:effectLst/>
                          <a:latin typeface="Arial MT"/>
                        </a:rPr>
                        <a:t>730</a:t>
                      </a:r>
                    </a:p>
                  </a:txBody>
                  <a:tcPr marL="7620" marR="7620" marT="7620" marB="0" anchor="b">
                    <a:lnL>
                      <a:noFill/>
                    </a:lnL>
                    <a:lnR>
                      <a:noFill/>
                    </a:lnR>
                    <a:lnT>
                      <a:noFill/>
                    </a:lnT>
                    <a:lnB>
                      <a:noFill/>
                    </a:lnB>
                  </a:tcPr>
                </a:tc>
                <a:tc>
                  <a:txBody>
                    <a:bodyPr/>
                    <a:lstStyle/>
                    <a:p>
                      <a:pPr algn="l" fontAlgn="b"/>
                      <a:r>
                        <a:rPr lang="en-US" sz="1600" b="0" i="0" u="none" strike="noStrike">
                          <a:effectLst/>
                          <a:latin typeface="Arial MT"/>
                        </a:rPr>
                        <a:t>Dues and Fees</a:t>
                      </a: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131</a:t>
                      </a: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3807366324"/>
                  </a:ext>
                </a:extLst>
              </a:tr>
              <a:tr h="457692">
                <a:tc>
                  <a:txBody>
                    <a:bodyPr/>
                    <a:lstStyle/>
                    <a:p>
                      <a:pPr algn="l" fontAlgn="b"/>
                      <a:r>
                        <a:rPr lang="en-US" sz="1600" b="0" i="0" u="none" strike="noStrike">
                          <a:effectLst/>
                          <a:latin typeface="Arial MT"/>
                        </a:rPr>
                        <a:t>761</a:t>
                      </a:r>
                    </a:p>
                  </a:txBody>
                  <a:tcPr marL="7620" marR="7620" marT="7620" marB="0" anchor="b">
                    <a:lnL>
                      <a:noFill/>
                    </a:lnL>
                    <a:lnR>
                      <a:noFill/>
                    </a:lnR>
                    <a:lnT>
                      <a:noFill/>
                    </a:lnT>
                    <a:lnB>
                      <a:noFill/>
                    </a:lnB>
                  </a:tcPr>
                </a:tc>
                <a:tc>
                  <a:txBody>
                    <a:bodyPr/>
                    <a:lstStyle/>
                    <a:p>
                      <a:pPr algn="l" fontAlgn="b"/>
                      <a:r>
                        <a:rPr lang="en-US" sz="1600" b="0" i="0" u="none" strike="noStrike">
                          <a:effectLst/>
                          <a:latin typeface="Arial MT"/>
                        </a:rPr>
                        <a:t>Discount/Pymt to Bond Escrow Agent</a:t>
                      </a: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0</a:t>
                      </a: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4042648619"/>
                  </a:ext>
                </a:extLst>
              </a:tr>
              <a:tr h="242857">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3280653545"/>
                  </a:ext>
                </a:extLst>
              </a:tr>
              <a:tr h="242857">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r>
                        <a:rPr lang="en-US" sz="1600" b="1" i="0" u="none" strike="noStrike">
                          <a:effectLst/>
                          <a:latin typeface="Arial MT"/>
                        </a:rPr>
                        <a:t>Total Appropriations</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21,551</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1336768740"/>
                  </a:ext>
                </a:extLst>
              </a:tr>
              <a:tr h="242857">
                <a:tc>
                  <a:txBody>
                    <a:bodyPr/>
                    <a:lstStyle/>
                    <a:p>
                      <a:pPr algn="l" fontAlgn="b"/>
                      <a:r>
                        <a:rPr lang="en-US" sz="1600" b="1" i="0" u="none" strike="noStrike">
                          <a:effectLst/>
                          <a:latin typeface="Arial MT"/>
                        </a:rPr>
                        <a:t>2750</a:t>
                      </a:r>
                    </a:p>
                  </a:txBody>
                  <a:tcPr marL="7620" marR="7620" marT="7620" marB="0" anchor="b">
                    <a:lnL>
                      <a:noFill/>
                    </a:lnL>
                    <a:lnR>
                      <a:noFill/>
                    </a:lnR>
                    <a:lnT>
                      <a:noFill/>
                    </a:lnT>
                    <a:lnB>
                      <a:noFill/>
                    </a:lnB>
                  </a:tcPr>
                </a:tc>
                <a:tc>
                  <a:txBody>
                    <a:bodyPr/>
                    <a:lstStyle/>
                    <a:p>
                      <a:pPr algn="l" fontAlgn="b"/>
                      <a:r>
                        <a:rPr lang="en-US" sz="1600" b="1" i="0" u="none" strike="noStrike">
                          <a:effectLst/>
                          <a:latin typeface="Arial MT"/>
                        </a:rPr>
                        <a:t>Ending Fund Balance</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0</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222328801"/>
                  </a:ext>
                </a:extLst>
              </a:tr>
              <a:tr h="242857">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989604987"/>
                  </a:ext>
                </a:extLst>
              </a:tr>
              <a:tr h="242857">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r>
                        <a:rPr lang="en-US" sz="1600" b="1" i="0" u="none" strike="noStrike">
                          <a:effectLst/>
                          <a:latin typeface="Arial MT"/>
                        </a:rPr>
                        <a:t>FUND 210 FUND BALANCE</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21,551</a:t>
                      </a: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0</a:t>
                      </a:r>
                    </a:p>
                  </a:txBody>
                  <a:tcPr marL="7620" marR="7620" marT="7620" marB="0" anchor="b">
                    <a:lnL>
                      <a:noFill/>
                    </a:lnL>
                    <a:lnR>
                      <a:noFill/>
                    </a:lnR>
                    <a:lnT>
                      <a:noFill/>
                    </a:lnT>
                    <a:lnB>
                      <a:noFill/>
                    </a:lnB>
                  </a:tcPr>
                </a:tc>
                <a:extLst>
                  <a:ext uri="{0D108BD9-81ED-4DB2-BD59-A6C34878D82A}">
                    <a16:rowId xmlns:a16="http://schemas.microsoft.com/office/drawing/2014/main" val="1503442305"/>
                  </a:ext>
                </a:extLst>
              </a:tr>
              <a:tr h="242857">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3868192586"/>
                  </a:ext>
                </a:extLst>
              </a:tr>
              <a:tr h="242857">
                <a:tc>
                  <a:txBody>
                    <a:bodyPr/>
                    <a:lstStyle/>
                    <a:p>
                      <a:pPr algn="l" fontAlgn="b"/>
                      <a:endParaRPr lang="en-US" sz="16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555183089"/>
                  </a:ext>
                </a:extLst>
              </a:tr>
              <a:tr h="242857">
                <a:tc>
                  <a:txBody>
                    <a:bodyPr/>
                    <a:lstStyle/>
                    <a:p>
                      <a:pPr algn="l" fontAlgn="b"/>
                      <a:endParaRPr lang="en-US" sz="16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600" b="1" i="0" u="none" strike="noStrike" dirty="0">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600" b="1" i="0" u="none" strike="noStrike" dirty="0">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841376671"/>
                  </a:ext>
                </a:extLst>
              </a:tr>
              <a:tr h="242857">
                <a:tc>
                  <a:txBody>
                    <a:bodyPr/>
                    <a:lstStyle/>
                    <a:p>
                      <a:pPr algn="l" fontAlgn="b"/>
                      <a:endParaRPr lang="en-US" sz="1600" b="1" i="0" u="none" strike="noStrike">
                        <a:effectLst/>
                        <a:latin typeface="Arial" panose="020B0604020202020204" pitchFamily="34" charset="0"/>
                      </a:endParaRPr>
                    </a:p>
                  </a:txBody>
                  <a:tcPr marL="7620" marR="7620" marT="7620" marB="0" anchor="b">
                    <a:lnL>
                      <a:noFill/>
                    </a:lnL>
                    <a:lnR>
                      <a:noFill/>
                    </a:lnR>
                    <a:lnT>
                      <a:noFill/>
                    </a:lnT>
                    <a:lnB>
                      <a:noFill/>
                    </a:lnB>
                  </a:tcPr>
                </a:tc>
                <a:tc>
                  <a:txBody>
                    <a:bodyPr/>
                    <a:lstStyle/>
                    <a:p>
                      <a:pPr algn="r" fontAlgn="b"/>
                      <a:endParaRPr lang="en-US" sz="1600" b="1" i="0" u="none" strike="noStrike" dirty="0">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600" b="1" i="0" u="none" strike="noStrike" dirty="0">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en-US" sz="1600" b="1" i="0" u="none" strike="noStrike" dirty="0">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534600511"/>
                  </a:ext>
                </a:extLst>
              </a:tr>
            </a:tbl>
          </a:graphicData>
        </a:graphic>
      </p:graphicFrame>
    </p:spTree>
    <p:extLst>
      <p:ext uri="{BB962C8B-B14F-4D97-AF65-F5344CB8AC3E}">
        <p14:creationId xmlns:p14="http://schemas.microsoft.com/office/powerpoint/2010/main" val="2853016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BB8309-81F0-49F3-8F31-B3D6AE6D5F5A}" type="slidenum">
              <a:rPr lang="en-US" smtClean="0"/>
              <a:t>27</a:t>
            </a:fld>
            <a:endParaRPr lang="en-US" dirty="0"/>
          </a:p>
        </p:txBody>
      </p:sp>
      <p:sp>
        <p:nvSpPr>
          <p:cNvPr id="5" name="Title 2"/>
          <p:cNvSpPr txBox="1">
            <a:spLocks/>
          </p:cNvSpPr>
          <p:nvPr/>
        </p:nvSpPr>
        <p:spPr>
          <a:xfrm rot="5400000">
            <a:off x="5524500" y="2552700"/>
            <a:ext cx="5334000" cy="838200"/>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z="4000" dirty="0" smtClean="0">
                <a:solidFill>
                  <a:schemeClr val="bg1"/>
                </a:solidFill>
              </a:rPr>
              <a:t>Capital Projects Budget</a:t>
            </a:r>
            <a:endParaRPr lang="en-US" sz="4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01931036"/>
              </p:ext>
            </p:extLst>
          </p:nvPr>
        </p:nvGraphicFramePr>
        <p:xfrm>
          <a:off x="32951" y="325196"/>
          <a:ext cx="7415069" cy="5694604"/>
        </p:xfrm>
        <a:graphic>
          <a:graphicData uri="http://schemas.openxmlformats.org/drawingml/2006/table">
            <a:tbl>
              <a:tblPr/>
              <a:tblGrid>
                <a:gridCol w="779120">
                  <a:extLst>
                    <a:ext uri="{9D8B030D-6E8A-4147-A177-3AD203B41FA5}">
                      <a16:colId xmlns:a16="http://schemas.microsoft.com/office/drawing/2014/main" val="3797807620"/>
                    </a:ext>
                  </a:extLst>
                </a:gridCol>
                <a:gridCol w="523891">
                  <a:extLst>
                    <a:ext uri="{9D8B030D-6E8A-4147-A177-3AD203B41FA5}">
                      <a16:colId xmlns:a16="http://schemas.microsoft.com/office/drawing/2014/main" val="1963639588"/>
                    </a:ext>
                  </a:extLst>
                </a:gridCol>
                <a:gridCol w="3331408">
                  <a:extLst>
                    <a:ext uri="{9D8B030D-6E8A-4147-A177-3AD203B41FA5}">
                      <a16:colId xmlns:a16="http://schemas.microsoft.com/office/drawing/2014/main" val="111823425"/>
                    </a:ext>
                  </a:extLst>
                </a:gridCol>
                <a:gridCol w="189850">
                  <a:extLst>
                    <a:ext uri="{9D8B030D-6E8A-4147-A177-3AD203B41FA5}">
                      <a16:colId xmlns:a16="http://schemas.microsoft.com/office/drawing/2014/main" val="1185224985"/>
                    </a:ext>
                  </a:extLst>
                </a:gridCol>
                <a:gridCol w="1143000">
                  <a:extLst>
                    <a:ext uri="{9D8B030D-6E8A-4147-A177-3AD203B41FA5}">
                      <a16:colId xmlns:a16="http://schemas.microsoft.com/office/drawing/2014/main" val="2993477534"/>
                    </a:ext>
                  </a:extLst>
                </a:gridCol>
                <a:gridCol w="304800">
                  <a:extLst>
                    <a:ext uri="{9D8B030D-6E8A-4147-A177-3AD203B41FA5}">
                      <a16:colId xmlns:a16="http://schemas.microsoft.com/office/drawing/2014/main" val="118860326"/>
                    </a:ext>
                  </a:extLst>
                </a:gridCol>
                <a:gridCol w="1143000">
                  <a:extLst>
                    <a:ext uri="{9D8B030D-6E8A-4147-A177-3AD203B41FA5}">
                      <a16:colId xmlns:a16="http://schemas.microsoft.com/office/drawing/2014/main" val="378182072"/>
                    </a:ext>
                  </a:extLst>
                </a:gridCol>
              </a:tblGrid>
              <a:tr h="304800">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2019-20</a:t>
                      </a:r>
                    </a:p>
                  </a:txBody>
                  <a:tcPr marL="5733" marR="5733" marT="5733" marB="0" anchor="b">
                    <a:lnL>
                      <a:noFill/>
                    </a:lnL>
                    <a:lnR>
                      <a:noFill/>
                    </a:lnR>
                    <a:lnT>
                      <a:noFill/>
                    </a:lnT>
                    <a:lnB>
                      <a:noFill/>
                    </a:lnB>
                  </a:tcPr>
                </a:tc>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2020-21</a:t>
                      </a:r>
                    </a:p>
                  </a:txBody>
                  <a:tcPr marL="5733" marR="5733" marT="5733" marB="0" anchor="b">
                    <a:lnL>
                      <a:noFill/>
                    </a:lnL>
                    <a:lnR>
                      <a:noFill/>
                    </a:lnR>
                    <a:lnT>
                      <a:noFill/>
                    </a:lnT>
                    <a:lnB>
                      <a:noFill/>
                    </a:lnB>
                  </a:tcPr>
                </a:tc>
                <a:extLst>
                  <a:ext uri="{0D108BD9-81ED-4DB2-BD59-A6C34878D82A}">
                    <a16:rowId xmlns:a16="http://schemas.microsoft.com/office/drawing/2014/main" val="2483597351"/>
                  </a:ext>
                </a:extLst>
              </a:tr>
              <a:tr h="249382">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BUDGET AS</a:t>
                      </a:r>
                    </a:p>
                  </a:txBody>
                  <a:tcPr marL="5733" marR="5733" marT="5733" marB="0" anchor="b">
                    <a:lnL>
                      <a:noFill/>
                    </a:lnL>
                    <a:lnR>
                      <a:noFill/>
                    </a:lnR>
                    <a:lnT>
                      <a:noFill/>
                    </a:lnT>
                    <a:lnB>
                      <a:noFill/>
                    </a:lnB>
                  </a:tcPr>
                </a:tc>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PROPOSED</a:t>
                      </a:r>
                    </a:p>
                  </a:txBody>
                  <a:tcPr marL="5733" marR="5733" marT="5733" marB="0" anchor="b">
                    <a:lnL>
                      <a:noFill/>
                    </a:lnL>
                    <a:lnR>
                      <a:noFill/>
                    </a:lnR>
                    <a:lnT>
                      <a:noFill/>
                    </a:lnT>
                    <a:lnB>
                      <a:noFill/>
                    </a:lnB>
                  </a:tcPr>
                </a:tc>
                <a:extLst>
                  <a:ext uri="{0D108BD9-81ED-4DB2-BD59-A6C34878D82A}">
                    <a16:rowId xmlns:a16="http://schemas.microsoft.com/office/drawing/2014/main" val="565234376"/>
                  </a:ext>
                </a:extLst>
              </a:tr>
              <a:tr h="249382">
                <a:tc>
                  <a:txBody>
                    <a:bodyPr/>
                    <a:lstStyle/>
                    <a:p>
                      <a:pPr algn="r" fontAlgn="b"/>
                      <a:r>
                        <a:rPr lang="en-US" sz="1400" b="1" i="0" u="none" strike="noStrike">
                          <a:effectLst/>
                          <a:latin typeface="Arial MT"/>
                        </a:rPr>
                        <a:t>FUND</a:t>
                      </a:r>
                    </a:p>
                  </a:txBody>
                  <a:tcPr marL="5733" marR="5733" marT="5733" marB="0" anchor="b">
                    <a:lnL>
                      <a:noFill/>
                    </a:lnL>
                    <a:lnR>
                      <a:noFill/>
                    </a:lnR>
                    <a:lnT>
                      <a:noFill/>
                    </a:lnT>
                    <a:lnB>
                      <a:noFill/>
                    </a:lnB>
                  </a:tcPr>
                </a:tc>
                <a:tc>
                  <a:txBody>
                    <a:bodyPr/>
                    <a:lstStyle/>
                    <a:p>
                      <a:pPr algn="ctr" fontAlgn="b"/>
                      <a:r>
                        <a:rPr lang="en-US" sz="1400" b="1" i="0" u="none" strike="noStrike">
                          <a:effectLst/>
                          <a:latin typeface="Arial MT"/>
                        </a:rPr>
                        <a:t>REV</a:t>
                      </a:r>
                    </a:p>
                  </a:txBody>
                  <a:tcPr marL="5733" marR="5733" marT="5733" marB="0" anchor="b">
                    <a:lnL>
                      <a:noFill/>
                    </a:lnL>
                    <a:lnR>
                      <a:noFill/>
                    </a:lnR>
                    <a:lnT>
                      <a:noFill/>
                    </a:lnT>
                    <a:lnB>
                      <a:noFill/>
                    </a:lnB>
                  </a:tcPr>
                </a:tc>
                <a:tc>
                  <a:txBody>
                    <a:bodyPr/>
                    <a:lstStyle/>
                    <a:p>
                      <a:pPr algn="l" fontAlgn="b"/>
                      <a:r>
                        <a:rPr lang="en-US" sz="1400" b="1" i="0" u="none" strike="noStrike">
                          <a:effectLst/>
                          <a:latin typeface="Arial MT"/>
                        </a:rPr>
                        <a:t>REVENUE SOURCES:</a:t>
                      </a: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AMENDED</a:t>
                      </a:r>
                    </a:p>
                  </a:txBody>
                  <a:tcPr marL="5733" marR="5733" marT="5733" marB="0" anchor="b">
                    <a:lnL>
                      <a:noFill/>
                    </a:lnL>
                    <a:lnR>
                      <a:noFill/>
                    </a:lnR>
                    <a:lnT>
                      <a:noFill/>
                    </a:lnT>
                    <a:lnB>
                      <a:noFill/>
                    </a:lnB>
                  </a:tcPr>
                </a:tc>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BUDGET</a:t>
                      </a:r>
                    </a:p>
                  </a:txBody>
                  <a:tcPr marL="5733" marR="5733" marT="5733" marB="0" anchor="b">
                    <a:lnL>
                      <a:noFill/>
                    </a:lnL>
                    <a:lnR>
                      <a:noFill/>
                    </a:lnR>
                    <a:lnT>
                      <a:noFill/>
                    </a:lnT>
                    <a:lnB>
                      <a:noFill/>
                    </a:lnB>
                  </a:tcPr>
                </a:tc>
                <a:extLst>
                  <a:ext uri="{0D108BD9-81ED-4DB2-BD59-A6C34878D82A}">
                    <a16:rowId xmlns:a16="http://schemas.microsoft.com/office/drawing/2014/main" val="2970161326"/>
                  </a:ext>
                </a:extLst>
              </a:tr>
              <a:tr h="249382">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ct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0" i="0" u="none" strike="noStrike" dirty="0">
                        <a:effectLst/>
                        <a:latin typeface="Arial MT"/>
                      </a:endParaRPr>
                    </a:p>
                  </a:txBody>
                  <a:tcPr marL="5733" marR="5733" marT="5733" marB="0" anchor="b">
                    <a:lnL>
                      <a:noFill/>
                    </a:lnL>
                    <a:lnR>
                      <a:noFill/>
                    </a:lnR>
                    <a:lnT>
                      <a:noFill/>
                    </a:lnT>
                    <a:lnB>
                      <a:noFill/>
                    </a:lnB>
                  </a:tcPr>
                </a:tc>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dirty="0">
                        <a:effectLst/>
                        <a:latin typeface="Arial MT"/>
                      </a:endParaRPr>
                    </a:p>
                  </a:txBody>
                  <a:tcPr marL="5733" marR="5733" marT="5733" marB="0" anchor="b">
                    <a:lnL>
                      <a:noFill/>
                    </a:lnL>
                    <a:lnR>
                      <a:noFill/>
                    </a:lnR>
                    <a:lnT>
                      <a:noFill/>
                    </a:lnT>
                    <a:lnB>
                      <a:noFill/>
                    </a:lnB>
                  </a:tcPr>
                </a:tc>
                <a:extLst>
                  <a:ext uri="{0D108BD9-81ED-4DB2-BD59-A6C34878D82A}">
                    <a16:rowId xmlns:a16="http://schemas.microsoft.com/office/drawing/2014/main" val="4127367562"/>
                  </a:ext>
                </a:extLst>
              </a:tr>
              <a:tr h="249382">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ct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r>
                        <a:rPr lang="en-US" sz="1400" b="1" i="0" u="none" strike="noStrike">
                          <a:effectLst/>
                          <a:latin typeface="Arial MT"/>
                        </a:rPr>
                        <a:t>STATE:</a:t>
                      </a: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dirty="0">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dirty="0">
                        <a:effectLst/>
                        <a:latin typeface="Arial MT"/>
                      </a:endParaRPr>
                    </a:p>
                  </a:txBody>
                  <a:tcPr marL="5733" marR="5733" marT="5733" marB="0" anchor="b">
                    <a:lnL>
                      <a:noFill/>
                    </a:lnL>
                    <a:lnR>
                      <a:noFill/>
                    </a:lnR>
                    <a:lnT>
                      <a:noFill/>
                    </a:lnT>
                    <a:lnB>
                      <a:noFill/>
                    </a:lnB>
                  </a:tcPr>
                </a:tc>
                <a:extLst>
                  <a:ext uri="{0D108BD9-81ED-4DB2-BD59-A6C34878D82A}">
                    <a16:rowId xmlns:a16="http://schemas.microsoft.com/office/drawing/2014/main" val="1584223020"/>
                  </a:ext>
                </a:extLst>
              </a:tr>
              <a:tr h="249382">
                <a:tc>
                  <a:txBody>
                    <a:bodyPr/>
                    <a:lstStyle/>
                    <a:p>
                      <a:pPr algn="r" fontAlgn="b"/>
                      <a:r>
                        <a:rPr lang="en-US" sz="1400" b="0" i="0" u="none" strike="noStrike">
                          <a:effectLst/>
                          <a:latin typeface="Arial MT"/>
                        </a:rPr>
                        <a:t>360</a:t>
                      </a:r>
                    </a:p>
                  </a:txBody>
                  <a:tcPr marL="5733" marR="5733" marT="5733" marB="0" anchor="b">
                    <a:lnL>
                      <a:noFill/>
                    </a:lnL>
                    <a:lnR>
                      <a:noFill/>
                    </a:lnR>
                    <a:lnT>
                      <a:noFill/>
                    </a:lnT>
                    <a:lnB>
                      <a:noFill/>
                    </a:lnB>
                  </a:tcPr>
                </a:tc>
                <a:tc>
                  <a:txBody>
                    <a:bodyPr/>
                    <a:lstStyle/>
                    <a:p>
                      <a:pPr algn="ctr" fontAlgn="b"/>
                      <a:r>
                        <a:rPr lang="en-US" sz="1400" b="0" i="0" u="none" strike="noStrike">
                          <a:effectLst/>
                          <a:latin typeface="Arial MT"/>
                        </a:rPr>
                        <a:t>3321</a:t>
                      </a:r>
                    </a:p>
                  </a:txBody>
                  <a:tcPr marL="5733" marR="5733" marT="5733" marB="0" anchor="b">
                    <a:lnL>
                      <a:noFill/>
                    </a:lnL>
                    <a:lnR>
                      <a:noFill/>
                    </a:lnR>
                    <a:lnT>
                      <a:noFill/>
                    </a:lnT>
                    <a:lnB>
                      <a:noFill/>
                    </a:lnB>
                  </a:tcPr>
                </a:tc>
                <a:tc>
                  <a:txBody>
                    <a:bodyPr/>
                    <a:lstStyle/>
                    <a:p>
                      <a:pPr algn="l" fontAlgn="b"/>
                      <a:r>
                        <a:rPr lang="en-US" sz="1400" b="0" i="0" u="none" strike="noStrike">
                          <a:effectLst/>
                          <a:latin typeface="Arial MT"/>
                        </a:rPr>
                        <a:t>CO &amp; DS Distributed To Counties</a:t>
                      </a:r>
                    </a:p>
                  </a:txBody>
                  <a:tcPr marL="5733" marR="5733" marT="5733" marB="0" anchor="b">
                    <a:lnL>
                      <a:noFill/>
                    </a:lnL>
                    <a:lnR>
                      <a:noFill/>
                    </a:lnR>
                    <a:lnT>
                      <a:noFill/>
                    </a:lnT>
                    <a:lnB>
                      <a:noFill/>
                    </a:lnB>
                  </a:tcPr>
                </a:tc>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40,000 </a:t>
                      </a:r>
                    </a:p>
                  </a:txBody>
                  <a:tcPr marL="5733" marR="5733" marT="5733" marB="0" anchor="b">
                    <a:lnL>
                      <a:noFill/>
                    </a:lnL>
                    <a:lnR>
                      <a:noFill/>
                    </a:lnR>
                    <a:lnT>
                      <a:noFill/>
                    </a:lnT>
                    <a:lnB>
                      <a:noFill/>
                    </a:lnB>
                  </a:tcPr>
                </a:tc>
                <a:tc>
                  <a:txBody>
                    <a:bodyPr/>
                    <a:lstStyle/>
                    <a:p>
                      <a:pPr algn="r"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217,000 </a:t>
                      </a:r>
                    </a:p>
                  </a:txBody>
                  <a:tcPr marL="5733" marR="5733" marT="5733" marB="0" anchor="b">
                    <a:lnL>
                      <a:noFill/>
                    </a:lnL>
                    <a:lnR>
                      <a:noFill/>
                    </a:lnR>
                    <a:lnT>
                      <a:noFill/>
                    </a:lnT>
                    <a:lnB>
                      <a:noFill/>
                    </a:lnB>
                  </a:tcPr>
                </a:tc>
                <a:extLst>
                  <a:ext uri="{0D108BD9-81ED-4DB2-BD59-A6C34878D82A}">
                    <a16:rowId xmlns:a16="http://schemas.microsoft.com/office/drawing/2014/main" val="4242269808"/>
                  </a:ext>
                </a:extLst>
              </a:tr>
              <a:tr h="249382">
                <a:tc>
                  <a:txBody>
                    <a:bodyPr/>
                    <a:lstStyle/>
                    <a:p>
                      <a:pPr algn="r" fontAlgn="b"/>
                      <a:r>
                        <a:rPr lang="en-US" sz="1400" b="0" i="0" u="none" strike="noStrike">
                          <a:effectLst/>
                          <a:latin typeface="Arial MT"/>
                        </a:rPr>
                        <a:t>360</a:t>
                      </a:r>
                    </a:p>
                  </a:txBody>
                  <a:tcPr marL="5733" marR="5733" marT="5733" marB="0" anchor="b">
                    <a:lnL>
                      <a:noFill/>
                    </a:lnL>
                    <a:lnR>
                      <a:noFill/>
                    </a:lnR>
                    <a:lnT>
                      <a:noFill/>
                    </a:lnT>
                    <a:lnB>
                      <a:noFill/>
                    </a:lnB>
                  </a:tcPr>
                </a:tc>
                <a:tc>
                  <a:txBody>
                    <a:bodyPr/>
                    <a:lstStyle/>
                    <a:p>
                      <a:pPr algn="ctr" fontAlgn="b"/>
                      <a:r>
                        <a:rPr lang="en-US" sz="1400" b="0" i="0" u="none" strike="noStrike">
                          <a:effectLst/>
                          <a:latin typeface="Arial MT"/>
                        </a:rPr>
                        <a:t>3325</a:t>
                      </a:r>
                    </a:p>
                  </a:txBody>
                  <a:tcPr marL="5733" marR="5733" marT="5733" marB="0" anchor="b">
                    <a:lnL>
                      <a:noFill/>
                    </a:lnL>
                    <a:lnR>
                      <a:noFill/>
                    </a:lnR>
                    <a:lnT>
                      <a:noFill/>
                    </a:lnT>
                    <a:lnB>
                      <a:noFill/>
                    </a:lnB>
                  </a:tcPr>
                </a:tc>
                <a:tc>
                  <a:txBody>
                    <a:bodyPr/>
                    <a:lstStyle/>
                    <a:p>
                      <a:pPr algn="l" fontAlgn="b"/>
                      <a:r>
                        <a:rPr lang="en-US" sz="1400" b="0" i="0" u="none" strike="noStrike">
                          <a:effectLst/>
                          <a:latin typeface="Arial MT"/>
                        </a:rPr>
                        <a:t>CO &amp; DS Interest Distribution</a:t>
                      </a:r>
                    </a:p>
                  </a:txBody>
                  <a:tcPr marL="5733" marR="5733" marT="5733" marB="0" anchor="b">
                    <a:lnL>
                      <a:noFill/>
                    </a:lnL>
                    <a:lnR>
                      <a:noFill/>
                    </a:lnR>
                    <a:lnT>
                      <a:noFill/>
                    </a:lnT>
                    <a:lnB>
                      <a:noFill/>
                    </a:lnB>
                  </a:tcPr>
                </a:tc>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1,000 </a:t>
                      </a:r>
                    </a:p>
                  </a:txBody>
                  <a:tcPr marL="5733" marR="5733" marT="5733" marB="0" anchor="b">
                    <a:lnL>
                      <a:noFill/>
                    </a:lnL>
                    <a:lnR>
                      <a:noFill/>
                    </a:lnR>
                    <a:lnT>
                      <a:noFill/>
                    </a:lnT>
                    <a:lnB>
                      <a:noFill/>
                    </a:lnB>
                  </a:tcPr>
                </a:tc>
                <a:tc>
                  <a:txBody>
                    <a:bodyPr/>
                    <a:lstStyle/>
                    <a:p>
                      <a:pPr algn="r"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6,000 </a:t>
                      </a:r>
                    </a:p>
                  </a:txBody>
                  <a:tcPr marL="5733" marR="5733" marT="5733" marB="0" anchor="b">
                    <a:lnL>
                      <a:noFill/>
                    </a:lnL>
                    <a:lnR>
                      <a:noFill/>
                    </a:lnR>
                    <a:lnT>
                      <a:noFill/>
                    </a:lnT>
                    <a:lnB>
                      <a:noFill/>
                    </a:lnB>
                  </a:tcPr>
                </a:tc>
                <a:extLst>
                  <a:ext uri="{0D108BD9-81ED-4DB2-BD59-A6C34878D82A}">
                    <a16:rowId xmlns:a16="http://schemas.microsoft.com/office/drawing/2014/main" val="4057156749"/>
                  </a:ext>
                </a:extLst>
              </a:tr>
              <a:tr h="249382">
                <a:tc>
                  <a:txBody>
                    <a:bodyPr/>
                    <a:lstStyle/>
                    <a:p>
                      <a:pPr algn="r" fontAlgn="b"/>
                      <a:r>
                        <a:rPr lang="en-US" sz="1400" b="0" i="0" u="none" strike="noStrike">
                          <a:effectLst/>
                          <a:latin typeface="Arial MT"/>
                        </a:rPr>
                        <a:t>391</a:t>
                      </a:r>
                    </a:p>
                  </a:txBody>
                  <a:tcPr marL="5733" marR="5733" marT="5733" marB="0" anchor="b">
                    <a:lnL>
                      <a:noFill/>
                    </a:lnL>
                    <a:lnR>
                      <a:noFill/>
                    </a:lnR>
                    <a:lnT>
                      <a:noFill/>
                    </a:lnT>
                    <a:lnB>
                      <a:noFill/>
                    </a:lnB>
                  </a:tcPr>
                </a:tc>
                <a:tc>
                  <a:txBody>
                    <a:bodyPr/>
                    <a:lstStyle/>
                    <a:p>
                      <a:pPr algn="ctr" fontAlgn="b"/>
                      <a:r>
                        <a:rPr lang="en-US" sz="1400" b="0" i="0" u="none" strike="noStrike">
                          <a:effectLst/>
                          <a:latin typeface="Arial MT"/>
                        </a:rPr>
                        <a:t>3399</a:t>
                      </a:r>
                    </a:p>
                  </a:txBody>
                  <a:tcPr marL="5733" marR="5733" marT="5733" marB="0" anchor="b">
                    <a:lnL>
                      <a:noFill/>
                    </a:lnL>
                    <a:lnR>
                      <a:noFill/>
                    </a:lnR>
                    <a:lnT>
                      <a:noFill/>
                    </a:lnT>
                    <a:lnB>
                      <a:noFill/>
                    </a:lnB>
                  </a:tcPr>
                </a:tc>
                <a:tc>
                  <a:txBody>
                    <a:bodyPr/>
                    <a:lstStyle/>
                    <a:p>
                      <a:pPr algn="l" fontAlgn="b"/>
                      <a:r>
                        <a:rPr lang="en-US" sz="1400" b="0" i="0" u="none" strike="noStrike">
                          <a:effectLst/>
                          <a:latin typeface="Arial MT"/>
                        </a:rPr>
                        <a:t>Fuel Tax Refund</a:t>
                      </a:r>
                    </a:p>
                  </a:txBody>
                  <a:tcPr marL="5733" marR="5733" marT="5733" marB="0" anchor="b">
                    <a:lnL>
                      <a:noFill/>
                    </a:lnL>
                    <a:lnR>
                      <a:noFill/>
                    </a:lnR>
                    <a:lnT>
                      <a:noFill/>
                    </a:lnT>
                    <a:lnB>
                      <a:noFill/>
                    </a:lnB>
                  </a:tcPr>
                </a:tc>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13,000 </a:t>
                      </a:r>
                    </a:p>
                  </a:txBody>
                  <a:tcPr marL="5733" marR="5733" marT="5733" marB="0" anchor="b">
                    <a:lnL>
                      <a:noFill/>
                    </a:lnL>
                    <a:lnR>
                      <a:noFill/>
                    </a:lnR>
                    <a:lnT>
                      <a:noFill/>
                    </a:lnT>
                    <a:lnB>
                      <a:noFill/>
                    </a:lnB>
                  </a:tcPr>
                </a:tc>
                <a:tc>
                  <a:txBody>
                    <a:bodyPr/>
                    <a:lstStyle/>
                    <a:p>
                      <a:pPr algn="r"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13,000 </a:t>
                      </a:r>
                    </a:p>
                  </a:txBody>
                  <a:tcPr marL="5733" marR="5733" marT="5733" marB="0" anchor="b">
                    <a:lnL>
                      <a:noFill/>
                    </a:lnL>
                    <a:lnR>
                      <a:noFill/>
                    </a:lnR>
                    <a:lnT>
                      <a:noFill/>
                    </a:lnT>
                    <a:lnB>
                      <a:noFill/>
                    </a:lnB>
                  </a:tcPr>
                </a:tc>
                <a:extLst>
                  <a:ext uri="{0D108BD9-81ED-4DB2-BD59-A6C34878D82A}">
                    <a16:rowId xmlns:a16="http://schemas.microsoft.com/office/drawing/2014/main" val="1035255332"/>
                  </a:ext>
                </a:extLst>
              </a:tr>
              <a:tr h="249382">
                <a:tc>
                  <a:txBody>
                    <a:bodyPr/>
                    <a:lstStyle/>
                    <a:p>
                      <a:pPr algn="r" fontAlgn="b"/>
                      <a:r>
                        <a:rPr lang="en-US" sz="1400" b="0" i="0" u="none" strike="noStrike">
                          <a:effectLst/>
                          <a:latin typeface="Arial MT"/>
                        </a:rPr>
                        <a:t>396</a:t>
                      </a:r>
                    </a:p>
                  </a:txBody>
                  <a:tcPr marL="5733" marR="5733" marT="5733" marB="0" anchor="b">
                    <a:lnL>
                      <a:noFill/>
                    </a:lnL>
                    <a:lnR>
                      <a:noFill/>
                    </a:lnR>
                    <a:lnT>
                      <a:noFill/>
                    </a:lnT>
                    <a:lnB>
                      <a:noFill/>
                    </a:lnB>
                  </a:tcPr>
                </a:tc>
                <a:tc>
                  <a:txBody>
                    <a:bodyPr/>
                    <a:lstStyle/>
                    <a:p>
                      <a:pPr algn="ctr" fontAlgn="b"/>
                      <a:r>
                        <a:rPr lang="en-US" sz="1400" b="0" i="0" u="none" strike="noStrike">
                          <a:effectLst/>
                          <a:latin typeface="Arial MT"/>
                        </a:rPr>
                        <a:t>3399</a:t>
                      </a:r>
                    </a:p>
                  </a:txBody>
                  <a:tcPr marL="5733" marR="5733" marT="5733" marB="0" anchor="b">
                    <a:lnL>
                      <a:noFill/>
                    </a:lnL>
                    <a:lnR>
                      <a:noFill/>
                    </a:lnR>
                    <a:lnT>
                      <a:noFill/>
                    </a:lnT>
                    <a:lnB>
                      <a:noFill/>
                    </a:lnB>
                  </a:tcPr>
                </a:tc>
                <a:tc>
                  <a:txBody>
                    <a:bodyPr/>
                    <a:lstStyle/>
                    <a:p>
                      <a:pPr algn="l" fontAlgn="b"/>
                      <a:r>
                        <a:rPr lang="en-US" sz="1400" b="0" i="0" u="none" strike="noStrike">
                          <a:effectLst/>
                          <a:latin typeface="Arial MT"/>
                        </a:rPr>
                        <a:t>Safety &amp; Security</a:t>
                      </a:r>
                    </a:p>
                  </a:txBody>
                  <a:tcPr marL="5733" marR="5733" marT="5733" marB="0" anchor="b">
                    <a:lnL>
                      <a:noFill/>
                    </a:lnL>
                    <a:lnR>
                      <a:noFill/>
                    </a:lnR>
                    <a:lnT>
                      <a:noFill/>
                    </a:lnT>
                    <a:lnB>
                      <a:noFill/>
                    </a:lnB>
                  </a:tcPr>
                </a:tc>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112,033 </a:t>
                      </a:r>
                    </a:p>
                  </a:txBody>
                  <a:tcPr marL="5733" marR="5733" marT="5733" marB="0" anchor="b">
                    <a:lnL>
                      <a:noFill/>
                    </a:lnL>
                    <a:lnR>
                      <a:noFill/>
                    </a:lnR>
                    <a:lnT>
                      <a:noFill/>
                    </a:lnT>
                    <a:lnB>
                      <a:noFill/>
                    </a:lnB>
                  </a:tcPr>
                </a:tc>
                <a:tc>
                  <a:txBody>
                    <a:bodyPr/>
                    <a:lstStyle/>
                    <a:p>
                      <a:pPr algn="r"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0 </a:t>
                      </a:r>
                    </a:p>
                  </a:txBody>
                  <a:tcPr marL="5733" marR="5733" marT="5733" marB="0" anchor="b">
                    <a:lnL>
                      <a:noFill/>
                    </a:lnL>
                    <a:lnR>
                      <a:noFill/>
                    </a:lnR>
                    <a:lnT>
                      <a:noFill/>
                    </a:lnT>
                    <a:lnB>
                      <a:noFill/>
                    </a:lnB>
                  </a:tcPr>
                </a:tc>
                <a:extLst>
                  <a:ext uri="{0D108BD9-81ED-4DB2-BD59-A6C34878D82A}">
                    <a16:rowId xmlns:a16="http://schemas.microsoft.com/office/drawing/2014/main" val="1267991944"/>
                  </a:ext>
                </a:extLst>
              </a:tr>
              <a:tr h="249382">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ctr"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0" i="0" u="none" strike="noStrike" dirty="0">
                        <a:effectLst/>
                        <a:latin typeface="Arial MT"/>
                      </a:endParaRPr>
                    </a:p>
                  </a:txBody>
                  <a:tcPr marL="5733" marR="5733" marT="5733" marB="0" anchor="b">
                    <a:lnL>
                      <a:noFill/>
                    </a:lnL>
                    <a:lnR>
                      <a:noFill/>
                    </a:lnR>
                    <a:lnT>
                      <a:noFill/>
                    </a:lnT>
                    <a:lnB>
                      <a:noFill/>
                    </a:lnB>
                  </a:tcPr>
                </a:tc>
                <a:tc>
                  <a:txBody>
                    <a:bodyPr/>
                    <a:lstStyle/>
                    <a:p>
                      <a:pPr algn="r"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0" i="0" u="none" strike="noStrike" dirty="0">
                        <a:effectLst/>
                        <a:latin typeface="Arial MT"/>
                      </a:endParaRPr>
                    </a:p>
                  </a:txBody>
                  <a:tcPr marL="5733" marR="5733" marT="5733" marB="0" anchor="b">
                    <a:lnL>
                      <a:noFill/>
                    </a:lnL>
                    <a:lnR>
                      <a:noFill/>
                    </a:lnR>
                    <a:lnT>
                      <a:noFill/>
                    </a:lnT>
                    <a:lnB>
                      <a:noFill/>
                    </a:lnB>
                  </a:tcPr>
                </a:tc>
                <a:extLst>
                  <a:ext uri="{0D108BD9-81ED-4DB2-BD59-A6C34878D82A}">
                    <a16:rowId xmlns:a16="http://schemas.microsoft.com/office/drawing/2014/main" val="4018715965"/>
                  </a:ext>
                </a:extLst>
              </a:tr>
              <a:tr h="249382">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ctr"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l" fontAlgn="b"/>
                      <a:r>
                        <a:rPr lang="en-US" sz="1400" b="1" i="0" u="none" strike="noStrike">
                          <a:effectLst/>
                          <a:latin typeface="Arial MT"/>
                        </a:rPr>
                        <a:t>LOCAL:</a:t>
                      </a:r>
                    </a:p>
                  </a:txBody>
                  <a:tcPr marL="5733" marR="5733" marT="5733" marB="0" anchor="b">
                    <a:lnL>
                      <a:noFill/>
                    </a:lnL>
                    <a:lnR>
                      <a:noFill/>
                    </a:lnR>
                    <a:lnT>
                      <a:noFill/>
                    </a:lnT>
                    <a:lnB>
                      <a:noFill/>
                    </a:lnB>
                  </a:tcPr>
                </a:tc>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0" i="0" u="none" strike="noStrike" dirty="0">
                        <a:effectLst/>
                        <a:latin typeface="Arial MT"/>
                      </a:endParaRPr>
                    </a:p>
                  </a:txBody>
                  <a:tcPr marL="5733" marR="5733" marT="5733" marB="0" anchor="b">
                    <a:lnL>
                      <a:noFill/>
                    </a:lnL>
                    <a:lnR>
                      <a:noFill/>
                    </a:lnR>
                    <a:lnT>
                      <a:noFill/>
                    </a:lnT>
                    <a:lnB>
                      <a:noFill/>
                    </a:lnB>
                  </a:tcPr>
                </a:tc>
                <a:tc>
                  <a:txBody>
                    <a:bodyPr/>
                    <a:lstStyle/>
                    <a:p>
                      <a:pPr algn="r"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0" i="0" u="none" strike="noStrike" dirty="0">
                        <a:effectLst/>
                        <a:latin typeface="Arial MT"/>
                      </a:endParaRPr>
                    </a:p>
                  </a:txBody>
                  <a:tcPr marL="5733" marR="5733" marT="5733" marB="0" anchor="b">
                    <a:lnL>
                      <a:noFill/>
                    </a:lnL>
                    <a:lnR>
                      <a:noFill/>
                    </a:lnR>
                    <a:lnT>
                      <a:noFill/>
                    </a:lnT>
                    <a:lnB>
                      <a:noFill/>
                    </a:lnB>
                  </a:tcPr>
                </a:tc>
                <a:extLst>
                  <a:ext uri="{0D108BD9-81ED-4DB2-BD59-A6C34878D82A}">
                    <a16:rowId xmlns:a16="http://schemas.microsoft.com/office/drawing/2014/main" val="2535986503"/>
                  </a:ext>
                </a:extLst>
              </a:tr>
              <a:tr h="249382">
                <a:tc>
                  <a:txBody>
                    <a:bodyPr/>
                    <a:lstStyle/>
                    <a:p>
                      <a:pPr algn="r" fontAlgn="b"/>
                      <a:r>
                        <a:rPr lang="en-US" sz="1400" b="0" i="0" u="none" strike="noStrike">
                          <a:effectLst/>
                          <a:latin typeface="Arial MT"/>
                        </a:rPr>
                        <a:t>370</a:t>
                      </a:r>
                    </a:p>
                  </a:txBody>
                  <a:tcPr marL="5733" marR="5733" marT="5733" marB="0" anchor="b">
                    <a:lnL>
                      <a:noFill/>
                    </a:lnL>
                    <a:lnR>
                      <a:noFill/>
                    </a:lnR>
                    <a:lnT>
                      <a:noFill/>
                    </a:lnT>
                    <a:lnB>
                      <a:noFill/>
                    </a:lnB>
                  </a:tcPr>
                </a:tc>
                <a:tc>
                  <a:txBody>
                    <a:bodyPr/>
                    <a:lstStyle/>
                    <a:p>
                      <a:pPr algn="ctr" fontAlgn="b"/>
                      <a:r>
                        <a:rPr lang="en-US" sz="1400" b="0" i="0" u="none" strike="noStrike">
                          <a:effectLst/>
                          <a:latin typeface="Arial MT"/>
                        </a:rPr>
                        <a:t>3413 </a:t>
                      </a:r>
                    </a:p>
                  </a:txBody>
                  <a:tcPr marL="5733" marR="5733" marT="5733" marB="0" anchor="b">
                    <a:lnL>
                      <a:noFill/>
                    </a:lnL>
                    <a:lnR>
                      <a:noFill/>
                    </a:lnR>
                    <a:lnT>
                      <a:noFill/>
                    </a:lnT>
                    <a:lnB>
                      <a:noFill/>
                    </a:lnB>
                  </a:tcPr>
                </a:tc>
                <a:tc>
                  <a:txBody>
                    <a:bodyPr/>
                    <a:lstStyle/>
                    <a:p>
                      <a:pPr algn="l" fontAlgn="b"/>
                      <a:r>
                        <a:rPr lang="en-US" sz="1400" b="0" i="0" u="none" strike="noStrike">
                          <a:effectLst/>
                          <a:latin typeface="Arial MT"/>
                        </a:rPr>
                        <a:t>1.50 Mil Capital Improvement Tax</a:t>
                      </a:r>
                    </a:p>
                  </a:txBody>
                  <a:tcPr marL="5733" marR="5733" marT="5733" marB="0" anchor="b">
                    <a:lnL>
                      <a:noFill/>
                    </a:lnL>
                    <a:lnR>
                      <a:noFill/>
                    </a:lnR>
                    <a:lnT>
                      <a:noFill/>
                    </a:lnT>
                    <a:lnB>
                      <a:noFill/>
                    </a:lnB>
                  </a:tcPr>
                </a:tc>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3,812,783 </a:t>
                      </a:r>
                    </a:p>
                  </a:txBody>
                  <a:tcPr marL="5733" marR="5733" marT="5733" marB="0" anchor="b">
                    <a:lnL>
                      <a:noFill/>
                    </a:lnL>
                    <a:lnR>
                      <a:noFill/>
                    </a:lnR>
                    <a:lnT>
                      <a:noFill/>
                    </a:lnT>
                    <a:lnB>
                      <a:noFill/>
                    </a:lnB>
                  </a:tcPr>
                </a:tc>
                <a:tc>
                  <a:txBody>
                    <a:bodyPr/>
                    <a:lstStyle/>
                    <a:p>
                      <a:pPr algn="r"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4,900,152 </a:t>
                      </a:r>
                    </a:p>
                  </a:txBody>
                  <a:tcPr marL="5733" marR="5733" marT="5733" marB="0" anchor="b">
                    <a:lnL>
                      <a:noFill/>
                    </a:lnL>
                    <a:lnR>
                      <a:noFill/>
                    </a:lnR>
                    <a:lnT>
                      <a:noFill/>
                    </a:lnT>
                    <a:lnB>
                      <a:noFill/>
                    </a:lnB>
                  </a:tcPr>
                </a:tc>
                <a:extLst>
                  <a:ext uri="{0D108BD9-81ED-4DB2-BD59-A6C34878D82A}">
                    <a16:rowId xmlns:a16="http://schemas.microsoft.com/office/drawing/2014/main" val="3612817827"/>
                  </a:ext>
                </a:extLst>
              </a:tr>
              <a:tr h="249382">
                <a:tc>
                  <a:txBody>
                    <a:bodyPr/>
                    <a:lstStyle/>
                    <a:p>
                      <a:pPr algn="r" fontAlgn="b"/>
                      <a:r>
                        <a:rPr lang="en-US" sz="1400" b="0" i="0" u="none" strike="noStrike">
                          <a:effectLst/>
                          <a:latin typeface="Arial MT"/>
                        </a:rPr>
                        <a:t>370</a:t>
                      </a:r>
                    </a:p>
                  </a:txBody>
                  <a:tcPr marL="5733" marR="5733" marT="5733" marB="0" anchor="b">
                    <a:lnL>
                      <a:noFill/>
                    </a:lnL>
                    <a:lnR>
                      <a:noFill/>
                    </a:lnR>
                    <a:lnT>
                      <a:noFill/>
                    </a:lnT>
                    <a:lnB>
                      <a:noFill/>
                    </a:lnB>
                  </a:tcPr>
                </a:tc>
                <a:tc>
                  <a:txBody>
                    <a:bodyPr/>
                    <a:lstStyle/>
                    <a:p>
                      <a:pPr algn="ctr" fontAlgn="b"/>
                      <a:r>
                        <a:rPr lang="en-US" sz="1400" b="0" i="0" u="none" strike="noStrike">
                          <a:effectLst/>
                          <a:latin typeface="Arial MT"/>
                        </a:rPr>
                        <a:t>3430 </a:t>
                      </a:r>
                    </a:p>
                  </a:txBody>
                  <a:tcPr marL="5733" marR="5733" marT="5733" marB="0" anchor="b">
                    <a:lnL>
                      <a:noFill/>
                    </a:lnL>
                    <a:lnR>
                      <a:noFill/>
                    </a:lnR>
                    <a:lnT>
                      <a:noFill/>
                    </a:lnT>
                    <a:lnB>
                      <a:noFill/>
                    </a:lnB>
                  </a:tcPr>
                </a:tc>
                <a:tc>
                  <a:txBody>
                    <a:bodyPr/>
                    <a:lstStyle/>
                    <a:p>
                      <a:pPr algn="l" fontAlgn="b"/>
                      <a:r>
                        <a:rPr lang="en-US" sz="1400" b="0" i="0" u="none" strike="noStrike">
                          <a:effectLst/>
                          <a:latin typeface="Arial MT"/>
                        </a:rPr>
                        <a:t>Interest</a:t>
                      </a:r>
                    </a:p>
                  </a:txBody>
                  <a:tcPr marL="5733" marR="5733" marT="5733" marB="0" anchor="b">
                    <a:lnL>
                      <a:noFill/>
                    </a:lnL>
                    <a:lnR>
                      <a:noFill/>
                    </a:lnR>
                    <a:lnT>
                      <a:noFill/>
                    </a:lnT>
                    <a:lnB>
                      <a:noFill/>
                    </a:lnB>
                  </a:tcPr>
                </a:tc>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a:effectLst/>
                          <a:latin typeface="Arial MT"/>
                        </a:rPr>
                        <a:t>50,000 </a:t>
                      </a:r>
                    </a:p>
                  </a:txBody>
                  <a:tcPr marL="5733" marR="5733" marT="5733" marB="0" anchor="b">
                    <a:lnL>
                      <a:noFill/>
                    </a:lnL>
                    <a:lnR>
                      <a:noFill/>
                    </a:lnR>
                    <a:lnT>
                      <a:noFill/>
                    </a:lnT>
                    <a:lnB>
                      <a:noFill/>
                    </a:lnB>
                  </a:tcPr>
                </a:tc>
                <a:tc>
                  <a:txBody>
                    <a:bodyPr/>
                    <a:lstStyle/>
                    <a:p>
                      <a:pPr algn="r"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50,000 </a:t>
                      </a:r>
                    </a:p>
                  </a:txBody>
                  <a:tcPr marL="5733" marR="5733" marT="5733" marB="0" anchor="b">
                    <a:lnL>
                      <a:noFill/>
                    </a:lnL>
                    <a:lnR>
                      <a:noFill/>
                    </a:lnR>
                    <a:lnT>
                      <a:noFill/>
                    </a:lnT>
                    <a:lnB>
                      <a:noFill/>
                    </a:lnB>
                  </a:tcPr>
                </a:tc>
                <a:extLst>
                  <a:ext uri="{0D108BD9-81ED-4DB2-BD59-A6C34878D82A}">
                    <a16:rowId xmlns:a16="http://schemas.microsoft.com/office/drawing/2014/main" val="1438147488"/>
                  </a:ext>
                </a:extLst>
              </a:tr>
              <a:tr h="249382">
                <a:tc>
                  <a:txBody>
                    <a:bodyPr/>
                    <a:lstStyle/>
                    <a:p>
                      <a:pPr algn="r" fontAlgn="b"/>
                      <a:r>
                        <a:rPr lang="en-US" sz="1400" b="0" i="0" u="none" strike="noStrike">
                          <a:effectLst/>
                          <a:latin typeface="Arial MT"/>
                        </a:rPr>
                        <a:t>391</a:t>
                      </a:r>
                    </a:p>
                  </a:txBody>
                  <a:tcPr marL="5733" marR="5733" marT="5733" marB="0" anchor="b">
                    <a:lnL>
                      <a:noFill/>
                    </a:lnL>
                    <a:lnR>
                      <a:noFill/>
                    </a:lnR>
                    <a:lnT>
                      <a:noFill/>
                    </a:lnT>
                    <a:lnB>
                      <a:noFill/>
                    </a:lnB>
                  </a:tcPr>
                </a:tc>
                <a:tc>
                  <a:txBody>
                    <a:bodyPr/>
                    <a:lstStyle/>
                    <a:p>
                      <a:pPr algn="ctr" fontAlgn="b"/>
                      <a:r>
                        <a:rPr lang="en-US" sz="1400" b="0" i="0" u="none" strike="noStrike">
                          <a:effectLst/>
                          <a:latin typeface="Arial MT"/>
                        </a:rPr>
                        <a:t>3430 </a:t>
                      </a:r>
                    </a:p>
                  </a:txBody>
                  <a:tcPr marL="5733" marR="5733" marT="5733" marB="0" anchor="b">
                    <a:lnL>
                      <a:noFill/>
                    </a:lnL>
                    <a:lnR>
                      <a:noFill/>
                    </a:lnR>
                    <a:lnT>
                      <a:noFill/>
                    </a:lnT>
                    <a:lnB>
                      <a:noFill/>
                    </a:lnB>
                  </a:tcPr>
                </a:tc>
                <a:tc>
                  <a:txBody>
                    <a:bodyPr/>
                    <a:lstStyle/>
                    <a:p>
                      <a:pPr algn="l" fontAlgn="b"/>
                      <a:r>
                        <a:rPr lang="en-US" sz="1400" b="0" i="0" u="none" strike="noStrike">
                          <a:effectLst/>
                          <a:latin typeface="Arial MT"/>
                        </a:rPr>
                        <a:t>Interest</a:t>
                      </a:r>
                    </a:p>
                  </a:txBody>
                  <a:tcPr marL="5733" marR="5733" marT="5733" marB="0" anchor="b">
                    <a:lnL>
                      <a:noFill/>
                    </a:lnL>
                    <a:lnR>
                      <a:noFill/>
                    </a:lnR>
                    <a:lnT>
                      <a:noFill/>
                    </a:lnT>
                    <a:lnB>
                      <a:noFill/>
                    </a:lnB>
                  </a:tcPr>
                </a:tc>
                <a:tc>
                  <a:txBody>
                    <a:bodyPr/>
                    <a:lstStyle/>
                    <a:p>
                      <a:pPr algn="l"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3,000 </a:t>
                      </a:r>
                    </a:p>
                  </a:txBody>
                  <a:tcPr marL="5733" marR="5733" marT="5733" marB="0" anchor="b">
                    <a:lnL>
                      <a:noFill/>
                    </a:lnL>
                    <a:lnR>
                      <a:noFill/>
                    </a:lnR>
                    <a:lnT>
                      <a:noFill/>
                    </a:lnT>
                    <a:lnB>
                      <a:noFill/>
                    </a:lnB>
                  </a:tcPr>
                </a:tc>
                <a:tc>
                  <a:txBody>
                    <a:bodyPr/>
                    <a:lstStyle/>
                    <a:p>
                      <a:pPr algn="r" fontAlgn="b"/>
                      <a:endParaRPr lang="en-US" sz="1400" b="0"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0" i="0" u="none" strike="noStrike" dirty="0">
                          <a:effectLst/>
                          <a:latin typeface="Arial MT"/>
                        </a:rPr>
                        <a:t>3,000 </a:t>
                      </a:r>
                    </a:p>
                  </a:txBody>
                  <a:tcPr marL="5733" marR="5733" marT="5733" marB="0" anchor="b">
                    <a:lnL>
                      <a:noFill/>
                    </a:lnL>
                    <a:lnR>
                      <a:noFill/>
                    </a:lnR>
                    <a:lnT>
                      <a:noFill/>
                    </a:lnT>
                    <a:lnB>
                      <a:noFill/>
                    </a:lnB>
                  </a:tcPr>
                </a:tc>
                <a:extLst>
                  <a:ext uri="{0D108BD9-81ED-4DB2-BD59-A6C34878D82A}">
                    <a16:rowId xmlns:a16="http://schemas.microsoft.com/office/drawing/2014/main" val="1184215129"/>
                  </a:ext>
                </a:extLst>
              </a:tr>
              <a:tr h="249382">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dirty="0">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dirty="0">
                        <a:effectLst/>
                        <a:latin typeface="Arial MT"/>
                      </a:endParaRPr>
                    </a:p>
                  </a:txBody>
                  <a:tcPr marL="5733" marR="5733" marT="5733" marB="0" anchor="b">
                    <a:lnL>
                      <a:noFill/>
                    </a:lnL>
                    <a:lnR>
                      <a:noFill/>
                    </a:lnR>
                    <a:lnT>
                      <a:noFill/>
                    </a:lnT>
                    <a:lnB>
                      <a:noFill/>
                    </a:lnB>
                  </a:tcPr>
                </a:tc>
                <a:extLst>
                  <a:ext uri="{0D108BD9-81ED-4DB2-BD59-A6C34878D82A}">
                    <a16:rowId xmlns:a16="http://schemas.microsoft.com/office/drawing/2014/main" val="3424000365"/>
                  </a:ext>
                </a:extLst>
              </a:tr>
              <a:tr h="249382">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r>
                        <a:rPr lang="en-US" sz="1400" b="1" i="0" u="none" strike="noStrike">
                          <a:effectLst/>
                          <a:latin typeface="Arial MT"/>
                        </a:rPr>
                        <a:t>TOTAL ESTIMATED REVENUE:</a:t>
                      </a: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4,031,816 </a:t>
                      </a:r>
                    </a:p>
                  </a:txBody>
                  <a:tcPr marL="5733" marR="5733" marT="5733" marB="0" anchor="b">
                    <a:lnL>
                      <a:noFill/>
                    </a:lnL>
                    <a:lnR>
                      <a:noFill/>
                    </a:lnR>
                    <a:lnT>
                      <a:noFill/>
                    </a:lnT>
                    <a:lnB>
                      <a:noFill/>
                    </a:lnB>
                  </a:tcPr>
                </a:tc>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5,189,152 </a:t>
                      </a:r>
                    </a:p>
                  </a:txBody>
                  <a:tcPr marL="5733" marR="5733" marT="5733" marB="0" anchor="b">
                    <a:lnL>
                      <a:noFill/>
                    </a:lnL>
                    <a:lnR>
                      <a:noFill/>
                    </a:lnR>
                    <a:lnT>
                      <a:noFill/>
                    </a:lnT>
                    <a:lnB>
                      <a:noFill/>
                    </a:lnB>
                  </a:tcPr>
                </a:tc>
                <a:extLst>
                  <a:ext uri="{0D108BD9-81ED-4DB2-BD59-A6C34878D82A}">
                    <a16:rowId xmlns:a16="http://schemas.microsoft.com/office/drawing/2014/main" val="1624392073"/>
                  </a:ext>
                </a:extLst>
              </a:tr>
              <a:tr h="249382">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dirty="0">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dirty="0">
                        <a:effectLst/>
                        <a:latin typeface="Arial MT"/>
                      </a:endParaRPr>
                    </a:p>
                  </a:txBody>
                  <a:tcPr marL="5733" marR="5733" marT="5733" marB="0" anchor="b">
                    <a:lnL>
                      <a:noFill/>
                    </a:lnL>
                    <a:lnR>
                      <a:noFill/>
                    </a:lnR>
                    <a:lnT>
                      <a:noFill/>
                    </a:lnT>
                    <a:lnB>
                      <a:noFill/>
                    </a:lnB>
                  </a:tcPr>
                </a:tc>
                <a:extLst>
                  <a:ext uri="{0D108BD9-81ED-4DB2-BD59-A6C34878D82A}">
                    <a16:rowId xmlns:a16="http://schemas.microsoft.com/office/drawing/2014/main" val="2519077261"/>
                  </a:ext>
                </a:extLst>
              </a:tr>
              <a:tr h="249382">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r>
                        <a:rPr lang="en-US" sz="1400" b="1" i="0" u="none" strike="noStrike">
                          <a:effectLst/>
                          <a:latin typeface="Arial MT"/>
                        </a:rPr>
                        <a:t>FUND BALANCE FORWARD-ALL FUNDS</a:t>
                      </a: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3,044,726 </a:t>
                      </a:r>
                    </a:p>
                  </a:txBody>
                  <a:tcPr marL="5733" marR="5733" marT="5733" marB="0" anchor="b">
                    <a:lnL>
                      <a:noFill/>
                    </a:lnL>
                    <a:lnR>
                      <a:noFill/>
                    </a:lnR>
                    <a:lnT>
                      <a:noFill/>
                    </a:lnT>
                    <a:lnB>
                      <a:noFill/>
                    </a:lnB>
                  </a:tcPr>
                </a:tc>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3,584,368 </a:t>
                      </a:r>
                    </a:p>
                  </a:txBody>
                  <a:tcPr marL="5733" marR="5733" marT="5733" marB="0" anchor="b">
                    <a:lnL>
                      <a:noFill/>
                    </a:lnL>
                    <a:lnR>
                      <a:noFill/>
                    </a:lnR>
                    <a:lnT>
                      <a:noFill/>
                    </a:lnT>
                    <a:lnB>
                      <a:noFill/>
                    </a:lnB>
                  </a:tcPr>
                </a:tc>
                <a:extLst>
                  <a:ext uri="{0D108BD9-81ED-4DB2-BD59-A6C34878D82A}">
                    <a16:rowId xmlns:a16="http://schemas.microsoft.com/office/drawing/2014/main" val="2264528270"/>
                  </a:ext>
                </a:extLst>
              </a:tr>
              <a:tr h="249382">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r>
                        <a:rPr lang="en-US" sz="1400" b="1" i="0" u="none" strike="noStrike">
                          <a:effectLst/>
                          <a:latin typeface="Arial MT"/>
                        </a:rPr>
                        <a:t>RESERVE FOR ENCUMBRANCES</a:t>
                      </a: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729,606 </a:t>
                      </a:r>
                    </a:p>
                  </a:txBody>
                  <a:tcPr marL="5733" marR="5733" marT="5733" marB="0" anchor="b">
                    <a:lnL>
                      <a:noFill/>
                    </a:lnL>
                    <a:lnR>
                      <a:noFill/>
                    </a:lnR>
                    <a:lnT>
                      <a:noFill/>
                    </a:lnT>
                    <a:lnB>
                      <a:noFill/>
                    </a:lnB>
                  </a:tcPr>
                </a:tc>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960,934 </a:t>
                      </a:r>
                    </a:p>
                  </a:txBody>
                  <a:tcPr marL="5733" marR="5733" marT="5733" marB="0" anchor="b">
                    <a:lnL>
                      <a:noFill/>
                    </a:lnL>
                    <a:lnR>
                      <a:noFill/>
                    </a:lnR>
                    <a:lnT>
                      <a:noFill/>
                    </a:lnT>
                    <a:lnB>
                      <a:noFill/>
                    </a:lnB>
                  </a:tcPr>
                </a:tc>
                <a:extLst>
                  <a:ext uri="{0D108BD9-81ED-4DB2-BD59-A6C34878D82A}">
                    <a16:rowId xmlns:a16="http://schemas.microsoft.com/office/drawing/2014/main" val="521665834"/>
                  </a:ext>
                </a:extLst>
              </a:tr>
              <a:tr h="249382">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dirty="0">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dirty="0">
                        <a:effectLst/>
                        <a:latin typeface="Arial MT"/>
                      </a:endParaRPr>
                    </a:p>
                  </a:txBody>
                  <a:tcPr marL="5733" marR="5733" marT="5733" marB="0" anchor="b">
                    <a:lnL>
                      <a:noFill/>
                    </a:lnL>
                    <a:lnR>
                      <a:noFill/>
                    </a:lnR>
                    <a:lnT>
                      <a:noFill/>
                    </a:lnT>
                    <a:lnB>
                      <a:noFill/>
                    </a:lnB>
                  </a:tcPr>
                </a:tc>
                <a:extLst>
                  <a:ext uri="{0D108BD9-81ED-4DB2-BD59-A6C34878D82A}">
                    <a16:rowId xmlns:a16="http://schemas.microsoft.com/office/drawing/2014/main" val="2764819258"/>
                  </a:ext>
                </a:extLst>
              </a:tr>
              <a:tr h="249382">
                <a:tc>
                  <a:txBody>
                    <a:bodyPr/>
                    <a:lstStyle/>
                    <a:p>
                      <a:pPr algn="l" fontAlgn="b"/>
                      <a:endParaRPr lang="en-US" sz="1400" b="1" i="0" u="none" strike="noStrike" dirty="0">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r>
                        <a:rPr lang="en-US" sz="1400" b="1" i="0" u="none" strike="noStrike">
                          <a:effectLst/>
                          <a:latin typeface="Arial MT"/>
                        </a:rPr>
                        <a:t>TOTAL BUDGET ALL FUNDS</a:t>
                      </a: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7,806,148 </a:t>
                      </a:r>
                    </a:p>
                  </a:txBody>
                  <a:tcPr marL="5733" marR="5733" marT="5733" marB="0" anchor="b">
                    <a:lnL>
                      <a:noFill/>
                    </a:lnL>
                    <a:lnR>
                      <a:noFill/>
                    </a:lnR>
                    <a:lnT>
                      <a:noFill/>
                    </a:lnT>
                    <a:lnB>
                      <a:noFill/>
                    </a:lnB>
                  </a:tcPr>
                </a:tc>
                <a:tc>
                  <a:txBody>
                    <a:bodyPr/>
                    <a:lstStyle/>
                    <a:p>
                      <a:pPr algn="r" fontAlgn="b"/>
                      <a:endParaRPr lang="en-US" sz="1400" b="1" i="0" u="none" strike="noStrike" dirty="0">
                        <a:effectLst/>
                        <a:latin typeface="Arial MT"/>
                      </a:endParaRPr>
                    </a:p>
                  </a:txBody>
                  <a:tcPr marL="5733" marR="5733" marT="5733" marB="0" anchor="b">
                    <a:lnL>
                      <a:noFill/>
                    </a:lnL>
                    <a:lnR>
                      <a:noFill/>
                    </a:lnR>
                    <a:lnT>
                      <a:noFill/>
                    </a:lnT>
                    <a:lnB>
                      <a:noFill/>
                    </a:lnB>
                  </a:tcPr>
                </a:tc>
                <a:tc>
                  <a:txBody>
                    <a:bodyPr/>
                    <a:lstStyle/>
                    <a:p>
                      <a:pPr algn="r" fontAlgn="b"/>
                      <a:r>
                        <a:rPr lang="en-US" sz="1400" b="1" i="0" u="none" strike="noStrike" dirty="0">
                          <a:effectLst/>
                          <a:latin typeface="Arial MT"/>
                        </a:rPr>
                        <a:t>9,734,454 </a:t>
                      </a:r>
                    </a:p>
                  </a:txBody>
                  <a:tcPr marL="5733" marR="5733" marT="5733" marB="0" anchor="b">
                    <a:lnL>
                      <a:noFill/>
                    </a:lnL>
                    <a:lnR>
                      <a:noFill/>
                    </a:lnR>
                    <a:lnT>
                      <a:noFill/>
                    </a:lnT>
                    <a:lnB>
                      <a:noFill/>
                    </a:lnB>
                  </a:tcPr>
                </a:tc>
                <a:extLst>
                  <a:ext uri="{0D108BD9-81ED-4DB2-BD59-A6C34878D82A}">
                    <a16:rowId xmlns:a16="http://schemas.microsoft.com/office/drawing/2014/main" val="4089215950"/>
                  </a:ext>
                </a:extLst>
              </a:tr>
              <a:tr h="87089">
                <a:tc>
                  <a:txBody>
                    <a:bodyPr/>
                    <a:lstStyle/>
                    <a:p>
                      <a:pPr algn="l" fontAlgn="b"/>
                      <a:endParaRPr lang="en-US" sz="1400" b="1" i="0" u="none" strike="noStrike" dirty="0">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dirty="0">
                        <a:effectLst/>
                        <a:latin typeface="Arial MT"/>
                      </a:endParaRPr>
                    </a:p>
                  </a:txBody>
                  <a:tcPr marL="5733" marR="5733" marT="5733" marB="0" anchor="b">
                    <a:lnL>
                      <a:noFill/>
                    </a:lnL>
                    <a:lnR>
                      <a:noFill/>
                    </a:lnR>
                    <a:lnT>
                      <a:noFill/>
                    </a:lnT>
                    <a:lnB>
                      <a:noFill/>
                    </a:lnB>
                  </a:tcPr>
                </a:tc>
                <a:tc>
                  <a:txBody>
                    <a:bodyPr/>
                    <a:lstStyle/>
                    <a:p>
                      <a:pPr algn="l" fontAlgn="b"/>
                      <a:endParaRPr lang="en-US" sz="1400" b="1" i="0" u="none" strike="noStrike" dirty="0">
                        <a:effectLst/>
                        <a:latin typeface="Arial MT"/>
                      </a:endParaRPr>
                    </a:p>
                  </a:txBody>
                  <a:tcPr marL="5733" marR="5733" marT="5733" marB="0" anchor="b">
                    <a:lnL>
                      <a:noFill/>
                    </a:lnL>
                    <a:lnR>
                      <a:noFill/>
                    </a:lnR>
                    <a:lnT>
                      <a:noFill/>
                    </a:lnT>
                    <a:lnB>
                      <a:noFill/>
                    </a:lnB>
                  </a:tcPr>
                </a:tc>
                <a:tc>
                  <a:txBody>
                    <a:bodyPr/>
                    <a:lstStyle/>
                    <a:p>
                      <a:pPr algn="r" fontAlgn="b"/>
                      <a:endParaRPr lang="en-US" sz="1400" b="1" i="0" u="none" strike="noStrike" dirty="0">
                        <a:effectLst/>
                        <a:latin typeface="Arial MT"/>
                      </a:endParaRPr>
                    </a:p>
                  </a:txBody>
                  <a:tcPr marL="5733" marR="5733" marT="5733" marB="0" anchor="b">
                    <a:lnL>
                      <a:noFill/>
                    </a:lnL>
                    <a:lnR>
                      <a:noFill/>
                    </a:lnR>
                    <a:lnT>
                      <a:noFill/>
                    </a:lnT>
                    <a:lnB>
                      <a:noFill/>
                    </a:lnB>
                  </a:tcPr>
                </a:tc>
                <a:extLst>
                  <a:ext uri="{0D108BD9-81ED-4DB2-BD59-A6C34878D82A}">
                    <a16:rowId xmlns:a16="http://schemas.microsoft.com/office/drawing/2014/main" val="583402947"/>
                  </a:ext>
                </a:extLst>
              </a:tr>
            </a:tbl>
          </a:graphicData>
        </a:graphic>
      </p:graphicFrame>
    </p:spTree>
    <p:extLst>
      <p:ext uri="{BB962C8B-B14F-4D97-AF65-F5344CB8AC3E}">
        <p14:creationId xmlns:p14="http://schemas.microsoft.com/office/powerpoint/2010/main" val="3545161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BB8309-81F0-49F3-8F31-B3D6AE6D5F5A}" type="slidenum">
              <a:rPr lang="en-US" smtClean="0"/>
              <a:t>28</a:t>
            </a:fld>
            <a:endParaRPr lang="en-US" dirty="0"/>
          </a:p>
        </p:txBody>
      </p:sp>
      <p:sp>
        <p:nvSpPr>
          <p:cNvPr id="6" name="Title 2"/>
          <p:cNvSpPr txBox="1">
            <a:spLocks/>
          </p:cNvSpPr>
          <p:nvPr/>
        </p:nvSpPr>
        <p:spPr>
          <a:xfrm rot="5400000">
            <a:off x="5600700" y="2552700"/>
            <a:ext cx="5334000" cy="838200"/>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z="4000" dirty="0" smtClean="0">
                <a:solidFill>
                  <a:schemeClr val="bg1"/>
                </a:solidFill>
              </a:rPr>
              <a:t>Capital Projects Budget</a:t>
            </a:r>
            <a:endParaRPr lang="en-US" sz="4000"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76142689"/>
              </p:ext>
            </p:extLst>
          </p:nvPr>
        </p:nvGraphicFramePr>
        <p:xfrm>
          <a:off x="685800" y="304799"/>
          <a:ext cx="6629400" cy="6094443"/>
        </p:xfrm>
        <a:graphic>
          <a:graphicData uri="http://schemas.openxmlformats.org/presentationml/2006/ole">
            <mc:AlternateContent xmlns:mc="http://schemas.openxmlformats.org/markup-compatibility/2006">
              <mc:Choice xmlns:v="urn:schemas-microsoft-com:vml" Requires="v">
                <p:oleObj spid="_x0000_s20532" name="Worksheet" r:id="rId4" imgW="6216701" imgH="5714933" progId="Excel.Sheet.12">
                  <p:embed/>
                </p:oleObj>
              </mc:Choice>
              <mc:Fallback>
                <p:oleObj name="Worksheet" r:id="rId4" imgW="6216701" imgH="5714933" progId="Excel.Sheet.12">
                  <p:embed/>
                  <p:pic>
                    <p:nvPicPr>
                      <p:cNvPr id="0" name=""/>
                      <p:cNvPicPr/>
                      <p:nvPr/>
                    </p:nvPicPr>
                    <p:blipFill>
                      <a:blip r:embed="rId5"/>
                      <a:stretch>
                        <a:fillRect/>
                      </a:stretch>
                    </p:blipFill>
                    <p:spPr>
                      <a:xfrm>
                        <a:off x="685800" y="304799"/>
                        <a:ext cx="6629400" cy="6094443"/>
                      </a:xfrm>
                      <a:prstGeom prst="rect">
                        <a:avLst/>
                      </a:prstGeom>
                    </p:spPr>
                  </p:pic>
                </p:oleObj>
              </mc:Fallback>
            </mc:AlternateContent>
          </a:graphicData>
        </a:graphic>
      </p:graphicFrame>
    </p:spTree>
    <p:extLst>
      <p:ext uri="{BB962C8B-B14F-4D97-AF65-F5344CB8AC3E}">
        <p14:creationId xmlns:p14="http://schemas.microsoft.com/office/powerpoint/2010/main" val="3387763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BB8309-81F0-49F3-8F31-B3D6AE6D5F5A}" type="slidenum">
              <a:rPr lang="en-US" smtClean="0"/>
              <a:t>29</a:t>
            </a:fld>
            <a:endParaRPr lang="en-US" dirty="0"/>
          </a:p>
        </p:txBody>
      </p:sp>
      <p:sp>
        <p:nvSpPr>
          <p:cNvPr id="5" name="Title 2"/>
          <p:cNvSpPr txBox="1">
            <a:spLocks/>
          </p:cNvSpPr>
          <p:nvPr/>
        </p:nvSpPr>
        <p:spPr>
          <a:xfrm rot="5400000">
            <a:off x="5600700" y="2552700"/>
            <a:ext cx="5334000" cy="838200"/>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z="4000" dirty="0" smtClean="0">
                <a:solidFill>
                  <a:schemeClr val="bg1"/>
                </a:solidFill>
              </a:rPr>
              <a:t>Capital Projects Budget</a:t>
            </a:r>
            <a:endParaRPr lang="en-US" sz="4000"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5166347"/>
              </p:ext>
            </p:extLst>
          </p:nvPr>
        </p:nvGraphicFramePr>
        <p:xfrm>
          <a:off x="533400" y="380999"/>
          <a:ext cx="6781800" cy="5805055"/>
        </p:xfrm>
        <a:graphic>
          <a:graphicData uri="http://schemas.openxmlformats.org/presentationml/2006/ole">
            <mc:AlternateContent xmlns:mc="http://schemas.openxmlformats.org/markup-compatibility/2006">
              <mc:Choice xmlns:v="urn:schemas-microsoft-com:vml" Requires="v">
                <p:oleObj spid="_x0000_s21556" name="Worksheet" r:id="rId4" imgW="6216701" imgH="5321203" progId="Excel.Sheet.12">
                  <p:embed/>
                </p:oleObj>
              </mc:Choice>
              <mc:Fallback>
                <p:oleObj name="Worksheet" r:id="rId4" imgW="6216701" imgH="5321203" progId="Excel.Sheet.12">
                  <p:embed/>
                  <p:pic>
                    <p:nvPicPr>
                      <p:cNvPr id="0" name=""/>
                      <p:cNvPicPr/>
                      <p:nvPr/>
                    </p:nvPicPr>
                    <p:blipFill>
                      <a:blip r:embed="rId5"/>
                      <a:stretch>
                        <a:fillRect/>
                      </a:stretch>
                    </p:blipFill>
                    <p:spPr>
                      <a:xfrm>
                        <a:off x="533400" y="380999"/>
                        <a:ext cx="6781800" cy="5805055"/>
                      </a:xfrm>
                      <a:prstGeom prst="rect">
                        <a:avLst/>
                      </a:prstGeom>
                    </p:spPr>
                  </p:pic>
                </p:oleObj>
              </mc:Fallback>
            </mc:AlternateContent>
          </a:graphicData>
        </a:graphic>
      </p:graphicFrame>
    </p:spTree>
    <p:extLst>
      <p:ext uri="{BB962C8B-B14F-4D97-AF65-F5344CB8AC3E}">
        <p14:creationId xmlns:p14="http://schemas.microsoft.com/office/powerpoint/2010/main" val="3977127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57200" y="286605"/>
            <a:ext cx="8153400" cy="1084996"/>
          </a:xfrm>
          <a:solidFill>
            <a:schemeClr val="accent1"/>
          </a:solidFill>
        </p:spPr>
        <p:txBody>
          <a:bodyPr/>
          <a:lstStyle/>
          <a:p>
            <a:r>
              <a:rPr lang="en-US" dirty="0" smtClean="0">
                <a:solidFill>
                  <a:schemeClr val="bg1"/>
                </a:solidFill>
              </a:rPr>
              <a:t>Tax Millage</a:t>
            </a:r>
            <a:endParaRPr lang="en-US" dirty="0">
              <a:solidFill>
                <a:schemeClr val="bg1"/>
              </a:solidFill>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401252008"/>
              </p:ext>
            </p:extLst>
          </p:nvPr>
        </p:nvGraphicFramePr>
        <p:xfrm>
          <a:off x="381001" y="1600200"/>
          <a:ext cx="8229598" cy="4157133"/>
        </p:xfrm>
        <a:graphic>
          <a:graphicData uri="http://schemas.openxmlformats.org/drawingml/2006/table">
            <a:tbl>
              <a:tblPr firstRow="1" bandRow="1">
                <a:tableStyleId>{85BE263C-DBD7-4A20-BB59-AAB30ACAA65A}</a:tableStyleId>
              </a:tblPr>
              <a:tblGrid>
                <a:gridCol w="1676399">
                  <a:extLst>
                    <a:ext uri="{9D8B030D-6E8A-4147-A177-3AD203B41FA5}">
                      <a16:colId xmlns:a16="http://schemas.microsoft.com/office/drawing/2014/main" val="20000"/>
                    </a:ext>
                  </a:extLst>
                </a:gridCol>
                <a:gridCol w="1092438">
                  <a:extLst>
                    <a:ext uri="{9D8B030D-6E8A-4147-A177-3AD203B41FA5}">
                      <a16:colId xmlns:a16="http://schemas.microsoft.com/office/drawing/2014/main" val="3021783647"/>
                    </a:ext>
                  </a:extLst>
                </a:gridCol>
                <a:gridCol w="1153682">
                  <a:extLst>
                    <a:ext uri="{9D8B030D-6E8A-4147-A177-3AD203B41FA5}">
                      <a16:colId xmlns:a16="http://schemas.microsoft.com/office/drawing/2014/main" val="2510126884"/>
                    </a:ext>
                  </a:extLst>
                </a:gridCol>
                <a:gridCol w="1106680">
                  <a:extLst>
                    <a:ext uri="{9D8B030D-6E8A-4147-A177-3AD203B41FA5}">
                      <a16:colId xmlns:a16="http://schemas.microsoft.com/office/drawing/2014/main" val="20003"/>
                    </a:ext>
                  </a:extLst>
                </a:gridCol>
                <a:gridCol w="1739069">
                  <a:extLst>
                    <a:ext uri="{9D8B030D-6E8A-4147-A177-3AD203B41FA5}">
                      <a16:colId xmlns:a16="http://schemas.microsoft.com/office/drawing/2014/main" val="20004"/>
                    </a:ext>
                  </a:extLst>
                </a:gridCol>
                <a:gridCol w="1461330">
                  <a:extLst>
                    <a:ext uri="{9D8B030D-6E8A-4147-A177-3AD203B41FA5}">
                      <a16:colId xmlns:a16="http://schemas.microsoft.com/office/drawing/2014/main" val="2665052865"/>
                    </a:ext>
                  </a:extLst>
                </a:gridCol>
              </a:tblGrid>
              <a:tr h="9850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Budget 2019-20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Budget 2020-21</a:t>
                      </a:r>
                    </a:p>
                  </a:txBody>
                  <a:tcPr anchor="ctr"/>
                </a:tc>
                <a:tc>
                  <a:txBody>
                    <a:bodyPr/>
                    <a:lstStyle/>
                    <a:p>
                      <a:pPr algn="ctr"/>
                      <a:r>
                        <a:rPr lang="en-US" sz="1800" b="0" dirty="0" smtClean="0">
                          <a:solidFill>
                            <a:schemeClr val="tx1"/>
                          </a:solidFill>
                        </a:rPr>
                        <a:t>Variance</a:t>
                      </a:r>
                      <a:endParaRPr lang="en-US" sz="1800" b="0" dirty="0">
                        <a:solidFill>
                          <a:schemeClr val="tx1"/>
                        </a:solidFill>
                      </a:endParaRPr>
                    </a:p>
                  </a:txBody>
                  <a:tcPr anchor="ctr"/>
                </a:tc>
                <a:tc>
                  <a:txBody>
                    <a:bodyPr/>
                    <a:lstStyle/>
                    <a:p>
                      <a:pPr algn="ctr"/>
                      <a:r>
                        <a:rPr lang="en-US" sz="1800" b="0" dirty="0" smtClean="0">
                          <a:solidFill>
                            <a:schemeClr val="tx1"/>
                          </a:solidFill>
                        </a:rPr>
                        <a:t>Yield</a:t>
                      </a:r>
                      <a:endParaRPr lang="en-US" sz="1800" b="0" dirty="0">
                        <a:solidFill>
                          <a:schemeClr val="tx1"/>
                        </a:solidFill>
                      </a:endParaRPr>
                    </a:p>
                  </a:txBody>
                  <a:tcPr anchor="ctr"/>
                </a:tc>
                <a:tc>
                  <a:txBody>
                    <a:bodyPr/>
                    <a:lstStyle/>
                    <a:p>
                      <a:pPr algn="ctr"/>
                      <a:r>
                        <a:rPr lang="en-US" sz="1800" b="0" dirty="0" smtClean="0">
                          <a:solidFill>
                            <a:schemeClr val="tx1"/>
                          </a:solidFill>
                        </a:rPr>
                        <a:t>Variance</a:t>
                      </a:r>
                      <a:endParaRPr lang="en-US" sz="1800" b="0" dirty="0">
                        <a:solidFill>
                          <a:schemeClr val="tx1"/>
                        </a:solidFill>
                      </a:endParaRPr>
                    </a:p>
                  </a:txBody>
                  <a:tcPr anchor="ctr"/>
                </a:tc>
                <a:extLst>
                  <a:ext uri="{0D108BD9-81ED-4DB2-BD59-A6C34878D82A}">
                    <a16:rowId xmlns:a16="http://schemas.microsoft.com/office/drawing/2014/main" val="10000"/>
                  </a:ext>
                </a:extLst>
              </a:tr>
              <a:tr h="750252">
                <a:tc>
                  <a:txBody>
                    <a:bodyPr/>
                    <a:lstStyle/>
                    <a:p>
                      <a:pPr algn="ctr"/>
                      <a:r>
                        <a:rPr lang="en-US" sz="1800" b="0" dirty="0" smtClean="0"/>
                        <a:t>Required</a:t>
                      </a:r>
                      <a:r>
                        <a:rPr lang="en-US" sz="1800" b="0" baseline="0" dirty="0" smtClean="0"/>
                        <a:t> Local Effort</a:t>
                      </a:r>
                      <a:endParaRPr lang="en-US" sz="1800" b="0" dirty="0"/>
                    </a:p>
                  </a:txBody>
                  <a:tcPr anchor="ctr"/>
                </a:tc>
                <a:tc>
                  <a:txBody>
                    <a:bodyPr/>
                    <a:lstStyle/>
                    <a:p>
                      <a:pPr algn="r"/>
                      <a:r>
                        <a:rPr lang="en-US" sz="1800" b="0" dirty="0" smtClean="0"/>
                        <a:t>3.839</a:t>
                      </a:r>
                    </a:p>
                  </a:txBody>
                  <a:tcPr anchor="ctr"/>
                </a:tc>
                <a:tc>
                  <a:txBody>
                    <a:bodyPr/>
                    <a:lstStyle/>
                    <a:p>
                      <a:pPr algn="r"/>
                      <a:r>
                        <a:rPr lang="en-US" sz="1800" b="0" dirty="0" smtClean="0"/>
                        <a:t>3.672</a:t>
                      </a:r>
                    </a:p>
                  </a:txBody>
                  <a:tcPr anchor="ctr"/>
                </a:tc>
                <a:tc>
                  <a:txBody>
                    <a:bodyPr/>
                    <a:lstStyle/>
                    <a:p>
                      <a:pPr algn="r"/>
                      <a:r>
                        <a:rPr lang="en-US" sz="1800" b="0" dirty="0" smtClean="0"/>
                        <a:t>(0.167)</a:t>
                      </a:r>
                      <a:endParaRPr lang="en-US" sz="1800" b="0" dirty="0"/>
                    </a:p>
                  </a:txBody>
                  <a:tcPr anchor="ctr"/>
                </a:tc>
                <a:tc>
                  <a:txBody>
                    <a:bodyPr/>
                    <a:lstStyle/>
                    <a:p>
                      <a:pPr algn="r"/>
                      <a:r>
                        <a:rPr lang="en-US" sz="1800" b="0" dirty="0" smtClean="0"/>
                        <a:t>$ 11,995,572</a:t>
                      </a:r>
                      <a:endParaRPr lang="en-US" sz="1800" b="0" dirty="0"/>
                    </a:p>
                  </a:txBody>
                  <a:tcPr anchor="ctr"/>
                </a:tc>
                <a:tc>
                  <a:txBody>
                    <a:bodyPr/>
                    <a:lstStyle/>
                    <a:p>
                      <a:pPr algn="r"/>
                      <a:r>
                        <a:rPr lang="en-US" sz="1800" b="0" dirty="0" smtClean="0"/>
                        <a:t>$ 3,453,072</a:t>
                      </a:r>
                      <a:endParaRPr lang="en-US" sz="1800" b="0" dirty="0"/>
                    </a:p>
                  </a:txBody>
                  <a:tcPr anchor="ctr"/>
                </a:tc>
                <a:extLst>
                  <a:ext uri="{0D108BD9-81ED-4DB2-BD59-A6C34878D82A}">
                    <a16:rowId xmlns:a16="http://schemas.microsoft.com/office/drawing/2014/main" val="10001"/>
                  </a:ext>
                </a:extLst>
              </a:tr>
              <a:tr h="985042">
                <a:tc>
                  <a:txBody>
                    <a:bodyPr/>
                    <a:lstStyle/>
                    <a:p>
                      <a:pPr algn="ctr"/>
                      <a:r>
                        <a:rPr lang="en-US" sz="1800" b="0" dirty="0" smtClean="0"/>
                        <a:t>Discretionary</a:t>
                      </a:r>
                      <a:r>
                        <a:rPr lang="en-US" sz="1800" b="0" baseline="0" dirty="0" smtClean="0"/>
                        <a:t> Local Effort</a:t>
                      </a:r>
                      <a:endParaRPr lang="en-US" sz="1800" b="0" dirty="0"/>
                    </a:p>
                  </a:txBody>
                  <a:tcPr anchor="ctr"/>
                </a:tc>
                <a:tc>
                  <a:txBody>
                    <a:bodyPr/>
                    <a:lstStyle/>
                    <a:p>
                      <a:pPr algn="r"/>
                      <a:r>
                        <a:rPr lang="en-US" sz="1800" b="0" dirty="0" smtClean="0"/>
                        <a:t>0.748</a:t>
                      </a:r>
                      <a:endParaRPr lang="en-US" sz="1800" b="0" dirty="0"/>
                    </a:p>
                  </a:txBody>
                  <a:tcPr anchor="ctr"/>
                </a:tc>
                <a:tc>
                  <a:txBody>
                    <a:bodyPr/>
                    <a:lstStyle/>
                    <a:p>
                      <a:pPr algn="r"/>
                      <a:r>
                        <a:rPr lang="en-US" sz="1800" b="0" dirty="0" smtClean="0"/>
                        <a:t>0.748</a:t>
                      </a:r>
                      <a:endParaRPr lang="en-US" sz="1800" b="0" dirty="0"/>
                    </a:p>
                  </a:txBody>
                  <a:tcPr anchor="ctr"/>
                </a:tc>
                <a:tc>
                  <a:txBody>
                    <a:bodyPr/>
                    <a:lstStyle/>
                    <a:p>
                      <a:pPr algn="r"/>
                      <a:r>
                        <a:rPr lang="en-US" sz="1800" b="0" dirty="0" smtClean="0"/>
                        <a:t>0</a:t>
                      </a:r>
                      <a:endParaRPr lang="en-US" sz="1800" b="0" dirty="0"/>
                    </a:p>
                  </a:txBody>
                  <a:tcPr anchor="ctr"/>
                </a:tc>
                <a:tc>
                  <a:txBody>
                    <a:bodyPr/>
                    <a:lstStyle/>
                    <a:p>
                      <a:pPr algn="r"/>
                      <a:r>
                        <a:rPr lang="en-US" sz="1800" b="0" dirty="0" smtClean="0"/>
                        <a:t>$ 2,443,542</a:t>
                      </a:r>
                      <a:endParaRPr lang="en-US" sz="1800" b="0" dirty="0"/>
                    </a:p>
                  </a:txBody>
                  <a:tcPr anchor="ctr"/>
                </a:tc>
                <a:tc>
                  <a:txBody>
                    <a:bodyPr/>
                    <a:lstStyle/>
                    <a:p>
                      <a:pPr algn="r"/>
                      <a:r>
                        <a:rPr lang="en-US" sz="1800" b="0" dirty="0" smtClean="0"/>
                        <a:t>$ 779,101</a:t>
                      </a:r>
                      <a:endParaRPr lang="en-US" sz="1800" b="0" dirty="0"/>
                    </a:p>
                  </a:txBody>
                  <a:tcPr anchor="ctr"/>
                </a:tc>
                <a:extLst>
                  <a:ext uri="{0D108BD9-81ED-4DB2-BD59-A6C34878D82A}">
                    <a16:rowId xmlns:a16="http://schemas.microsoft.com/office/drawing/2014/main" val="10002"/>
                  </a:ext>
                </a:extLst>
              </a:tr>
              <a:tr h="750252">
                <a:tc>
                  <a:txBody>
                    <a:bodyPr/>
                    <a:lstStyle/>
                    <a:p>
                      <a:pPr algn="ctr"/>
                      <a:r>
                        <a:rPr lang="en-US" sz="1800" b="0" dirty="0" smtClean="0"/>
                        <a:t>Capital Outlay</a:t>
                      </a:r>
                      <a:endParaRPr lang="en-US" sz="1800" b="0" dirty="0"/>
                    </a:p>
                  </a:txBody>
                  <a:tcPr anchor="ctr"/>
                </a:tc>
                <a:tc>
                  <a:txBody>
                    <a:bodyPr/>
                    <a:lstStyle/>
                    <a:p>
                      <a:pPr algn="r"/>
                      <a:r>
                        <a:rPr lang="en-US" sz="1800" b="0" dirty="0" smtClean="0"/>
                        <a:t>1.500</a:t>
                      </a:r>
                      <a:endParaRPr lang="en-US" sz="1800" b="0" dirty="0"/>
                    </a:p>
                  </a:txBody>
                  <a:tcPr anchor="ctr"/>
                </a:tc>
                <a:tc>
                  <a:txBody>
                    <a:bodyPr/>
                    <a:lstStyle/>
                    <a:p>
                      <a:pPr algn="r"/>
                      <a:r>
                        <a:rPr lang="en-US" sz="1800" b="0" dirty="0" smtClean="0"/>
                        <a:t>1.500</a:t>
                      </a:r>
                      <a:endParaRPr lang="en-US" sz="1800" b="0" dirty="0"/>
                    </a:p>
                  </a:txBody>
                  <a:tcPr anchor="ctr"/>
                </a:tc>
                <a:tc>
                  <a:txBody>
                    <a:bodyPr/>
                    <a:lstStyle/>
                    <a:p>
                      <a:pPr algn="r"/>
                      <a:r>
                        <a:rPr lang="en-US" sz="1800" b="0" dirty="0" smtClean="0"/>
                        <a:t>0</a:t>
                      </a:r>
                      <a:endParaRPr lang="en-US" sz="1800" b="0" dirty="0"/>
                    </a:p>
                  </a:txBody>
                  <a:tcPr anchor="ctr"/>
                </a:tc>
                <a:tc>
                  <a:txBody>
                    <a:bodyPr/>
                    <a:lstStyle/>
                    <a:p>
                      <a:pPr algn="r"/>
                      <a:r>
                        <a:rPr lang="en-US" sz="1800" b="0" dirty="0" smtClean="0"/>
                        <a:t>$ 4,900,152</a:t>
                      </a:r>
                      <a:endParaRPr lang="en-US" sz="1800" b="0" dirty="0"/>
                    </a:p>
                  </a:txBody>
                  <a:tcPr anchor="ctr"/>
                </a:tc>
                <a:tc>
                  <a:txBody>
                    <a:bodyPr/>
                    <a:lstStyle/>
                    <a:p>
                      <a:pPr algn="r"/>
                      <a:r>
                        <a:rPr lang="en-US" sz="1800" b="0" dirty="0" smtClean="0"/>
                        <a:t>$ 1,562,369</a:t>
                      </a:r>
                      <a:endParaRPr lang="en-US" sz="1800" b="0" dirty="0"/>
                    </a:p>
                  </a:txBody>
                  <a:tcPr anchor="ctr"/>
                </a:tc>
                <a:extLst>
                  <a:ext uri="{0D108BD9-81ED-4DB2-BD59-A6C34878D82A}">
                    <a16:rowId xmlns:a16="http://schemas.microsoft.com/office/drawing/2014/main" val="10003"/>
                  </a:ext>
                </a:extLst>
              </a:tr>
              <a:tr h="686545">
                <a:tc>
                  <a:txBody>
                    <a:bodyPr/>
                    <a:lstStyle/>
                    <a:p>
                      <a:pPr algn="ctr"/>
                      <a:r>
                        <a:rPr lang="en-US" sz="1800" b="0" dirty="0" smtClean="0"/>
                        <a:t>Total </a:t>
                      </a:r>
                    </a:p>
                    <a:p>
                      <a:pPr algn="ctr"/>
                      <a:r>
                        <a:rPr lang="en-US" sz="1800" b="0" dirty="0" smtClean="0"/>
                        <a:t>Millage</a:t>
                      </a:r>
                    </a:p>
                  </a:txBody>
                  <a:tcPr anchor="ctr"/>
                </a:tc>
                <a:tc>
                  <a:txBody>
                    <a:bodyPr/>
                    <a:lstStyle/>
                    <a:p>
                      <a:pPr algn="r"/>
                      <a:r>
                        <a:rPr lang="en-US" sz="1800" b="0" dirty="0" smtClean="0"/>
                        <a:t>6.087</a:t>
                      </a:r>
                      <a:endParaRPr lang="en-US" sz="1800" b="0" dirty="0"/>
                    </a:p>
                  </a:txBody>
                  <a:tcPr anchor="ctr"/>
                </a:tc>
                <a:tc>
                  <a:txBody>
                    <a:bodyPr/>
                    <a:lstStyle/>
                    <a:p>
                      <a:pPr algn="r"/>
                      <a:r>
                        <a:rPr lang="en-US" sz="1800" b="0" dirty="0" smtClean="0"/>
                        <a:t>5.920</a:t>
                      </a:r>
                      <a:endParaRPr lang="en-US" sz="1800" b="0" dirty="0"/>
                    </a:p>
                  </a:txBody>
                  <a:tcPr anchor="ctr"/>
                </a:tc>
                <a:tc>
                  <a:txBody>
                    <a:bodyPr/>
                    <a:lstStyle/>
                    <a:p>
                      <a:pPr algn="r"/>
                      <a:r>
                        <a:rPr lang="en-US" sz="1800" b="0" dirty="0" smtClean="0"/>
                        <a:t>(0.167)</a:t>
                      </a:r>
                      <a:endParaRPr lang="en-US" sz="1800" b="0" dirty="0"/>
                    </a:p>
                  </a:txBody>
                  <a:tcPr anchor="ctr"/>
                </a:tc>
                <a:tc>
                  <a:txBody>
                    <a:bodyPr/>
                    <a:lstStyle/>
                    <a:p>
                      <a:pPr algn="r"/>
                      <a:r>
                        <a:rPr lang="en-US" sz="1800" b="0" dirty="0" smtClean="0"/>
                        <a:t>$ 19,339,266</a:t>
                      </a:r>
                      <a:endParaRPr lang="en-US" sz="1800" b="0" dirty="0"/>
                    </a:p>
                  </a:txBody>
                  <a:tcPr anchor="ctr"/>
                </a:tc>
                <a:tc>
                  <a:txBody>
                    <a:bodyPr/>
                    <a:lstStyle/>
                    <a:p>
                      <a:pPr algn="r"/>
                      <a:r>
                        <a:rPr lang="en-US" sz="1800" b="0" dirty="0" smtClean="0"/>
                        <a:t>$</a:t>
                      </a:r>
                      <a:r>
                        <a:rPr lang="en-US" sz="1800" b="0" baseline="0" dirty="0" smtClean="0"/>
                        <a:t> 5,794,542</a:t>
                      </a:r>
                      <a:endParaRPr lang="en-US" sz="1800" b="0" dirty="0"/>
                    </a:p>
                  </a:txBody>
                  <a:tcPr anchor="ct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normAutofit/>
          </a:bodyPr>
          <a:lstStyle/>
          <a:p>
            <a:fld id="{BCBB8309-81F0-49F3-8F31-B3D6AE6D5F5A}" type="slidenum">
              <a:rPr lang="en-US" smtClean="0"/>
              <a:t>3</a:t>
            </a:fld>
            <a:endParaRPr lang="en-US" dirty="0"/>
          </a:p>
        </p:txBody>
      </p:sp>
    </p:spTree>
    <p:extLst>
      <p:ext uri="{BB962C8B-B14F-4D97-AF65-F5344CB8AC3E}">
        <p14:creationId xmlns:p14="http://schemas.microsoft.com/office/powerpoint/2010/main" val="4051662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BB8309-81F0-49F3-8F31-B3D6AE6D5F5A}" type="slidenum">
              <a:rPr lang="en-US" smtClean="0"/>
              <a:t>30</a:t>
            </a:fld>
            <a:endParaRPr lang="en-US" dirty="0"/>
          </a:p>
        </p:txBody>
      </p:sp>
      <p:sp>
        <p:nvSpPr>
          <p:cNvPr id="5" name="Title 2"/>
          <p:cNvSpPr txBox="1">
            <a:spLocks/>
          </p:cNvSpPr>
          <p:nvPr/>
        </p:nvSpPr>
        <p:spPr>
          <a:xfrm rot="5400000">
            <a:off x="5600700" y="2552700"/>
            <a:ext cx="5334000" cy="838200"/>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z="4000" dirty="0" smtClean="0">
                <a:solidFill>
                  <a:schemeClr val="bg1"/>
                </a:solidFill>
              </a:rPr>
              <a:t>Capital Projects Budget</a:t>
            </a:r>
            <a:endParaRPr lang="en-US" sz="4000" dirty="0">
              <a:solidFill>
                <a:schemeClr val="bg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40914934"/>
              </p:ext>
            </p:extLst>
          </p:nvPr>
        </p:nvGraphicFramePr>
        <p:xfrm>
          <a:off x="685800" y="1143000"/>
          <a:ext cx="6904609" cy="3505200"/>
        </p:xfrm>
        <a:graphic>
          <a:graphicData uri="http://schemas.openxmlformats.org/presentationml/2006/ole">
            <mc:AlternateContent xmlns:mc="http://schemas.openxmlformats.org/markup-compatibility/2006">
              <mc:Choice xmlns:v="urn:schemas-microsoft-com:vml" Requires="v">
                <p:oleObj spid="_x0000_s22580" name="Worksheet" r:id="rId4" imgW="6216701" imgH="3155890" progId="Excel.Sheet.12">
                  <p:embed/>
                </p:oleObj>
              </mc:Choice>
              <mc:Fallback>
                <p:oleObj name="Worksheet" r:id="rId4" imgW="6216701" imgH="3155890" progId="Excel.Sheet.12">
                  <p:embed/>
                  <p:pic>
                    <p:nvPicPr>
                      <p:cNvPr id="0" name=""/>
                      <p:cNvPicPr/>
                      <p:nvPr/>
                    </p:nvPicPr>
                    <p:blipFill>
                      <a:blip r:embed="rId5"/>
                      <a:stretch>
                        <a:fillRect/>
                      </a:stretch>
                    </p:blipFill>
                    <p:spPr>
                      <a:xfrm>
                        <a:off x="685800" y="1143000"/>
                        <a:ext cx="6904609" cy="3505200"/>
                      </a:xfrm>
                      <a:prstGeom prst="rect">
                        <a:avLst/>
                      </a:prstGeom>
                    </p:spPr>
                  </p:pic>
                </p:oleObj>
              </mc:Fallback>
            </mc:AlternateContent>
          </a:graphicData>
        </a:graphic>
      </p:graphicFrame>
    </p:spTree>
    <p:extLst>
      <p:ext uri="{BB962C8B-B14F-4D97-AF65-F5344CB8AC3E}">
        <p14:creationId xmlns:p14="http://schemas.microsoft.com/office/powerpoint/2010/main" val="3702433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CBB8309-81F0-49F3-8F31-B3D6AE6D5F5A}" type="slidenum">
              <a:rPr lang="en-US" smtClean="0"/>
              <a:t>31</a:t>
            </a:fld>
            <a:endParaRPr lang="en-US" dirty="0"/>
          </a:p>
        </p:txBody>
      </p:sp>
      <p:sp>
        <p:nvSpPr>
          <p:cNvPr id="6" name="Title 2"/>
          <p:cNvSpPr txBox="1">
            <a:spLocks/>
          </p:cNvSpPr>
          <p:nvPr/>
        </p:nvSpPr>
        <p:spPr>
          <a:xfrm rot="5400000">
            <a:off x="5676900" y="2400300"/>
            <a:ext cx="5334000" cy="1143000"/>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z="4000" dirty="0" smtClean="0">
                <a:solidFill>
                  <a:schemeClr val="bg1"/>
                </a:solidFill>
              </a:rPr>
              <a:t>Food Service Budget</a:t>
            </a:r>
            <a:endParaRPr lang="en-US" sz="40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01982382"/>
              </p:ext>
            </p:extLst>
          </p:nvPr>
        </p:nvGraphicFramePr>
        <p:xfrm>
          <a:off x="457200" y="339090"/>
          <a:ext cx="7239001" cy="6137916"/>
        </p:xfrm>
        <a:graphic>
          <a:graphicData uri="http://schemas.openxmlformats.org/drawingml/2006/table">
            <a:tbl>
              <a:tblPr/>
              <a:tblGrid>
                <a:gridCol w="669608">
                  <a:extLst>
                    <a:ext uri="{9D8B030D-6E8A-4147-A177-3AD203B41FA5}">
                      <a16:colId xmlns:a16="http://schemas.microsoft.com/office/drawing/2014/main" val="3429120614"/>
                    </a:ext>
                  </a:extLst>
                </a:gridCol>
                <a:gridCol w="3818573">
                  <a:extLst>
                    <a:ext uri="{9D8B030D-6E8A-4147-A177-3AD203B41FA5}">
                      <a16:colId xmlns:a16="http://schemas.microsoft.com/office/drawing/2014/main" val="2647502296"/>
                    </a:ext>
                  </a:extLst>
                </a:gridCol>
                <a:gridCol w="1375410">
                  <a:extLst>
                    <a:ext uri="{9D8B030D-6E8A-4147-A177-3AD203B41FA5}">
                      <a16:colId xmlns:a16="http://schemas.microsoft.com/office/drawing/2014/main" val="2340639528"/>
                    </a:ext>
                  </a:extLst>
                </a:gridCol>
                <a:gridCol w="1375410">
                  <a:extLst>
                    <a:ext uri="{9D8B030D-6E8A-4147-A177-3AD203B41FA5}">
                      <a16:colId xmlns:a16="http://schemas.microsoft.com/office/drawing/2014/main" val="3966038221"/>
                    </a:ext>
                  </a:extLst>
                </a:gridCol>
              </a:tblGrid>
              <a:tr h="259489">
                <a:tc>
                  <a:txBody>
                    <a:bodyPr/>
                    <a:lstStyle/>
                    <a:p>
                      <a:pPr algn="l" fontAlgn="b"/>
                      <a:endParaRPr lang="en-US" sz="1600" b="1" i="0" u="none" strike="noStrike" dirty="0">
                        <a:effectLst/>
                        <a:latin typeface="Arial MT"/>
                      </a:endParaRPr>
                    </a:p>
                  </a:txBody>
                  <a:tcPr marL="0" marR="0" marT="0" marB="0" anchor="b">
                    <a:lnL>
                      <a:noFill/>
                    </a:lnL>
                    <a:lnR>
                      <a:noFill/>
                    </a:lnR>
                    <a:lnT>
                      <a:noFill/>
                    </a:lnT>
                    <a:lnB>
                      <a:noFill/>
                    </a:lnB>
                  </a:tcPr>
                </a:tc>
                <a:tc>
                  <a:txBody>
                    <a:bodyPr/>
                    <a:lstStyle/>
                    <a:p>
                      <a:pPr algn="l" fontAlgn="b"/>
                      <a:r>
                        <a:rPr lang="en-US" sz="1600" b="1" i="0" u="none" strike="noStrike">
                          <a:effectLst/>
                          <a:latin typeface="Arial MT"/>
                        </a:rPr>
                        <a:t>REVENUE SOURCES:</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2019-20</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2020-21</a:t>
                      </a:r>
                    </a:p>
                  </a:txBody>
                  <a:tcPr marL="0" marR="0" marT="0" marB="0" anchor="b">
                    <a:lnL>
                      <a:noFill/>
                    </a:lnL>
                    <a:lnR>
                      <a:noFill/>
                    </a:lnR>
                    <a:lnT>
                      <a:noFill/>
                    </a:lnT>
                    <a:lnB>
                      <a:noFill/>
                    </a:lnB>
                  </a:tcPr>
                </a:tc>
                <a:extLst>
                  <a:ext uri="{0D108BD9-81ED-4DB2-BD59-A6C34878D82A}">
                    <a16:rowId xmlns:a16="http://schemas.microsoft.com/office/drawing/2014/main" val="2859763396"/>
                  </a:ext>
                </a:extLst>
              </a:tr>
              <a:tr h="259489">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BUDGET AS</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PROPOSED</a:t>
                      </a:r>
                    </a:p>
                  </a:txBody>
                  <a:tcPr marL="0" marR="0" marT="0" marB="0" anchor="b">
                    <a:lnL>
                      <a:noFill/>
                    </a:lnL>
                    <a:lnR>
                      <a:noFill/>
                    </a:lnR>
                    <a:lnT>
                      <a:noFill/>
                    </a:lnT>
                    <a:lnB>
                      <a:noFill/>
                    </a:lnB>
                  </a:tcPr>
                </a:tc>
                <a:extLst>
                  <a:ext uri="{0D108BD9-81ED-4DB2-BD59-A6C34878D82A}">
                    <a16:rowId xmlns:a16="http://schemas.microsoft.com/office/drawing/2014/main" val="2497407316"/>
                  </a:ext>
                </a:extLst>
              </a:tr>
              <a:tr h="259489">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AMENDED</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BUDGET</a:t>
                      </a:r>
                    </a:p>
                  </a:txBody>
                  <a:tcPr marL="0" marR="0" marT="0" marB="0" anchor="b">
                    <a:lnL>
                      <a:noFill/>
                    </a:lnL>
                    <a:lnR>
                      <a:noFill/>
                    </a:lnR>
                    <a:lnT>
                      <a:noFill/>
                    </a:lnT>
                    <a:lnB>
                      <a:noFill/>
                    </a:lnB>
                  </a:tcPr>
                </a:tc>
                <a:extLst>
                  <a:ext uri="{0D108BD9-81ED-4DB2-BD59-A6C34878D82A}">
                    <a16:rowId xmlns:a16="http://schemas.microsoft.com/office/drawing/2014/main" val="906833885"/>
                  </a:ext>
                </a:extLst>
              </a:tr>
              <a:tr h="259489">
                <a:tc>
                  <a:txBody>
                    <a:bodyPr/>
                    <a:lstStyle/>
                    <a:p>
                      <a:pPr algn="l" fontAlgn="b"/>
                      <a:r>
                        <a:rPr lang="en-US" sz="1600" b="1" i="0" u="none" strike="noStrike">
                          <a:effectLst/>
                          <a:latin typeface="Arial MT"/>
                        </a:rPr>
                        <a:t>REV</a:t>
                      </a:r>
                    </a:p>
                  </a:txBody>
                  <a:tcPr marL="0" marR="0" marT="0" marB="0" anchor="b">
                    <a:lnL>
                      <a:noFill/>
                    </a:lnL>
                    <a:lnR>
                      <a:noFill/>
                    </a:lnR>
                    <a:lnT>
                      <a:noFill/>
                    </a:lnT>
                    <a:lnB>
                      <a:noFill/>
                    </a:lnB>
                  </a:tcPr>
                </a:tc>
                <a:tc>
                  <a:txBody>
                    <a:bodyPr/>
                    <a:lstStyle/>
                    <a:p>
                      <a:pPr algn="l" fontAlgn="b"/>
                      <a:r>
                        <a:rPr lang="en-US" sz="1600" b="1" i="0" u="none" strike="noStrike">
                          <a:effectLst/>
                          <a:latin typeface="Arial MT"/>
                        </a:rPr>
                        <a:t>FEDERAL THRU STATE:</a:t>
                      </a:r>
                    </a:p>
                  </a:txBody>
                  <a:tcPr marL="0" marR="0" marT="0" marB="0" anchor="b">
                    <a:lnL>
                      <a:noFill/>
                    </a:lnL>
                    <a:lnR>
                      <a:noFill/>
                    </a:lnR>
                    <a:lnT>
                      <a:noFill/>
                    </a:lnT>
                    <a:lnB>
                      <a:noFill/>
                    </a:lnB>
                  </a:tcPr>
                </a:tc>
                <a:tc>
                  <a:txBody>
                    <a:bodyPr/>
                    <a:lstStyle/>
                    <a:p>
                      <a:pPr algn="l" fontAlgn="b"/>
                      <a:endParaRPr lang="en-US" sz="1600" b="0"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extLst>
                  <a:ext uri="{0D108BD9-81ED-4DB2-BD59-A6C34878D82A}">
                    <a16:rowId xmlns:a16="http://schemas.microsoft.com/office/drawing/2014/main" val="3475009833"/>
                  </a:ext>
                </a:extLst>
              </a:tr>
              <a:tr h="249509">
                <a:tc>
                  <a:txBody>
                    <a:bodyPr/>
                    <a:lstStyle/>
                    <a:p>
                      <a:pPr algn="l" fontAlgn="b"/>
                      <a:r>
                        <a:rPr lang="en-US" sz="1600" b="0" i="0" u="none" strike="noStrike">
                          <a:effectLst/>
                          <a:latin typeface="Arial MT"/>
                        </a:rPr>
                        <a:t>3261</a:t>
                      </a:r>
                    </a:p>
                  </a:txBody>
                  <a:tcPr marL="0" marR="0" marT="0" marB="0" anchor="b">
                    <a:lnL>
                      <a:noFill/>
                    </a:lnL>
                    <a:lnR>
                      <a:noFill/>
                    </a:lnR>
                    <a:lnT>
                      <a:noFill/>
                    </a:lnT>
                    <a:lnB>
                      <a:noFill/>
                    </a:lnB>
                  </a:tcPr>
                </a:tc>
                <a:tc>
                  <a:txBody>
                    <a:bodyPr/>
                    <a:lstStyle/>
                    <a:p>
                      <a:pPr algn="l" fontAlgn="b"/>
                      <a:r>
                        <a:rPr lang="en-US" sz="1600" b="0" i="0" u="none" strike="noStrike">
                          <a:effectLst/>
                          <a:latin typeface="Arial MT"/>
                        </a:rPr>
                        <a:t>Sch Lunch Reimb</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2,876,778 </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2,000,000 </a:t>
                      </a:r>
                    </a:p>
                  </a:txBody>
                  <a:tcPr marL="0" marR="0" marT="0" marB="0" anchor="b">
                    <a:lnL>
                      <a:noFill/>
                    </a:lnL>
                    <a:lnR>
                      <a:noFill/>
                    </a:lnR>
                    <a:lnT>
                      <a:noFill/>
                    </a:lnT>
                    <a:lnB>
                      <a:noFill/>
                    </a:lnB>
                  </a:tcPr>
                </a:tc>
                <a:extLst>
                  <a:ext uri="{0D108BD9-81ED-4DB2-BD59-A6C34878D82A}">
                    <a16:rowId xmlns:a16="http://schemas.microsoft.com/office/drawing/2014/main" val="856831531"/>
                  </a:ext>
                </a:extLst>
              </a:tr>
              <a:tr h="249509">
                <a:tc>
                  <a:txBody>
                    <a:bodyPr/>
                    <a:lstStyle/>
                    <a:p>
                      <a:pPr algn="l" fontAlgn="b"/>
                      <a:r>
                        <a:rPr lang="en-US" sz="1600" b="0" i="0" u="none" strike="noStrike">
                          <a:effectLst/>
                          <a:latin typeface="Arial MT"/>
                        </a:rPr>
                        <a:t>3262</a:t>
                      </a:r>
                    </a:p>
                  </a:txBody>
                  <a:tcPr marL="0" marR="0" marT="0" marB="0" anchor="b">
                    <a:lnL>
                      <a:noFill/>
                    </a:lnL>
                    <a:lnR>
                      <a:noFill/>
                    </a:lnR>
                    <a:lnT>
                      <a:noFill/>
                    </a:lnT>
                    <a:lnB>
                      <a:noFill/>
                    </a:lnB>
                  </a:tcPr>
                </a:tc>
                <a:tc>
                  <a:txBody>
                    <a:bodyPr/>
                    <a:lstStyle/>
                    <a:p>
                      <a:pPr algn="l" fontAlgn="b"/>
                      <a:r>
                        <a:rPr lang="en-US" sz="1600" b="0" i="0" u="none" strike="noStrike">
                          <a:effectLst/>
                          <a:latin typeface="Arial MT"/>
                        </a:rPr>
                        <a:t>Sch Breakfast Reimb</a:t>
                      </a:r>
                    </a:p>
                  </a:txBody>
                  <a:tcPr marL="0" marR="0" marT="0" marB="0" anchor="b">
                    <a:lnL>
                      <a:noFill/>
                    </a:lnL>
                    <a:lnR>
                      <a:noFill/>
                    </a:lnR>
                    <a:lnT>
                      <a:noFill/>
                    </a:lnT>
                    <a:lnB>
                      <a:noFill/>
                    </a:lnB>
                  </a:tcPr>
                </a:tc>
                <a:tc>
                  <a:txBody>
                    <a:bodyPr/>
                    <a:lstStyle/>
                    <a:p>
                      <a:pPr algn="r" fontAlgn="b"/>
                      <a:r>
                        <a:rPr lang="en-US" sz="1600" b="0" i="0" u="none" strike="noStrike" dirty="0">
                          <a:effectLst/>
                          <a:latin typeface="Arial MT"/>
                        </a:rPr>
                        <a:t>942,326 </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650,000 </a:t>
                      </a:r>
                    </a:p>
                  </a:txBody>
                  <a:tcPr marL="0" marR="0" marT="0" marB="0" anchor="b">
                    <a:lnL>
                      <a:noFill/>
                    </a:lnL>
                    <a:lnR>
                      <a:noFill/>
                    </a:lnR>
                    <a:lnT>
                      <a:noFill/>
                    </a:lnT>
                    <a:lnB>
                      <a:noFill/>
                    </a:lnB>
                  </a:tcPr>
                </a:tc>
                <a:extLst>
                  <a:ext uri="{0D108BD9-81ED-4DB2-BD59-A6C34878D82A}">
                    <a16:rowId xmlns:a16="http://schemas.microsoft.com/office/drawing/2014/main" val="866321174"/>
                  </a:ext>
                </a:extLst>
              </a:tr>
              <a:tr h="249509">
                <a:tc>
                  <a:txBody>
                    <a:bodyPr/>
                    <a:lstStyle/>
                    <a:p>
                      <a:pPr algn="l" fontAlgn="b"/>
                      <a:r>
                        <a:rPr lang="en-US" sz="1600" b="0" i="0" u="none" strike="noStrike">
                          <a:effectLst/>
                          <a:latin typeface="Arial MT"/>
                        </a:rPr>
                        <a:t>3263</a:t>
                      </a:r>
                    </a:p>
                  </a:txBody>
                  <a:tcPr marL="0" marR="0" marT="0" marB="0" anchor="b">
                    <a:lnL>
                      <a:noFill/>
                    </a:lnL>
                    <a:lnR>
                      <a:noFill/>
                    </a:lnR>
                    <a:lnT>
                      <a:noFill/>
                    </a:lnT>
                    <a:lnB>
                      <a:noFill/>
                    </a:lnB>
                  </a:tcPr>
                </a:tc>
                <a:tc>
                  <a:txBody>
                    <a:bodyPr/>
                    <a:lstStyle/>
                    <a:p>
                      <a:pPr algn="l" fontAlgn="b"/>
                      <a:r>
                        <a:rPr lang="en-US" sz="1600" b="0" i="0" u="none" strike="noStrike">
                          <a:effectLst/>
                          <a:latin typeface="Arial MT"/>
                        </a:rPr>
                        <a:t>After School Snack Reimb</a:t>
                      </a:r>
                    </a:p>
                  </a:txBody>
                  <a:tcPr marL="0" marR="0" marT="0" marB="0" anchor="b">
                    <a:lnL>
                      <a:noFill/>
                    </a:lnL>
                    <a:lnR>
                      <a:noFill/>
                    </a:lnR>
                    <a:lnT>
                      <a:noFill/>
                    </a:lnT>
                    <a:lnB>
                      <a:noFill/>
                    </a:lnB>
                  </a:tcPr>
                </a:tc>
                <a:tc>
                  <a:txBody>
                    <a:bodyPr/>
                    <a:lstStyle/>
                    <a:p>
                      <a:pPr algn="r" fontAlgn="b"/>
                      <a:r>
                        <a:rPr lang="en-US" sz="1600" b="0" i="0" u="none" strike="noStrike" dirty="0">
                          <a:effectLst/>
                          <a:latin typeface="Arial MT"/>
                        </a:rPr>
                        <a:t>37,642 </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30,000 </a:t>
                      </a:r>
                    </a:p>
                  </a:txBody>
                  <a:tcPr marL="0" marR="0" marT="0" marB="0" anchor="b">
                    <a:lnL>
                      <a:noFill/>
                    </a:lnL>
                    <a:lnR>
                      <a:noFill/>
                    </a:lnR>
                    <a:lnT>
                      <a:noFill/>
                    </a:lnT>
                    <a:lnB>
                      <a:noFill/>
                    </a:lnB>
                  </a:tcPr>
                </a:tc>
                <a:extLst>
                  <a:ext uri="{0D108BD9-81ED-4DB2-BD59-A6C34878D82A}">
                    <a16:rowId xmlns:a16="http://schemas.microsoft.com/office/drawing/2014/main" val="2545719902"/>
                  </a:ext>
                </a:extLst>
              </a:tr>
              <a:tr h="249509">
                <a:tc>
                  <a:txBody>
                    <a:bodyPr/>
                    <a:lstStyle/>
                    <a:p>
                      <a:pPr algn="l" fontAlgn="b"/>
                      <a:r>
                        <a:rPr lang="en-US" sz="1600" b="0" i="0" u="none" strike="noStrike">
                          <a:effectLst/>
                          <a:latin typeface="Arial MT"/>
                        </a:rPr>
                        <a:t>3265</a:t>
                      </a:r>
                    </a:p>
                  </a:txBody>
                  <a:tcPr marL="0" marR="0" marT="0" marB="0" anchor="b">
                    <a:lnL>
                      <a:noFill/>
                    </a:lnL>
                    <a:lnR>
                      <a:noFill/>
                    </a:lnR>
                    <a:lnT>
                      <a:noFill/>
                    </a:lnT>
                    <a:lnB>
                      <a:noFill/>
                    </a:lnB>
                  </a:tcPr>
                </a:tc>
                <a:tc>
                  <a:txBody>
                    <a:bodyPr/>
                    <a:lstStyle/>
                    <a:p>
                      <a:pPr algn="l" fontAlgn="b"/>
                      <a:r>
                        <a:rPr lang="en-US" sz="1600" b="0" i="0" u="none" strike="noStrike">
                          <a:effectLst/>
                          <a:latin typeface="Arial MT"/>
                        </a:rPr>
                        <a:t>USDA Donated Commodities</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271,661 </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262,357 </a:t>
                      </a:r>
                    </a:p>
                  </a:txBody>
                  <a:tcPr marL="0" marR="0" marT="0" marB="0" anchor="b">
                    <a:lnL>
                      <a:noFill/>
                    </a:lnL>
                    <a:lnR>
                      <a:noFill/>
                    </a:lnR>
                    <a:lnT>
                      <a:noFill/>
                    </a:lnT>
                    <a:lnB>
                      <a:noFill/>
                    </a:lnB>
                  </a:tcPr>
                </a:tc>
                <a:extLst>
                  <a:ext uri="{0D108BD9-81ED-4DB2-BD59-A6C34878D82A}">
                    <a16:rowId xmlns:a16="http://schemas.microsoft.com/office/drawing/2014/main" val="3129516790"/>
                  </a:ext>
                </a:extLst>
              </a:tr>
              <a:tr h="249509">
                <a:tc>
                  <a:txBody>
                    <a:bodyPr/>
                    <a:lstStyle/>
                    <a:p>
                      <a:pPr algn="l" fontAlgn="b"/>
                      <a:r>
                        <a:rPr lang="en-US" sz="1600" b="0" i="0" u="none" strike="noStrike">
                          <a:effectLst/>
                          <a:latin typeface="Arial MT"/>
                        </a:rPr>
                        <a:t>3267</a:t>
                      </a:r>
                    </a:p>
                  </a:txBody>
                  <a:tcPr marL="0" marR="0" marT="0" marB="0" anchor="b">
                    <a:lnL>
                      <a:noFill/>
                    </a:lnL>
                    <a:lnR>
                      <a:noFill/>
                    </a:lnR>
                    <a:lnT>
                      <a:noFill/>
                    </a:lnT>
                    <a:lnB>
                      <a:noFill/>
                    </a:lnB>
                  </a:tcPr>
                </a:tc>
                <a:tc>
                  <a:txBody>
                    <a:bodyPr/>
                    <a:lstStyle/>
                    <a:p>
                      <a:pPr algn="l" fontAlgn="b"/>
                      <a:r>
                        <a:rPr lang="en-US" sz="1600" b="0" i="0" u="none" strike="noStrike">
                          <a:effectLst/>
                          <a:latin typeface="Arial MT"/>
                        </a:rPr>
                        <a:t>Summer Food Serv Prog      9440/9441</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87,702 </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181,000 </a:t>
                      </a:r>
                    </a:p>
                  </a:txBody>
                  <a:tcPr marL="0" marR="0" marT="0" marB="0" anchor="b">
                    <a:lnL>
                      <a:noFill/>
                    </a:lnL>
                    <a:lnR>
                      <a:noFill/>
                    </a:lnR>
                    <a:lnT>
                      <a:noFill/>
                    </a:lnT>
                    <a:lnB>
                      <a:noFill/>
                    </a:lnB>
                  </a:tcPr>
                </a:tc>
                <a:extLst>
                  <a:ext uri="{0D108BD9-81ED-4DB2-BD59-A6C34878D82A}">
                    <a16:rowId xmlns:a16="http://schemas.microsoft.com/office/drawing/2014/main" val="3563516773"/>
                  </a:ext>
                </a:extLst>
              </a:tr>
              <a:tr h="249509">
                <a:tc>
                  <a:txBody>
                    <a:bodyPr/>
                    <a:lstStyle/>
                    <a:p>
                      <a:pPr algn="l" fontAlgn="b"/>
                      <a:r>
                        <a:rPr lang="en-US" sz="1600" b="0" i="0" u="none" strike="noStrike">
                          <a:effectLst/>
                          <a:latin typeface="Arial MT"/>
                        </a:rPr>
                        <a:t>3299</a:t>
                      </a:r>
                    </a:p>
                  </a:txBody>
                  <a:tcPr marL="0" marR="0" marT="0" marB="0" anchor="b">
                    <a:lnL>
                      <a:noFill/>
                    </a:lnL>
                    <a:lnR>
                      <a:noFill/>
                    </a:lnR>
                    <a:lnT>
                      <a:noFill/>
                    </a:lnT>
                    <a:lnB>
                      <a:noFill/>
                    </a:lnB>
                  </a:tcPr>
                </a:tc>
                <a:tc>
                  <a:txBody>
                    <a:bodyPr/>
                    <a:lstStyle/>
                    <a:p>
                      <a:pPr algn="l" fontAlgn="b"/>
                      <a:r>
                        <a:rPr lang="en-US" sz="1600" b="0" i="0" u="none" strike="noStrike">
                          <a:effectLst/>
                          <a:latin typeface="Arial MT"/>
                        </a:rPr>
                        <a:t>Other Food Service</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77,701 </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0 </a:t>
                      </a:r>
                    </a:p>
                  </a:txBody>
                  <a:tcPr marL="0" marR="0" marT="0" marB="0" anchor="b">
                    <a:lnL>
                      <a:noFill/>
                    </a:lnL>
                    <a:lnR>
                      <a:noFill/>
                    </a:lnR>
                    <a:lnT>
                      <a:noFill/>
                    </a:lnT>
                    <a:lnB>
                      <a:noFill/>
                    </a:lnB>
                  </a:tcPr>
                </a:tc>
                <a:extLst>
                  <a:ext uri="{0D108BD9-81ED-4DB2-BD59-A6C34878D82A}">
                    <a16:rowId xmlns:a16="http://schemas.microsoft.com/office/drawing/2014/main" val="312137643"/>
                  </a:ext>
                </a:extLst>
              </a:tr>
              <a:tr h="259489">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l" fontAlgn="b"/>
                      <a:r>
                        <a:rPr lang="en-US" sz="1600" b="1" i="0" u="none" strike="noStrike">
                          <a:effectLst/>
                          <a:latin typeface="Arial MT"/>
                        </a:rPr>
                        <a:t>TOTAL FED THRU STATE</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4,293,810 </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3,123,357 </a:t>
                      </a:r>
                    </a:p>
                  </a:txBody>
                  <a:tcPr marL="0" marR="0" marT="0" marB="0" anchor="b">
                    <a:lnL>
                      <a:noFill/>
                    </a:lnL>
                    <a:lnR>
                      <a:noFill/>
                    </a:lnR>
                    <a:lnT>
                      <a:noFill/>
                    </a:lnT>
                    <a:lnB>
                      <a:noFill/>
                    </a:lnB>
                  </a:tcPr>
                </a:tc>
                <a:extLst>
                  <a:ext uri="{0D108BD9-81ED-4DB2-BD59-A6C34878D82A}">
                    <a16:rowId xmlns:a16="http://schemas.microsoft.com/office/drawing/2014/main" val="673624318"/>
                  </a:ext>
                </a:extLst>
              </a:tr>
              <a:tr h="259489">
                <a:tc>
                  <a:txBody>
                    <a:bodyPr/>
                    <a:lstStyle/>
                    <a:p>
                      <a:pPr algn="l" fontAlgn="b"/>
                      <a:r>
                        <a:rPr lang="en-US" sz="1600" b="1" i="0" u="none" strike="noStrike">
                          <a:effectLst/>
                          <a:latin typeface="Arial MT"/>
                        </a:rPr>
                        <a:t>REV</a:t>
                      </a:r>
                    </a:p>
                  </a:txBody>
                  <a:tcPr marL="0" marR="0" marT="0" marB="0" anchor="b">
                    <a:lnL>
                      <a:noFill/>
                    </a:lnL>
                    <a:lnR>
                      <a:noFill/>
                    </a:lnR>
                    <a:lnT>
                      <a:noFill/>
                    </a:lnT>
                    <a:lnB>
                      <a:noFill/>
                    </a:lnB>
                  </a:tcPr>
                </a:tc>
                <a:tc>
                  <a:txBody>
                    <a:bodyPr/>
                    <a:lstStyle/>
                    <a:p>
                      <a:pPr algn="l" fontAlgn="b"/>
                      <a:r>
                        <a:rPr lang="en-US" sz="1600" b="1" i="0" u="none" strike="noStrike">
                          <a:effectLst/>
                          <a:latin typeface="Arial MT"/>
                        </a:rPr>
                        <a:t>STATE:</a:t>
                      </a:r>
                    </a:p>
                  </a:txBody>
                  <a:tcPr marL="0" marR="0" marT="0" marB="0" anchor="b">
                    <a:lnL>
                      <a:noFill/>
                    </a:lnL>
                    <a:lnR>
                      <a:noFill/>
                    </a:lnR>
                    <a:lnT>
                      <a:noFill/>
                    </a:lnT>
                    <a:lnB>
                      <a:noFill/>
                    </a:lnB>
                  </a:tcPr>
                </a:tc>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extLst>
                  <a:ext uri="{0D108BD9-81ED-4DB2-BD59-A6C34878D82A}">
                    <a16:rowId xmlns:a16="http://schemas.microsoft.com/office/drawing/2014/main" val="2815110751"/>
                  </a:ext>
                </a:extLst>
              </a:tr>
              <a:tr h="249509">
                <a:tc>
                  <a:txBody>
                    <a:bodyPr/>
                    <a:lstStyle/>
                    <a:p>
                      <a:pPr algn="l" fontAlgn="b"/>
                      <a:r>
                        <a:rPr lang="en-US" sz="1600" b="0" i="0" u="none" strike="noStrike">
                          <a:effectLst/>
                          <a:latin typeface="Arial MT"/>
                        </a:rPr>
                        <a:t>3337</a:t>
                      </a:r>
                    </a:p>
                  </a:txBody>
                  <a:tcPr marL="0" marR="0" marT="0" marB="0" anchor="b">
                    <a:lnL>
                      <a:noFill/>
                    </a:lnL>
                    <a:lnR>
                      <a:noFill/>
                    </a:lnR>
                    <a:lnT>
                      <a:noFill/>
                    </a:lnT>
                    <a:lnB>
                      <a:noFill/>
                    </a:lnB>
                  </a:tcPr>
                </a:tc>
                <a:tc>
                  <a:txBody>
                    <a:bodyPr/>
                    <a:lstStyle/>
                    <a:p>
                      <a:pPr algn="l" fontAlgn="b"/>
                      <a:r>
                        <a:rPr lang="en-US" sz="1600" b="0" i="0" u="none" strike="noStrike">
                          <a:effectLst/>
                          <a:latin typeface="Arial MT"/>
                        </a:rPr>
                        <a:t>Breakfast supplement</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25,500 </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23,488 </a:t>
                      </a:r>
                    </a:p>
                  </a:txBody>
                  <a:tcPr marL="0" marR="0" marT="0" marB="0" anchor="b">
                    <a:lnL>
                      <a:noFill/>
                    </a:lnL>
                    <a:lnR>
                      <a:noFill/>
                    </a:lnR>
                    <a:lnT>
                      <a:noFill/>
                    </a:lnT>
                    <a:lnB>
                      <a:noFill/>
                    </a:lnB>
                  </a:tcPr>
                </a:tc>
                <a:extLst>
                  <a:ext uri="{0D108BD9-81ED-4DB2-BD59-A6C34878D82A}">
                    <a16:rowId xmlns:a16="http://schemas.microsoft.com/office/drawing/2014/main" val="406492370"/>
                  </a:ext>
                </a:extLst>
              </a:tr>
              <a:tr h="249509">
                <a:tc>
                  <a:txBody>
                    <a:bodyPr/>
                    <a:lstStyle/>
                    <a:p>
                      <a:pPr algn="l" fontAlgn="b"/>
                      <a:r>
                        <a:rPr lang="en-US" sz="1600" b="0" i="0" u="none" strike="noStrike">
                          <a:effectLst/>
                          <a:latin typeface="Arial MT"/>
                        </a:rPr>
                        <a:t>3338</a:t>
                      </a:r>
                    </a:p>
                  </a:txBody>
                  <a:tcPr marL="0" marR="0" marT="0" marB="0" anchor="b">
                    <a:lnL>
                      <a:noFill/>
                    </a:lnL>
                    <a:lnR>
                      <a:noFill/>
                    </a:lnR>
                    <a:lnT>
                      <a:noFill/>
                    </a:lnT>
                    <a:lnB>
                      <a:noFill/>
                    </a:lnB>
                  </a:tcPr>
                </a:tc>
                <a:tc>
                  <a:txBody>
                    <a:bodyPr/>
                    <a:lstStyle/>
                    <a:p>
                      <a:pPr algn="l" fontAlgn="b"/>
                      <a:r>
                        <a:rPr lang="en-US" sz="1600" b="0" i="0" u="none" strike="noStrike">
                          <a:effectLst/>
                          <a:latin typeface="Arial MT"/>
                        </a:rPr>
                        <a:t>State Supplement</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29,500 </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27,711 </a:t>
                      </a:r>
                    </a:p>
                  </a:txBody>
                  <a:tcPr marL="0" marR="0" marT="0" marB="0" anchor="b">
                    <a:lnL>
                      <a:noFill/>
                    </a:lnL>
                    <a:lnR>
                      <a:noFill/>
                    </a:lnR>
                    <a:lnT>
                      <a:noFill/>
                    </a:lnT>
                    <a:lnB>
                      <a:noFill/>
                    </a:lnB>
                  </a:tcPr>
                </a:tc>
                <a:extLst>
                  <a:ext uri="{0D108BD9-81ED-4DB2-BD59-A6C34878D82A}">
                    <a16:rowId xmlns:a16="http://schemas.microsoft.com/office/drawing/2014/main" val="2671340210"/>
                  </a:ext>
                </a:extLst>
              </a:tr>
              <a:tr h="259489">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l" fontAlgn="b"/>
                      <a:r>
                        <a:rPr lang="en-US" sz="1600" b="1" i="0" u="none" strike="noStrike">
                          <a:effectLst/>
                          <a:latin typeface="Arial MT"/>
                        </a:rPr>
                        <a:t>TOTAL STATE</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55,000 </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51,199 </a:t>
                      </a:r>
                    </a:p>
                  </a:txBody>
                  <a:tcPr marL="0" marR="0" marT="0" marB="0" anchor="b">
                    <a:lnL>
                      <a:noFill/>
                    </a:lnL>
                    <a:lnR>
                      <a:noFill/>
                    </a:lnR>
                    <a:lnT>
                      <a:noFill/>
                    </a:lnT>
                    <a:lnB>
                      <a:noFill/>
                    </a:lnB>
                  </a:tcPr>
                </a:tc>
                <a:extLst>
                  <a:ext uri="{0D108BD9-81ED-4DB2-BD59-A6C34878D82A}">
                    <a16:rowId xmlns:a16="http://schemas.microsoft.com/office/drawing/2014/main" val="3110943909"/>
                  </a:ext>
                </a:extLst>
              </a:tr>
              <a:tr h="259489">
                <a:tc>
                  <a:txBody>
                    <a:bodyPr/>
                    <a:lstStyle/>
                    <a:p>
                      <a:pPr algn="l" fontAlgn="b"/>
                      <a:r>
                        <a:rPr lang="en-US" sz="1600" b="1" i="0" u="none" strike="noStrike">
                          <a:effectLst/>
                          <a:latin typeface="Arial MT"/>
                        </a:rPr>
                        <a:t>REV</a:t>
                      </a:r>
                    </a:p>
                  </a:txBody>
                  <a:tcPr marL="0" marR="0" marT="0" marB="0" anchor="b">
                    <a:lnL>
                      <a:noFill/>
                    </a:lnL>
                    <a:lnR>
                      <a:noFill/>
                    </a:lnR>
                    <a:lnT>
                      <a:noFill/>
                    </a:lnT>
                    <a:lnB>
                      <a:noFill/>
                    </a:lnB>
                  </a:tcPr>
                </a:tc>
                <a:tc>
                  <a:txBody>
                    <a:bodyPr/>
                    <a:lstStyle/>
                    <a:p>
                      <a:pPr algn="l" fontAlgn="b"/>
                      <a:r>
                        <a:rPr lang="en-US" sz="1600" b="1" i="0" u="none" strike="noStrike">
                          <a:effectLst/>
                          <a:latin typeface="Arial MT"/>
                        </a:rPr>
                        <a:t>LOCAL:</a:t>
                      </a:r>
                    </a:p>
                  </a:txBody>
                  <a:tcPr marL="0" marR="0" marT="0" marB="0" anchor="b">
                    <a:lnL>
                      <a:noFill/>
                    </a:lnL>
                    <a:lnR>
                      <a:noFill/>
                    </a:lnR>
                    <a:lnT>
                      <a:noFill/>
                    </a:lnT>
                    <a:lnB>
                      <a:noFill/>
                    </a:lnB>
                  </a:tcPr>
                </a:tc>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extLst>
                  <a:ext uri="{0D108BD9-81ED-4DB2-BD59-A6C34878D82A}">
                    <a16:rowId xmlns:a16="http://schemas.microsoft.com/office/drawing/2014/main" val="3757467893"/>
                  </a:ext>
                </a:extLst>
              </a:tr>
              <a:tr h="249509">
                <a:tc>
                  <a:txBody>
                    <a:bodyPr/>
                    <a:lstStyle/>
                    <a:p>
                      <a:pPr algn="l" fontAlgn="b"/>
                      <a:r>
                        <a:rPr lang="en-US" sz="1600" b="0" i="0" u="none" strike="noStrike">
                          <a:effectLst/>
                          <a:latin typeface="Arial MT"/>
                        </a:rPr>
                        <a:t>3450</a:t>
                      </a:r>
                    </a:p>
                  </a:txBody>
                  <a:tcPr marL="0" marR="0" marT="0" marB="0" anchor="b">
                    <a:lnL>
                      <a:noFill/>
                    </a:lnL>
                    <a:lnR>
                      <a:noFill/>
                    </a:lnR>
                    <a:lnT>
                      <a:noFill/>
                    </a:lnT>
                    <a:lnB>
                      <a:noFill/>
                    </a:lnB>
                  </a:tcPr>
                </a:tc>
                <a:tc>
                  <a:txBody>
                    <a:bodyPr/>
                    <a:lstStyle/>
                    <a:p>
                      <a:pPr algn="l" fontAlgn="b"/>
                      <a:r>
                        <a:rPr lang="en-US" sz="1600" b="0" i="0" u="none" strike="noStrike">
                          <a:effectLst/>
                          <a:latin typeface="Arial MT"/>
                        </a:rPr>
                        <a:t>Food Service</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155,981 </a:t>
                      </a:r>
                    </a:p>
                  </a:txBody>
                  <a:tcPr marL="0" marR="0" marT="0" marB="0" anchor="b">
                    <a:lnL>
                      <a:noFill/>
                    </a:lnL>
                    <a:lnR>
                      <a:noFill/>
                    </a:lnR>
                    <a:lnT>
                      <a:noFill/>
                    </a:lnT>
                    <a:lnB>
                      <a:noFill/>
                    </a:lnB>
                  </a:tcPr>
                </a:tc>
                <a:tc>
                  <a:txBody>
                    <a:bodyPr/>
                    <a:lstStyle/>
                    <a:p>
                      <a:pPr algn="r" fontAlgn="b"/>
                      <a:r>
                        <a:rPr lang="en-US" sz="1600" b="0" i="0" u="none" strike="noStrike">
                          <a:effectLst/>
                          <a:latin typeface="Arial MT"/>
                        </a:rPr>
                        <a:t>50,000 </a:t>
                      </a:r>
                    </a:p>
                  </a:txBody>
                  <a:tcPr marL="0" marR="0" marT="0" marB="0" anchor="b">
                    <a:lnL>
                      <a:noFill/>
                    </a:lnL>
                    <a:lnR>
                      <a:noFill/>
                    </a:lnR>
                    <a:lnT>
                      <a:noFill/>
                    </a:lnT>
                    <a:lnB>
                      <a:noFill/>
                    </a:lnB>
                  </a:tcPr>
                </a:tc>
                <a:extLst>
                  <a:ext uri="{0D108BD9-81ED-4DB2-BD59-A6C34878D82A}">
                    <a16:rowId xmlns:a16="http://schemas.microsoft.com/office/drawing/2014/main" val="1768435101"/>
                  </a:ext>
                </a:extLst>
              </a:tr>
              <a:tr h="259489">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l" fontAlgn="b"/>
                      <a:r>
                        <a:rPr lang="en-US" sz="1600" b="1" i="0" u="none" strike="noStrike">
                          <a:effectLst/>
                          <a:latin typeface="Arial MT"/>
                        </a:rPr>
                        <a:t>TOTAL LOCAL</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155,981 </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50,000 </a:t>
                      </a:r>
                    </a:p>
                  </a:txBody>
                  <a:tcPr marL="0" marR="0" marT="0" marB="0" anchor="b">
                    <a:lnL>
                      <a:noFill/>
                    </a:lnL>
                    <a:lnR>
                      <a:noFill/>
                    </a:lnR>
                    <a:lnT>
                      <a:noFill/>
                    </a:lnT>
                    <a:lnB>
                      <a:noFill/>
                    </a:lnB>
                  </a:tcPr>
                </a:tc>
                <a:extLst>
                  <a:ext uri="{0D108BD9-81ED-4DB2-BD59-A6C34878D82A}">
                    <a16:rowId xmlns:a16="http://schemas.microsoft.com/office/drawing/2014/main" val="2737029256"/>
                  </a:ext>
                </a:extLst>
              </a:tr>
              <a:tr h="259489">
                <a:tc>
                  <a:txBody>
                    <a:bodyPr/>
                    <a:lstStyle/>
                    <a:p>
                      <a:pPr algn="l" fontAlgn="b"/>
                      <a:endParaRPr lang="en-US" sz="1600" b="0" i="0" u="none" strike="noStrike">
                        <a:effectLst/>
                        <a:latin typeface="Arial MT"/>
                      </a:endParaRPr>
                    </a:p>
                  </a:txBody>
                  <a:tcPr marL="0" marR="0" marT="0" marB="0" anchor="b">
                    <a:lnL>
                      <a:noFill/>
                    </a:lnL>
                    <a:lnR>
                      <a:noFill/>
                    </a:lnR>
                    <a:lnT>
                      <a:noFill/>
                    </a:lnT>
                    <a:lnB>
                      <a:noFill/>
                    </a:lnB>
                  </a:tcPr>
                </a:tc>
                <a:tc>
                  <a:txBody>
                    <a:bodyPr/>
                    <a:lstStyle/>
                    <a:p>
                      <a:pPr algn="l" fontAlgn="b"/>
                      <a:r>
                        <a:rPr lang="en-US" sz="1600" b="1" i="0" u="none" strike="noStrike">
                          <a:effectLst/>
                          <a:latin typeface="Arial MT"/>
                        </a:rPr>
                        <a:t>NON-REVENUE SOURCES</a:t>
                      </a:r>
                    </a:p>
                  </a:txBody>
                  <a:tcPr marL="0" marR="0" marT="0" marB="0" anchor="b">
                    <a:lnL>
                      <a:noFill/>
                    </a:lnL>
                    <a:lnR>
                      <a:noFill/>
                    </a:lnR>
                    <a:lnT>
                      <a:noFill/>
                    </a:lnT>
                    <a:lnB>
                      <a:noFill/>
                    </a:lnB>
                  </a:tcPr>
                </a:tc>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extLst>
                  <a:ext uri="{0D108BD9-81ED-4DB2-BD59-A6C34878D82A}">
                    <a16:rowId xmlns:a16="http://schemas.microsoft.com/office/drawing/2014/main" val="2339667759"/>
                  </a:ext>
                </a:extLst>
              </a:tr>
              <a:tr h="259489">
                <a:tc>
                  <a:txBody>
                    <a:bodyPr/>
                    <a:lstStyle/>
                    <a:p>
                      <a:pPr algn="r" fontAlgn="b"/>
                      <a:r>
                        <a:rPr lang="en-US" sz="1600" b="0" i="0" u="none" strike="noStrike">
                          <a:effectLst/>
                          <a:latin typeface="Arial MT"/>
                        </a:rPr>
                        <a:t>3600 </a:t>
                      </a:r>
                    </a:p>
                  </a:txBody>
                  <a:tcPr marL="0" marR="0" marT="0" marB="0" anchor="b">
                    <a:lnL>
                      <a:noFill/>
                    </a:lnL>
                    <a:lnR>
                      <a:noFill/>
                    </a:lnR>
                    <a:lnT>
                      <a:noFill/>
                    </a:lnT>
                    <a:lnB>
                      <a:noFill/>
                    </a:lnB>
                  </a:tcPr>
                </a:tc>
                <a:tc>
                  <a:txBody>
                    <a:bodyPr/>
                    <a:lstStyle/>
                    <a:p>
                      <a:pPr algn="l" fontAlgn="b"/>
                      <a:r>
                        <a:rPr lang="en-US" sz="1600" b="0" i="0" u="none" strike="noStrike">
                          <a:effectLst/>
                          <a:latin typeface="Arial MT"/>
                        </a:rPr>
                        <a:t>Transfers</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1,656 </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0 </a:t>
                      </a:r>
                    </a:p>
                  </a:txBody>
                  <a:tcPr marL="0" marR="0" marT="0" marB="0" anchor="b">
                    <a:lnL>
                      <a:noFill/>
                    </a:lnL>
                    <a:lnR>
                      <a:noFill/>
                    </a:lnR>
                    <a:lnT>
                      <a:noFill/>
                    </a:lnT>
                    <a:lnB>
                      <a:noFill/>
                    </a:lnB>
                  </a:tcPr>
                </a:tc>
                <a:extLst>
                  <a:ext uri="{0D108BD9-81ED-4DB2-BD59-A6C34878D82A}">
                    <a16:rowId xmlns:a16="http://schemas.microsoft.com/office/drawing/2014/main" val="1358985059"/>
                  </a:ext>
                </a:extLst>
              </a:tr>
              <a:tr h="259489">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l" fontAlgn="b"/>
                      <a:r>
                        <a:rPr lang="en-US" sz="1600" b="1" i="0" u="none" strike="noStrike">
                          <a:effectLst/>
                          <a:latin typeface="Arial MT"/>
                        </a:rPr>
                        <a:t>TOTAL FOOD SERVICE REVENUE</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4,506,447 </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3,224,556 </a:t>
                      </a:r>
                    </a:p>
                  </a:txBody>
                  <a:tcPr marL="0" marR="0" marT="0" marB="0" anchor="b">
                    <a:lnL>
                      <a:noFill/>
                    </a:lnL>
                    <a:lnR>
                      <a:noFill/>
                    </a:lnR>
                    <a:lnT>
                      <a:noFill/>
                    </a:lnT>
                    <a:lnB>
                      <a:noFill/>
                    </a:lnB>
                  </a:tcPr>
                </a:tc>
                <a:extLst>
                  <a:ext uri="{0D108BD9-81ED-4DB2-BD59-A6C34878D82A}">
                    <a16:rowId xmlns:a16="http://schemas.microsoft.com/office/drawing/2014/main" val="3404711629"/>
                  </a:ext>
                </a:extLst>
              </a:tr>
              <a:tr h="259489">
                <a:tc>
                  <a:txBody>
                    <a:bodyPr/>
                    <a:lstStyle/>
                    <a:p>
                      <a:pPr algn="l" fontAlgn="b"/>
                      <a:r>
                        <a:rPr lang="en-US" sz="1600" b="1" i="0" u="none" strike="noStrike">
                          <a:effectLst/>
                          <a:latin typeface="Arial MT"/>
                        </a:rPr>
                        <a:t>2769</a:t>
                      </a:r>
                    </a:p>
                  </a:txBody>
                  <a:tcPr marL="0" marR="0" marT="0" marB="0" anchor="b">
                    <a:lnL>
                      <a:noFill/>
                    </a:lnL>
                    <a:lnR>
                      <a:noFill/>
                    </a:lnR>
                    <a:lnT>
                      <a:noFill/>
                    </a:lnT>
                    <a:lnB>
                      <a:noFill/>
                    </a:lnB>
                  </a:tcPr>
                </a:tc>
                <a:tc>
                  <a:txBody>
                    <a:bodyPr/>
                    <a:lstStyle/>
                    <a:p>
                      <a:pPr algn="l" fontAlgn="b"/>
                      <a:r>
                        <a:rPr lang="en-US" sz="1600" b="1" i="0" u="none" strike="noStrike">
                          <a:effectLst/>
                          <a:latin typeface="Arial MT"/>
                        </a:rPr>
                        <a:t>Beginning Fund Balance</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877,056 </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993,167 </a:t>
                      </a:r>
                    </a:p>
                  </a:txBody>
                  <a:tcPr marL="0" marR="0" marT="0" marB="0" anchor="b">
                    <a:lnL>
                      <a:noFill/>
                    </a:lnL>
                    <a:lnR>
                      <a:noFill/>
                    </a:lnR>
                    <a:lnT>
                      <a:noFill/>
                    </a:lnT>
                    <a:lnB>
                      <a:noFill/>
                    </a:lnB>
                  </a:tcPr>
                </a:tc>
                <a:extLst>
                  <a:ext uri="{0D108BD9-81ED-4DB2-BD59-A6C34878D82A}">
                    <a16:rowId xmlns:a16="http://schemas.microsoft.com/office/drawing/2014/main" val="1385567133"/>
                  </a:ext>
                </a:extLst>
              </a:tr>
              <a:tr h="259489">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l" fontAlgn="b"/>
                      <a:r>
                        <a:rPr lang="en-US" sz="1600" b="1" i="0" u="none" strike="noStrike">
                          <a:effectLst/>
                          <a:latin typeface="Arial MT"/>
                        </a:rPr>
                        <a:t>TOTAL FOOD SERVICE </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5,383,503 </a:t>
                      </a:r>
                    </a:p>
                  </a:txBody>
                  <a:tcPr marL="0" marR="0" marT="0" marB="0" anchor="b">
                    <a:lnL>
                      <a:noFill/>
                    </a:lnL>
                    <a:lnR>
                      <a:noFill/>
                    </a:lnR>
                    <a:lnT>
                      <a:noFill/>
                    </a:lnT>
                    <a:lnB>
                      <a:noFill/>
                    </a:lnB>
                  </a:tcPr>
                </a:tc>
                <a:tc>
                  <a:txBody>
                    <a:bodyPr/>
                    <a:lstStyle/>
                    <a:p>
                      <a:pPr algn="r" fontAlgn="b"/>
                      <a:r>
                        <a:rPr lang="en-US" sz="1600" b="1" i="0" u="none" strike="noStrike">
                          <a:effectLst/>
                          <a:latin typeface="Arial MT"/>
                        </a:rPr>
                        <a:t>4,217,723 </a:t>
                      </a:r>
                    </a:p>
                  </a:txBody>
                  <a:tcPr marL="0" marR="0" marT="0" marB="0" anchor="b">
                    <a:lnL>
                      <a:noFill/>
                    </a:lnL>
                    <a:lnR>
                      <a:noFill/>
                    </a:lnR>
                    <a:lnT>
                      <a:noFill/>
                    </a:lnT>
                    <a:lnB>
                      <a:noFill/>
                    </a:lnB>
                  </a:tcPr>
                </a:tc>
                <a:extLst>
                  <a:ext uri="{0D108BD9-81ED-4DB2-BD59-A6C34878D82A}">
                    <a16:rowId xmlns:a16="http://schemas.microsoft.com/office/drawing/2014/main" val="3227358337"/>
                  </a:ext>
                </a:extLst>
              </a:tr>
              <a:tr h="259489">
                <a:tc>
                  <a:txBody>
                    <a:bodyPr/>
                    <a:lstStyle/>
                    <a:p>
                      <a:pPr algn="l" fontAlgn="b"/>
                      <a:endParaRPr lang="en-US" sz="1600" b="0"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600" b="1" i="0" u="none" strike="noStrike" dirty="0">
                        <a:effectLst/>
                        <a:latin typeface="Arial MT"/>
                      </a:endParaRPr>
                    </a:p>
                  </a:txBody>
                  <a:tcPr marL="0" marR="0" marT="0" marB="0" anchor="b">
                    <a:lnL>
                      <a:noFill/>
                    </a:lnL>
                    <a:lnR>
                      <a:noFill/>
                    </a:lnR>
                    <a:lnT>
                      <a:noFill/>
                    </a:lnT>
                    <a:lnB>
                      <a:noFill/>
                    </a:lnB>
                  </a:tcPr>
                </a:tc>
                <a:tc>
                  <a:txBody>
                    <a:bodyPr/>
                    <a:lstStyle/>
                    <a:p>
                      <a:pPr algn="l" fontAlgn="b"/>
                      <a:endParaRPr lang="en-US" sz="16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600" b="0" i="0" u="none" strike="noStrike" dirty="0">
                        <a:effectLst/>
                        <a:latin typeface="Arial MT"/>
                      </a:endParaRPr>
                    </a:p>
                  </a:txBody>
                  <a:tcPr marL="0" marR="0" marT="0" marB="0" anchor="b">
                    <a:lnL>
                      <a:noFill/>
                    </a:lnL>
                    <a:lnR>
                      <a:noFill/>
                    </a:lnR>
                    <a:lnT>
                      <a:noFill/>
                    </a:lnT>
                    <a:lnB>
                      <a:noFill/>
                    </a:lnB>
                  </a:tcPr>
                </a:tc>
                <a:extLst>
                  <a:ext uri="{0D108BD9-81ED-4DB2-BD59-A6C34878D82A}">
                    <a16:rowId xmlns:a16="http://schemas.microsoft.com/office/drawing/2014/main" val="2850884638"/>
                  </a:ext>
                </a:extLst>
              </a:tr>
            </a:tbl>
          </a:graphicData>
        </a:graphic>
      </p:graphicFrame>
    </p:spTree>
    <p:extLst>
      <p:ext uri="{BB962C8B-B14F-4D97-AF65-F5344CB8AC3E}">
        <p14:creationId xmlns:p14="http://schemas.microsoft.com/office/powerpoint/2010/main" val="3786689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CBB8309-81F0-49F3-8F31-B3D6AE6D5F5A}" type="slidenum">
              <a:rPr lang="en-US" smtClean="0"/>
              <a:t>32</a:t>
            </a:fld>
            <a:endParaRPr lang="en-US" dirty="0"/>
          </a:p>
        </p:txBody>
      </p:sp>
      <p:sp>
        <p:nvSpPr>
          <p:cNvPr id="6" name="Title 2"/>
          <p:cNvSpPr txBox="1">
            <a:spLocks/>
          </p:cNvSpPr>
          <p:nvPr/>
        </p:nvSpPr>
        <p:spPr>
          <a:xfrm rot="5400000">
            <a:off x="5676900" y="2400300"/>
            <a:ext cx="5334000" cy="1143000"/>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z="4000" dirty="0" smtClean="0">
                <a:solidFill>
                  <a:schemeClr val="bg1"/>
                </a:solidFill>
              </a:rPr>
              <a:t>Food Service Budget</a:t>
            </a:r>
            <a:endParaRPr lang="en-US" sz="4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62009189"/>
              </p:ext>
            </p:extLst>
          </p:nvPr>
        </p:nvGraphicFramePr>
        <p:xfrm>
          <a:off x="762000" y="381006"/>
          <a:ext cx="6629401" cy="5975344"/>
        </p:xfrm>
        <a:graphic>
          <a:graphicData uri="http://schemas.openxmlformats.org/drawingml/2006/table">
            <a:tbl>
              <a:tblPr/>
              <a:tblGrid>
                <a:gridCol w="2984500">
                  <a:extLst>
                    <a:ext uri="{9D8B030D-6E8A-4147-A177-3AD203B41FA5}">
                      <a16:colId xmlns:a16="http://schemas.microsoft.com/office/drawing/2014/main" val="2564425278"/>
                    </a:ext>
                  </a:extLst>
                </a:gridCol>
                <a:gridCol w="419100">
                  <a:extLst>
                    <a:ext uri="{9D8B030D-6E8A-4147-A177-3AD203B41FA5}">
                      <a16:colId xmlns:a16="http://schemas.microsoft.com/office/drawing/2014/main" val="2455417102"/>
                    </a:ext>
                  </a:extLst>
                </a:gridCol>
                <a:gridCol w="863600">
                  <a:extLst>
                    <a:ext uri="{9D8B030D-6E8A-4147-A177-3AD203B41FA5}">
                      <a16:colId xmlns:a16="http://schemas.microsoft.com/office/drawing/2014/main" val="2892983199"/>
                    </a:ext>
                  </a:extLst>
                </a:gridCol>
                <a:gridCol w="1422401">
                  <a:extLst>
                    <a:ext uri="{9D8B030D-6E8A-4147-A177-3AD203B41FA5}">
                      <a16:colId xmlns:a16="http://schemas.microsoft.com/office/drawing/2014/main" val="3484389432"/>
                    </a:ext>
                  </a:extLst>
                </a:gridCol>
                <a:gridCol w="939800">
                  <a:extLst>
                    <a:ext uri="{9D8B030D-6E8A-4147-A177-3AD203B41FA5}">
                      <a16:colId xmlns:a16="http://schemas.microsoft.com/office/drawing/2014/main" val="2858289046"/>
                    </a:ext>
                  </a:extLst>
                </a:gridCol>
              </a:tblGrid>
              <a:tr h="204959">
                <a:tc>
                  <a:txBody>
                    <a:bodyPr/>
                    <a:lstStyle/>
                    <a:p>
                      <a:pPr algn="l" fontAlgn="b"/>
                      <a:endParaRPr lang="en-US" sz="1200" b="1" i="0" u="none" strike="noStrike" dirty="0">
                        <a:effectLst/>
                        <a:latin typeface="Arial MT"/>
                      </a:endParaRPr>
                    </a:p>
                  </a:txBody>
                  <a:tcPr marL="0" marR="0" marT="0" marB="0" anchor="b">
                    <a:lnL>
                      <a:noFill/>
                    </a:lnL>
                    <a:lnR>
                      <a:noFill/>
                    </a:lnR>
                    <a:lnT>
                      <a:noFill/>
                    </a:lnT>
                    <a:lnB>
                      <a:noFill/>
                    </a:lnB>
                  </a:tcPr>
                </a:tc>
                <a:tc>
                  <a:txBody>
                    <a:bodyPr/>
                    <a:lstStyle/>
                    <a:p>
                      <a:pPr algn="l" fontAlgn="b"/>
                      <a:endParaRPr lang="en-US" sz="12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200" b="1"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1" i="0" u="none" strike="noStrike">
                          <a:effectLst/>
                          <a:latin typeface="Arial MT"/>
                        </a:rPr>
                        <a:t>2019-20</a:t>
                      </a:r>
                    </a:p>
                  </a:txBody>
                  <a:tcPr marL="0" marR="0" marT="0" marB="0" anchor="b">
                    <a:lnL>
                      <a:noFill/>
                    </a:lnL>
                    <a:lnR>
                      <a:noFill/>
                    </a:lnR>
                    <a:lnT>
                      <a:noFill/>
                    </a:lnT>
                    <a:lnB>
                      <a:noFill/>
                    </a:lnB>
                  </a:tcPr>
                </a:tc>
                <a:tc>
                  <a:txBody>
                    <a:bodyPr/>
                    <a:lstStyle/>
                    <a:p>
                      <a:pPr algn="r" fontAlgn="b"/>
                      <a:r>
                        <a:rPr lang="en-US" sz="1200" b="1" i="0" u="none" strike="noStrike">
                          <a:effectLst/>
                          <a:latin typeface="Arial MT"/>
                        </a:rPr>
                        <a:t>2020-21</a:t>
                      </a:r>
                    </a:p>
                  </a:txBody>
                  <a:tcPr marL="0" marR="0" marT="0" marB="0" anchor="b">
                    <a:lnL>
                      <a:noFill/>
                    </a:lnL>
                    <a:lnR>
                      <a:noFill/>
                    </a:lnR>
                    <a:lnT>
                      <a:noFill/>
                    </a:lnT>
                    <a:lnB>
                      <a:noFill/>
                    </a:lnB>
                  </a:tcPr>
                </a:tc>
                <a:extLst>
                  <a:ext uri="{0D108BD9-81ED-4DB2-BD59-A6C34878D82A}">
                    <a16:rowId xmlns:a16="http://schemas.microsoft.com/office/drawing/2014/main" val="2376573882"/>
                  </a:ext>
                </a:extLst>
              </a:tr>
              <a:tr h="204959">
                <a:tc>
                  <a:txBody>
                    <a:bodyPr/>
                    <a:lstStyle/>
                    <a:p>
                      <a:pPr algn="l" fontAlgn="b"/>
                      <a:endParaRPr lang="en-US" sz="12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200" b="1"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1" i="0" u="none" strike="noStrike">
                          <a:effectLst/>
                          <a:latin typeface="Arial MT"/>
                        </a:rPr>
                        <a:t>FUNCTION</a:t>
                      </a:r>
                    </a:p>
                  </a:txBody>
                  <a:tcPr marL="0" marR="0" marT="0" marB="0" anchor="b">
                    <a:lnL>
                      <a:noFill/>
                    </a:lnL>
                    <a:lnR>
                      <a:noFill/>
                    </a:lnR>
                    <a:lnT>
                      <a:noFill/>
                    </a:lnT>
                    <a:lnB>
                      <a:noFill/>
                    </a:lnB>
                  </a:tcPr>
                </a:tc>
                <a:tc>
                  <a:txBody>
                    <a:bodyPr/>
                    <a:lstStyle/>
                    <a:p>
                      <a:pPr algn="r" fontAlgn="b"/>
                      <a:r>
                        <a:rPr lang="en-US" sz="1200" b="1" i="0" u="none" strike="noStrike">
                          <a:effectLst/>
                          <a:latin typeface="Arial MT"/>
                        </a:rPr>
                        <a:t>BUDGET AS</a:t>
                      </a:r>
                    </a:p>
                  </a:txBody>
                  <a:tcPr marL="0" marR="0" marT="0" marB="0" anchor="b">
                    <a:lnL>
                      <a:noFill/>
                    </a:lnL>
                    <a:lnR>
                      <a:noFill/>
                    </a:lnR>
                    <a:lnT>
                      <a:noFill/>
                    </a:lnT>
                    <a:lnB>
                      <a:noFill/>
                    </a:lnB>
                  </a:tcPr>
                </a:tc>
                <a:tc>
                  <a:txBody>
                    <a:bodyPr/>
                    <a:lstStyle/>
                    <a:p>
                      <a:pPr algn="r" fontAlgn="b"/>
                      <a:r>
                        <a:rPr lang="en-US" sz="1200" b="1" i="0" u="none" strike="noStrike">
                          <a:effectLst/>
                          <a:latin typeface="Arial MT"/>
                        </a:rPr>
                        <a:t>PROPOSED</a:t>
                      </a:r>
                    </a:p>
                  </a:txBody>
                  <a:tcPr marL="0" marR="0" marT="0" marB="0" anchor="b">
                    <a:lnL>
                      <a:noFill/>
                    </a:lnL>
                    <a:lnR>
                      <a:noFill/>
                    </a:lnR>
                    <a:lnT>
                      <a:noFill/>
                    </a:lnT>
                    <a:lnB>
                      <a:noFill/>
                    </a:lnB>
                  </a:tcPr>
                </a:tc>
                <a:extLst>
                  <a:ext uri="{0D108BD9-81ED-4DB2-BD59-A6C34878D82A}">
                    <a16:rowId xmlns:a16="http://schemas.microsoft.com/office/drawing/2014/main" val="3529378198"/>
                  </a:ext>
                </a:extLst>
              </a:tr>
              <a:tr h="204959">
                <a:tc>
                  <a:txBody>
                    <a:bodyPr/>
                    <a:lstStyle/>
                    <a:p>
                      <a:pPr algn="l" fontAlgn="b"/>
                      <a:endParaRPr lang="en-US" sz="12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200" b="1"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1" i="0" u="none" strike="noStrike">
                          <a:effectLst/>
                          <a:latin typeface="Arial MT"/>
                        </a:rPr>
                        <a:t>OBJECT</a:t>
                      </a:r>
                    </a:p>
                  </a:txBody>
                  <a:tcPr marL="0" marR="0" marT="0" marB="0" anchor="b">
                    <a:lnL>
                      <a:noFill/>
                    </a:lnL>
                    <a:lnR>
                      <a:noFill/>
                    </a:lnR>
                    <a:lnT>
                      <a:noFill/>
                    </a:lnT>
                    <a:lnB>
                      <a:noFill/>
                    </a:lnB>
                  </a:tcPr>
                </a:tc>
                <a:tc>
                  <a:txBody>
                    <a:bodyPr/>
                    <a:lstStyle/>
                    <a:p>
                      <a:pPr algn="r" fontAlgn="b"/>
                      <a:r>
                        <a:rPr lang="en-US" sz="1200" b="1" i="0" u="none" strike="noStrike">
                          <a:effectLst/>
                          <a:latin typeface="Arial MT"/>
                        </a:rPr>
                        <a:t>AMENDED</a:t>
                      </a:r>
                    </a:p>
                  </a:txBody>
                  <a:tcPr marL="0" marR="0" marT="0" marB="0" anchor="b">
                    <a:lnL>
                      <a:noFill/>
                    </a:lnL>
                    <a:lnR>
                      <a:noFill/>
                    </a:lnR>
                    <a:lnT>
                      <a:noFill/>
                    </a:lnT>
                    <a:lnB>
                      <a:noFill/>
                    </a:lnB>
                  </a:tcPr>
                </a:tc>
                <a:tc>
                  <a:txBody>
                    <a:bodyPr/>
                    <a:lstStyle/>
                    <a:p>
                      <a:pPr algn="r" fontAlgn="b"/>
                      <a:r>
                        <a:rPr lang="en-US" sz="1200" b="1" i="0" u="none" strike="noStrike">
                          <a:effectLst/>
                          <a:latin typeface="Arial MT"/>
                        </a:rPr>
                        <a:t>BUDGET</a:t>
                      </a:r>
                    </a:p>
                  </a:txBody>
                  <a:tcPr marL="0" marR="0" marT="0" marB="0" anchor="b">
                    <a:lnL>
                      <a:noFill/>
                    </a:lnL>
                    <a:lnR>
                      <a:noFill/>
                    </a:lnR>
                    <a:lnT>
                      <a:noFill/>
                    </a:lnT>
                    <a:lnB>
                      <a:noFill/>
                    </a:lnB>
                  </a:tcPr>
                </a:tc>
                <a:extLst>
                  <a:ext uri="{0D108BD9-81ED-4DB2-BD59-A6C34878D82A}">
                    <a16:rowId xmlns:a16="http://schemas.microsoft.com/office/drawing/2014/main" val="4184587730"/>
                  </a:ext>
                </a:extLst>
              </a:tr>
              <a:tr h="204959">
                <a:tc>
                  <a:txBody>
                    <a:bodyPr/>
                    <a:lstStyle/>
                    <a:p>
                      <a:pPr algn="l" fontAlgn="b"/>
                      <a:r>
                        <a:rPr lang="en-US" sz="1200" b="1" i="0" u="none" strike="noStrike">
                          <a:effectLst/>
                          <a:latin typeface="Arial MT"/>
                        </a:rPr>
                        <a:t>FOOD SERVICES</a:t>
                      </a:r>
                    </a:p>
                  </a:txBody>
                  <a:tcPr marL="0" marR="0" marT="0" marB="0" anchor="b">
                    <a:lnL>
                      <a:noFill/>
                    </a:lnL>
                    <a:lnR>
                      <a:noFill/>
                    </a:lnR>
                    <a:lnT>
                      <a:noFill/>
                    </a:lnT>
                    <a:lnB>
                      <a:noFill/>
                    </a:lnB>
                  </a:tcPr>
                </a:tc>
                <a:tc>
                  <a:txBody>
                    <a:bodyPr/>
                    <a:lstStyle/>
                    <a:p>
                      <a:pPr algn="l" fontAlgn="b"/>
                      <a:endParaRPr lang="en-US" sz="1200" b="1"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1" i="0" u="none" strike="noStrike">
                          <a:effectLst/>
                          <a:latin typeface="Arial MT"/>
                        </a:rPr>
                        <a:t>7600</a:t>
                      </a:r>
                    </a:p>
                  </a:txBody>
                  <a:tcPr marL="0" marR="0" marT="0" marB="0" anchor="b">
                    <a:lnL>
                      <a:noFill/>
                    </a:lnL>
                    <a:lnR>
                      <a:noFill/>
                    </a:lnR>
                    <a:lnT>
                      <a:noFill/>
                    </a:lnT>
                    <a:lnB>
                      <a:noFill/>
                    </a:lnB>
                  </a:tcPr>
                </a:tc>
                <a:tc>
                  <a:txBody>
                    <a:bodyPr/>
                    <a:lstStyle/>
                    <a:p>
                      <a:pPr algn="l" fontAlgn="b"/>
                      <a:endParaRPr lang="en-US" sz="12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200" b="1" i="0" u="none" strike="noStrike">
                        <a:effectLst/>
                        <a:latin typeface="Arial MT"/>
                      </a:endParaRPr>
                    </a:p>
                  </a:txBody>
                  <a:tcPr marL="0" marR="0" marT="0" marB="0" anchor="b">
                    <a:lnL>
                      <a:noFill/>
                    </a:lnL>
                    <a:lnR>
                      <a:noFill/>
                    </a:lnR>
                    <a:lnT>
                      <a:noFill/>
                    </a:lnT>
                    <a:lnB>
                      <a:noFill/>
                    </a:lnB>
                  </a:tcPr>
                </a:tc>
                <a:extLst>
                  <a:ext uri="{0D108BD9-81ED-4DB2-BD59-A6C34878D82A}">
                    <a16:rowId xmlns:a16="http://schemas.microsoft.com/office/drawing/2014/main" val="3749039179"/>
                  </a:ext>
                </a:extLst>
              </a:tr>
              <a:tr h="204959">
                <a:tc>
                  <a:txBody>
                    <a:bodyPr/>
                    <a:lstStyle/>
                    <a:p>
                      <a:pPr algn="l" fontAlgn="b"/>
                      <a:r>
                        <a:rPr lang="en-US" sz="1200" b="0" i="0" u="none" strike="noStrike">
                          <a:effectLst/>
                          <a:latin typeface="Arial MT"/>
                        </a:rPr>
                        <a:t>Supervisor</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110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74,850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75,750</a:t>
                      </a:r>
                    </a:p>
                  </a:txBody>
                  <a:tcPr marL="0" marR="0" marT="0" marB="0" anchor="b">
                    <a:lnL>
                      <a:noFill/>
                    </a:lnL>
                    <a:lnR>
                      <a:noFill/>
                    </a:lnR>
                    <a:lnT>
                      <a:noFill/>
                    </a:lnT>
                    <a:lnB>
                      <a:noFill/>
                    </a:lnB>
                  </a:tcPr>
                </a:tc>
                <a:extLst>
                  <a:ext uri="{0D108BD9-81ED-4DB2-BD59-A6C34878D82A}">
                    <a16:rowId xmlns:a16="http://schemas.microsoft.com/office/drawing/2014/main" val="601739332"/>
                  </a:ext>
                </a:extLst>
              </a:tr>
              <a:tr h="204959">
                <a:tc>
                  <a:txBody>
                    <a:bodyPr/>
                    <a:lstStyle/>
                    <a:p>
                      <a:pPr algn="l" fontAlgn="b"/>
                      <a:r>
                        <a:rPr lang="en-US" sz="1200" b="0" i="0" u="none" strike="noStrike">
                          <a:effectLst/>
                          <a:latin typeface="Arial MT"/>
                        </a:rPr>
                        <a:t>Managers</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11.0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110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320,522</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307,430</a:t>
                      </a:r>
                    </a:p>
                  </a:txBody>
                  <a:tcPr marL="0" marR="0" marT="0" marB="0" anchor="b">
                    <a:lnL>
                      <a:noFill/>
                    </a:lnL>
                    <a:lnR>
                      <a:noFill/>
                    </a:lnR>
                    <a:lnT>
                      <a:noFill/>
                    </a:lnT>
                    <a:lnB>
                      <a:noFill/>
                    </a:lnB>
                  </a:tcPr>
                </a:tc>
                <a:extLst>
                  <a:ext uri="{0D108BD9-81ED-4DB2-BD59-A6C34878D82A}">
                    <a16:rowId xmlns:a16="http://schemas.microsoft.com/office/drawing/2014/main" val="4079928207"/>
                  </a:ext>
                </a:extLst>
              </a:tr>
              <a:tr h="204959">
                <a:tc>
                  <a:txBody>
                    <a:bodyPr/>
                    <a:lstStyle/>
                    <a:p>
                      <a:pPr algn="l" fontAlgn="b"/>
                      <a:r>
                        <a:rPr lang="en-US" sz="1200" b="0" i="0" u="none" strike="noStrike">
                          <a:effectLst/>
                          <a:latin typeface="Arial MT"/>
                        </a:rPr>
                        <a:t>Bookkeeper/Secretary</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160 </a:t>
                      </a:r>
                    </a:p>
                  </a:txBody>
                  <a:tcPr marL="0" marR="0" marT="0" marB="0" anchor="b">
                    <a:lnL>
                      <a:noFill/>
                    </a:lnL>
                    <a:lnR>
                      <a:noFill/>
                    </a:lnR>
                    <a:lnT>
                      <a:noFill/>
                    </a:lnT>
                    <a:lnB>
                      <a:noFill/>
                    </a:lnB>
                  </a:tcPr>
                </a:tc>
                <a:tc>
                  <a:txBody>
                    <a:bodyPr/>
                    <a:lstStyle/>
                    <a:p>
                      <a:pPr algn="r" fontAlgn="b"/>
                      <a:r>
                        <a:rPr lang="en-US" sz="1200" b="0" i="0" u="none" strike="noStrike" dirty="0">
                          <a:effectLst/>
                          <a:latin typeface="Arial MT"/>
                        </a:rPr>
                        <a:t>64,142</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66,066</a:t>
                      </a:r>
                    </a:p>
                  </a:txBody>
                  <a:tcPr marL="0" marR="0" marT="0" marB="0" anchor="b">
                    <a:lnL>
                      <a:noFill/>
                    </a:lnL>
                    <a:lnR>
                      <a:noFill/>
                    </a:lnR>
                    <a:lnT>
                      <a:noFill/>
                    </a:lnT>
                    <a:lnB>
                      <a:noFill/>
                    </a:lnB>
                  </a:tcPr>
                </a:tc>
                <a:extLst>
                  <a:ext uri="{0D108BD9-81ED-4DB2-BD59-A6C34878D82A}">
                    <a16:rowId xmlns:a16="http://schemas.microsoft.com/office/drawing/2014/main" val="1906227494"/>
                  </a:ext>
                </a:extLst>
              </a:tr>
              <a:tr h="197076">
                <a:tc>
                  <a:txBody>
                    <a:bodyPr/>
                    <a:lstStyle/>
                    <a:p>
                      <a:pPr algn="l" fontAlgn="b"/>
                      <a:r>
                        <a:rPr lang="en-US" sz="1200" b="0" i="0" u="none" strike="noStrike">
                          <a:effectLst/>
                          <a:latin typeface="Arial MT"/>
                        </a:rPr>
                        <a:t>Asst. Manager/Food Svc Worker</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43.0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160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717,595</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697,852</a:t>
                      </a:r>
                    </a:p>
                  </a:txBody>
                  <a:tcPr marL="0" marR="0" marT="0" marB="0" anchor="b">
                    <a:lnL>
                      <a:noFill/>
                    </a:lnL>
                    <a:lnR>
                      <a:noFill/>
                    </a:lnR>
                    <a:lnT>
                      <a:noFill/>
                    </a:lnT>
                    <a:lnB>
                      <a:noFill/>
                    </a:lnB>
                  </a:tcPr>
                </a:tc>
                <a:extLst>
                  <a:ext uri="{0D108BD9-81ED-4DB2-BD59-A6C34878D82A}">
                    <a16:rowId xmlns:a16="http://schemas.microsoft.com/office/drawing/2014/main" val="697660871"/>
                  </a:ext>
                </a:extLst>
              </a:tr>
              <a:tr h="197076">
                <a:tc>
                  <a:txBody>
                    <a:bodyPr/>
                    <a:lstStyle/>
                    <a:p>
                      <a:pPr algn="l" fontAlgn="b"/>
                      <a:r>
                        <a:rPr lang="en-US" sz="1200" b="0" i="0" u="none" strike="noStrike">
                          <a:effectLst/>
                          <a:latin typeface="Arial MT"/>
                        </a:rPr>
                        <a:t>Retirement</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210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101,749</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92,415</a:t>
                      </a:r>
                    </a:p>
                  </a:txBody>
                  <a:tcPr marL="0" marR="0" marT="0" marB="0" anchor="b">
                    <a:lnL>
                      <a:noFill/>
                    </a:lnL>
                    <a:lnR>
                      <a:noFill/>
                    </a:lnR>
                    <a:lnT>
                      <a:noFill/>
                    </a:lnT>
                    <a:lnB>
                      <a:noFill/>
                    </a:lnB>
                  </a:tcPr>
                </a:tc>
                <a:extLst>
                  <a:ext uri="{0D108BD9-81ED-4DB2-BD59-A6C34878D82A}">
                    <a16:rowId xmlns:a16="http://schemas.microsoft.com/office/drawing/2014/main" val="3466575510"/>
                  </a:ext>
                </a:extLst>
              </a:tr>
              <a:tr h="197076">
                <a:tc>
                  <a:txBody>
                    <a:bodyPr/>
                    <a:lstStyle/>
                    <a:p>
                      <a:pPr algn="l" fontAlgn="b"/>
                      <a:r>
                        <a:rPr lang="en-US" sz="1200" b="0" i="0" u="none" strike="noStrike">
                          <a:effectLst/>
                          <a:latin typeface="Arial MT"/>
                        </a:rPr>
                        <a:t>FICA/Med</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220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101,138</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81,800</a:t>
                      </a:r>
                    </a:p>
                  </a:txBody>
                  <a:tcPr marL="0" marR="0" marT="0" marB="0" anchor="b">
                    <a:lnL>
                      <a:noFill/>
                    </a:lnL>
                    <a:lnR>
                      <a:noFill/>
                    </a:lnR>
                    <a:lnT>
                      <a:noFill/>
                    </a:lnT>
                    <a:lnB>
                      <a:noFill/>
                    </a:lnB>
                  </a:tcPr>
                </a:tc>
                <a:extLst>
                  <a:ext uri="{0D108BD9-81ED-4DB2-BD59-A6C34878D82A}">
                    <a16:rowId xmlns:a16="http://schemas.microsoft.com/office/drawing/2014/main" val="2390706084"/>
                  </a:ext>
                </a:extLst>
              </a:tr>
              <a:tr h="197076">
                <a:tc>
                  <a:txBody>
                    <a:bodyPr/>
                    <a:lstStyle/>
                    <a:p>
                      <a:pPr algn="l" fontAlgn="b"/>
                      <a:r>
                        <a:rPr lang="en-US" sz="1200" b="0" i="0" u="none" strike="noStrike">
                          <a:effectLst/>
                          <a:latin typeface="Arial MT"/>
                        </a:rPr>
                        <a:t>Group Insurance</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230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344,851</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495,000</a:t>
                      </a:r>
                    </a:p>
                  </a:txBody>
                  <a:tcPr marL="0" marR="0" marT="0" marB="0" anchor="b">
                    <a:lnL>
                      <a:noFill/>
                    </a:lnL>
                    <a:lnR>
                      <a:noFill/>
                    </a:lnR>
                    <a:lnT>
                      <a:noFill/>
                    </a:lnT>
                    <a:lnB>
                      <a:noFill/>
                    </a:lnB>
                  </a:tcPr>
                </a:tc>
                <a:extLst>
                  <a:ext uri="{0D108BD9-81ED-4DB2-BD59-A6C34878D82A}">
                    <a16:rowId xmlns:a16="http://schemas.microsoft.com/office/drawing/2014/main" val="1800019215"/>
                  </a:ext>
                </a:extLst>
              </a:tr>
              <a:tr h="197076">
                <a:tc>
                  <a:txBody>
                    <a:bodyPr/>
                    <a:lstStyle/>
                    <a:p>
                      <a:pPr algn="l" fontAlgn="b"/>
                      <a:r>
                        <a:rPr lang="en-US" sz="1200" b="0" i="0" u="none" strike="noStrike">
                          <a:effectLst/>
                          <a:latin typeface="Arial MT"/>
                        </a:rPr>
                        <a:t>Workers' Compensation</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240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65,666</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32,000</a:t>
                      </a:r>
                    </a:p>
                  </a:txBody>
                  <a:tcPr marL="0" marR="0" marT="0" marB="0" anchor="b">
                    <a:lnL>
                      <a:noFill/>
                    </a:lnL>
                    <a:lnR>
                      <a:noFill/>
                    </a:lnR>
                    <a:lnT>
                      <a:noFill/>
                    </a:lnT>
                    <a:lnB>
                      <a:noFill/>
                    </a:lnB>
                  </a:tcPr>
                </a:tc>
                <a:extLst>
                  <a:ext uri="{0D108BD9-81ED-4DB2-BD59-A6C34878D82A}">
                    <a16:rowId xmlns:a16="http://schemas.microsoft.com/office/drawing/2014/main" val="719621136"/>
                  </a:ext>
                </a:extLst>
              </a:tr>
              <a:tr h="197076">
                <a:tc>
                  <a:txBody>
                    <a:bodyPr/>
                    <a:lstStyle/>
                    <a:p>
                      <a:pPr algn="l" fontAlgn="b"/>
                      <a:r>
                        <a:rPr lang="en-US" sz="1200" b="0" i="0" u="none" strike="noStrike">
                          <a:effectLst/>
                          <a:latin typeface="Arial MT"/>
                        </a:rPr>
                        <a:t>Travel</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330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4,000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500</a:t>
                      </a:r>
                    </a:p>
                  </a:txBody>
                  <a:tcPr marL="0" marR="0" marT="0" marB="0" anchor="b">
                    <a:lnL>
                      <a:noFill/>
                    </a:lnL>
                    <a:lnR>
                      <a:noFill/>
                    </a:lnR>
                    <a:lnT>
                      <a:noFill/>
                    </a:lnT>
                    <a:lnB>
                      <a:noFill/>
                    </a:lnB>
                  </a:tcPr>
                </a:tc>
                <a:extLst>
                  <a:ext uri="{0D108BD9-81ED-4DB2-BD59-A6C34878D82A}">
                    <a16:rowId xmlns:a16="http://schemas.microsoft.com/office/drawing/2014/main" val="1502197705"/>
                  </a:ext>
                </a:extLst>
              </a:tr>
              <a:tr h="197076">
                <a:tc>
                  <a:txBody>
                    <a:bodyPr/>
                    <a:lstStyle/>
                    <a:p>
                      <a:pPr algn="l" fontAlgn="b"/>
                      <a:r>
                        <a:rPr lang="en-US" sz="1200" b="0" i="0" u="none" strike="noStrike">
                          <a:effectLst/>
                          <a:latin typeface="Arial MT"/>
                        </a:rPr>
                        <a:t>Repairs &amp; Maint</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350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86,000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65,000</a:t>
                      </a:r>
                    </a:p>
                  </a:txBody>
                  <a:tcPr marL="0" marR="0" marT="0" marB="0" anchor="b">
                    <a:lnL>
                      <a:noFill/>
                    </a:lnL>
                    <a:lnR>
                      <a:noFill/>
                    </a:lnR>
                    <a:lnT>
                      <a:noFill/>
                    </a:lnT>
                    <a:lnB>
                      <a:noFill/>
                    </a:lnB>
                  </a:tcPr>
                </a:tc>
                <a:extLst>
                  <a:ext uri="{0D108BD9-81ED-4DB2-BD59-A6C34878D82A}">
                    <a16:rowId xmlns:a16="http://schemas.microsoft.com/office/drawing/2014/main" val="2201006362"/>
                  </a:ext>
                </a:extLst>
              </a:tr>
              <a:tr h="197076">
                <a:tc>
                  <a:txBody>
                    <a:bodyPr/>
                    <a:lstStyle/>
                    <a:p>
                      <a:pPr algn="l" fontAlgn="b"/>
                      <a:r>
                        <a:rPr lang="en-US" sz="1200" b="0" i="0" u="none" strike="noStrike">
                          <a:effectLst/>
                          <a:latin typeface="Arial MT"/>
                        </a:rPr>
                        <a:t>Rentals</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360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11,000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11,000</a:t>
                      </a:r>
                    </a:p>
                  </a:txBody>
                  <a:tcPr marL="0" marR="0" marT="0" marB="0" anchor="b">
                    <a:lnL>
                      <a:noFill/>
                    </a:lnL>
                    <a:lnR>
                      <a:noFill/>
                    </a:lnR>
                    <a:lnT>
                      <a:noFill/>
                    </a:lnT>
                    <a:lnB>
                      <a:noFill/>
                    </a:lnB>
                  </a:tcPr>
                </a:tc>
                <a:extLst>
                  <a:ext uri="{0D108BD9-81ED-4DB2-BD59-A6C34878D82A}">
                    <a16:rowId xmlns:a16="http://schemas.microsoft.com/office/drawing/2014/main" val="2359062259"/>
                  </a:ext>
                </a:extLst>
              </a:tr>
              <a:tr h="197076">
                <a:tc>
                  <a:txBody>
                    <a:bodyPr/>
                    <a:lstStyle/>
                    <a:p>
                      <a:pPr algn="l" fontAlgn="b"/>
                      <a:r>
                        <a:rPr lang="en-US" sz="1200" b="0" i="0" u="none" strike="noStrike">
                          <a:effectLst/>
                          <a:latin typeface="Arial MT"/>
                        </a:rPr>
                        <a:t>Communications</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370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700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500</a:t>
                      </a:r>
                    </a:p>
                  </a:txBody>
                  <a:tcPr marL="0" marR="0" marT="0" marB="0" anchor="b">
                    <a:lnL>
                      <a:noFill/>
                    </a:lnL>
                    <a:lnR>
                      <a:noFill/>
                    </a:lnR>
                    <a:lnT>
                      <a:noFill/>
                    </a:lnT>
                    <a:lnB>
                      <a:noFill/>
                    </a:lnB>
                  </a:tcPr>
                </a:tc>
                <a:extLst>
                  <a:ext uri="{0D108BD9-81ED-4DB2-BD59-A6C34878D82A}">
                    <a16:rowId xmlns:a16="http://schemas.microsoft.com/office/drawing/2014/main" val="4229538458"/>
                  </a:ext>
                </a:extLst>
              </a:tr>
              <a:tr h="197076">
                <a:tc>
                  <a:txBody>
                    <a:bodyPr/>
                    <a:lstStyle/>
                    <a:p>
                      <a:pPr algn="l" fontAlgn="b"/>
                      <a:r>
                        <a:rPr lang="en-US" sz="1200" b="0" i="0" u="none" strike="noStrike">
                          <a:effectLst/>
                          <a:latin typeface="Arial MT"/>
                        </a:rPr>
                        <a:t>Telephone</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371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2,200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2,200</a:t>
                      </a:r>
                    </a:p>
                  </a:txBody>
                  <a:tcPr marL="0" marR="0" marT="0" marB="0" anchor="b">
                    <a:lnL>
                      <a:noFill/>
                    </a:lnL>
                    <a:lnR>
                      <a:noFill/>
                    </a:lnR>
                    <a:lnT>
                      <a:noFill/>
                    </a:lnT>
                    <a:lnB>
                      <a:noFill/>
                    </a:lnB>
                  </a:tcPr>
                </a:tc>
                <a:extLst>
                  <a:ext uri="{0D108BD9-81ED-4DB2-BD59-A6C34878D82A}">
                    <a16:rowId xmlns:a16="http://schemas.microsoft.com/office/drawing/2014/main" val="3741053162"/>
                  </a:ext>
                </a:extLst>
              </a:tr>
              <a:tr h="197076">
                <a:tc>
                  <a:txBody>
                    <a:bodyPr/>
                    <a:lstStyle/>
                    <a:p>
                      <a:pPr algn="l" fontAlgn="b"/>
                      <a:r>
                        <a:rPr lang="en-US" sz="1200" b="0" i="0" u="none" strike="noStrike">
                          <a:effectLst/>
                          <a:latin typeface="Arial MT"/>
                        </a:rPr>
                        <a:t>Refuse Disposal</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381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22,000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22,812</a:t>
                      </a:r>
                    </a:p>
                  </a:txBody>
                  <a:tcPr marL="0" marR="0" marT="0" marB="0" anchor="b">
                    <a:lnL>
                      <a:noFill/>
                    </a:lnL>
                    <a:lnR>
                      <a:noFill/>
                    </a:lnR>
                    <a:lnT>
                      <a:noFill/>
                    </a:lnT>
                    <a:lnB>
                      <a:noFill/>
                    </a:lnB>
                  </a:tcPr>
                </a:tc>
                <a:extLst>
                  <a:ext uri="{0D108BD9-81ED-4DB2-BD59-A6C34878D82A}">
                    <a16:rowId xmlns:a16="http://schemas.microsoft.com/office/drawing/2014/main" val="735920468"/>
                  </a:ext>
                </a:extLst>
              </a:tr>
              <a:tr h="197076">
                <a:tc>
                  <a:txBody>
                    <a:bodyPr/>
                    <a:lstStyle/>
                    <a:p>
                      <a:pPr algn="l" fontAlgn="b"/>
                      <a:r>
                        <a:rPr lang="en-US" sz="1200" b="0" i="0" u="none" strike="noStrike">
                          <a:effectLst/>
                          <a:latin typeface="Arial MT"/>
                        </a:rPr>
                        <a:t>Other Purchased Svcs</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390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10,450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14,000</a:t>
                      </a:r>
                    </a:p>
                  </a:txBody>
                  <a:tcPr marL="0" marR="0" marT="0" marB="0" anchor="b">
                    <a:lnL>
                      <a:noFill/>
                    </a:lnL>
                    <a:lnR>
                      <a:noFill/>
                    </a:lnR>
                    <a:lnT>
                      <a:noFill/>
                    </a:lnT>
                    <a:lnB>
                      <a:noFill/>
                    </a:lnB>
                  </a:tcPr>
                </a:tc>
                <a:extLst>
                  <a:ext uri="{0D108BD9-81ED-4DB2-BD59-A6C34878D82A}">
                    <a16:rowId xmlns:a16="http://schemas.microsoft.com/office/drawing/2014/main" val="1834042709"/>
                  </a:ext>
                </a:extLst>
              </a:tr>
              <a:tr h="197076">
                <a:tc>
                  <a:txBody>
                    <a:bodyPr/>
                    <a:lstStyle/>
                    <a:p>
                      <a:pPr algn="l" fontAlgn="b"/>
                      <a:r>
                        <a:rPr lang="en-US" sz="1200" b="0" i="0" u="none" strike="noStrike">
                          <a:effectLst/>
                          <a:latin typeface="Arial MT"/>
                        </a:rPr>
                        <a:t>Gasoline</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450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650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800</a:t>
                      </a:r>
                    </a:p>
                  </a:txBody>
                  <a:tcPr marL="0" marR="0" marT="0" marB="0" anchor="b">
                    <a:lnL>
                      <a:noFill/>
                    </a:lnL>
                    <a:lnR>
                      <a:noFill/>
                    </a:lnR>
                    <a:lnT>
                      <a:noFill/>
                    </a:lnT>
                    <a:lnB>
                      <a:noFill/>
                    </a:lnB>
                  </a:tcPr>
                </a:tc>
                <a:extLst>
                  <a:ext uri="{0D108BD9-81ED-4DB2-BD59-A6C34878D82A}">
                    <a16:rowId xmlns:a16="http://schemas.microsoft.com/office/drawing/2014/main" val="1501864388"/>
                  </a:ext>
                </a:extLst>
              </a:tr>
              <a:tr h="197076">
                <a:tc>
                  <a:txBody>
                    <a:bodyPr/>
                    <a:lstStyle/>
                    <a:p>
                      <a:pPr algn="l" fontAlgn="b"/>
                      <a:r>
                        <a:rPr lang="en-US" sz="1200" b="0" i="0" u="none" strike="noStrike">
                          <a:effectLst/>
                          <a:latin typeface="Arial MT"/>
                        </a:rPr>
                        <a:t>Supplies</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510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143,000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150,000</a:t>
                      </a:r>
                    </a:p>
                  </a:txBody>
                  <a:tcPr marL="0" marR="0" marT="0" marB="0" anchor="b">
                    <a:lnL>
                      <a:noFill/>
                    </a:lnL>
                    <a:lnR>
                      <a:noFill/>
                    </a:lnR>
                    <a:lnT>
                      <a:noFill/>
                    </a:lnT>
                    <a:lnB>
                      <a:noFill/>
                    </a:lnB>
                  </a:tcPr>
                </a:tc>
                <a:extLst>
                  <a:ext uri="{0D108BD9-81ED-4DB2-BD59-A6C34878D82A}">
                    <a16:rowId xmlns:a16="http://schemas.microsoft.com/office/drawing/2014/main" val="1010299854"/>
                  </a:ext>
                </a:extLst>
              </a:tr>
              <a:tr h="197076">
                <a:tc>
                  <a:txBody>
                    <a:bodyPr/>
                    <a:lstStyle/>
                    <a:p>
                      <a:pPr algn="l" fontAlgn="b"/>
                      <a:r>
                        <a:rPr lang="en-US" sz="1200" b="0" i="0" u="none" strike="noStrike">
                          <a:effectLst/>
                          <a:latin typeface="Arial MT"/>
                        </a:rPr>
                        <a:t>Food</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570 </a:t>
                      </a:r>
                    </a:p>
                  </a:txBody>
                  <a:tcPr marL="0" marR="0" marT="0" marB="0" anchor="b">
                    <a:lnL>
                      <a:noFill/>
                    </a:lnL>
                    <a:lnR>
                      <a:noFill/>
                    </a:lnR>
                    <a:lnT>
                      <a:noFill/>
                    </a:lnT>
                    <a:lnB>
                      <a:noFill/>
                    </a:lnB>
                  </a:tcPr>
                </a:tc>
                <a:tc>
                  <a:txBody>
                    <a:bodyPr/>
                    <a:lstStyle/>
                    <a:p>
                      <a:pPr algn="r" fontAlgn="b"/>
                      <a:r>
                        <a:rPr lang="en-US" sz="1200" b="0" i="0" u="none" strike="noStrike" dirty="0">
                          <a:effectLst/>
                          <a:latin typeface="Arial MT"/>
                        </a:rPr>
                        <a:t>1,425,000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1,200,000</a:t>
                      </a:r>
                    </a:p>
                  </a:txBody>
                  <a:tcPr marL="0" marR="0" marT="0" marB="0" anchor="b">
                    <a:lnL>
                      <a:noFill/>
                    </a:lnL>
                    <a:lnR>
                      <a:noFill/>
                    </a:lnR>
                    <a:lnT>
                      <a:noFill/>
                    </a:lnT>
                    <a:lnB>
                      <a:noFill/>
                    </a:lnB>
                  </a:tcPr>
                </a:tc>
                <a:extLst>
                  <a:ext uri="{0D108BD9-81ED-4DB2-BD59-A6C34878D82A}">
                    <a16:rowId xmlns:a16="http://schemas.microsoft.com/office/drawing/2014/main" val="390771519"/>
                  </a:ext>
                </a:extLst>
              </a:tr>
              <a:tr h="197076">
                <a:tc>
                  <a:txBody>
                    <a:bodyPr/>
                    <a:lstStyle/>
                    <a:p>
                      <a:pPr algn="l" fontAlgn="b"/>
                      <a:r>
                        <a:rPr lang="en-US" sz="1200" b="0" i="0" u="none" strike="noStrike">
                          <a:effectLst/>
                          <a:latin typeface="Arial MT"/>
                        </a:rPr>
                        <a:t>Commodities</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580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271,661</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262,357</a:t>
                      </a:r>
                    </a:p>
                  </a:txBody>
                  <a:tcPr marL="0" marR="0" marT="0" marB="0" anchor="b">
                    <a:lnL>
                      <a:noFill/>
                    </a:lnL>
                    <a:lnR>
                      <a:noFill/>
                    </a:lnR>
                    <a:lnT>
                      <a:noFill/>
                    </a:lnT>
                    <a:lnB>
                      <a:noFill/>
                    </a:lnB>
                  </a:tcPr>
                </a:tc>
                <a:extLst>
                  <a:ext uri="{0D108BD9-81ED-4DB2-BD59-A6C34878D82A}">
                    <a16:rowId xmlns:a16="http://schemas.microsoft.com/office/drawing/2014/main" val="864898916"/>
                  </a:ext>
                </a:extLst>
              </a:tr>
              <a:tr h="197076">
                <a:tc>
                  <a:txBody>
                    <a:bodyPr/>
                    <a:lstStyle/>
                    <a:p>
                      <a:pPr algn="l" fontAlgn="b"/>
                      <a:r>
                        <a:rPr lang="en-US" sz="1200" b="0" i="0" u="none" strike="noStrike">
                          <a:effectLst/>
                          <a:latin typeface="Arial MT"/>
                        </a:rPr>
                        <a:t>Cap-Furn,Fix,Equip</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641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146,175</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25,000</a:t>
                      </a:r>
                    </a:p>
                  </a:txBody>
                  <a:tcPr marL="0" marR="0" marT="0" marB="0" anchor="b">
                    <a:lnL>
                      <a:noFill/>
                    </a:lnL>
                    <a:lnR>
                      <a:noFill/>
                    </a:lnR>
                    <a:lnT>
                      <a:noFill/>
                    </a:lnT>
                    <a:lnB>
                      <a:noFill/>
                    </a:lnB>
                  </a:tcPr>
                </a:tc>
                <a:extLst>
                  <a:ext uri="{0D108BD9-81ED-4DB2-BD59-A6C34878D82A}">
                    <a16:rowId xmlns:a16="http://schemas.microsoft.com/office/drawing/2014/main" val="2621065919"/>
                  </a:ext>
                </a:extLst>
              </a:tr>
              <a:tr h="197076">
                <a:tc>
                  <a:txBody>
                    <a:bodyPr/>
                    <a:lstStyle/>
                    <a:p>
                      <a:pPr algn="l" fontAlgn="b"/>
                      <a:r>
                        <a:rPr lang="en-US" sz="1200" b="0" i="0" u="none" strike="noStrike">
                          <a:effectLst/>
                          <a:latin typeface="Arial MT"/>
                        </a:rPr>
                        <a:t>Cap-Computer Hardware</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643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54,000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15,000</a:t>
                      </a:r>
                    </a:p>
                  </a:txBody>
                  <a:tcPr marL="0" marR="0" marT="0" marB="0" anchor="b">
                    <a:lnL>
                      <a:noFill/>
                    </a:lnL>
                    <a:lnR>
                      <a:noFill/>
                    </a:lnR>
                    <a:lnT>
                      <a:noFill/>
                    </a:lnT>
                    <a:lnB>
                      <a:noFill/>
                    </a:lnB>
                  </a:tcPr>
                </a:tc>
                <a:extLst>
                  <a:ext uri="{0D108BD9-81ED-4DB2-BD59-A6C34878D82A}">
                    <a16:rowId xmlns:a16="http://schemas.microsoft.com/office/drawing/2014/main" val="4293996864"/>
                  </a:ext>
                </a:extLst>
              </a:tr>
              <a:tr h="197076">
                <a:tc>
                  <a:txBody>
                    <a:bodyPr/>
                    <a:lstStyle/>
                    <a:p>
                      <a:pPr algn="l" fontAlgn="b"/>
                      <a:r>
                        <a:rPr lang="en-US" sz="1200" b="0" i="0" u="none" strike="noStrike">
                          <a:effectLst/>
                          <a:latin typeface="Arial MT"/>
                        </a:rPr>
                        <a:t>Non-Cap, Computer Hardware</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644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10,000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5,000</a:t>
                      </a:r>
                    </a:p>
                  </a:txBody>
                  <a:tcPr marL="0" marR="0" marT="0" marB="0" anchor="b">
                    <a:lnL>
                      <a:noFill/>
                    </a:lnL>
                    <a:lnR>
                      <a:noFill/>
                    </a:lnR>
                    <a:lnT>
                      <a:noFill/>
                    </a:lnT>
                    <a:lnB>
                      <a:noFill/>
                    </a:lnB>
                  </a:tcPr>
                </a:tc>
                <a:extLst>
                  <a:ext uri="{0D108BD9-81ED-4DB2-BD59-A6C34878D82A}">
                    <a16:rowId xmlns:a16="http://schemas.microsoft.com/office/drawing/2014/main" val="4290947490"/>
                  </a:ext>
                </a:extLst>
              </a:tr>
              <a:tr h="197076">
                <a:tc>
                  <a:txBody>
                    <a:bodyPr/>
                    <a:lstStyle/>
                    <a:p>
                      <a:pPr algn="l" fontAlgn="b"/>
                      <a:r>
                        <a:rPr lang="en-US" sz="1200" b="0" i="0" u="none" strike="noStrike">
                          <a:effectLst/>
                          <a:latin typeface="Arial MT"/>
                        </a:rPr>
                        <a:t>Dues &amp; Fees</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730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7,400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7,600</a:t>
                      </a:r>
                    </a:p>
                  </a:txBody>
                  <a:tcPr marL="0" marR="0" marT="0" marB="0" anchor="b">
                    <a:lnL>
                      <a:noFill/>
                    </a:lnL>
                    <a:lnR>
                      <a:noFill/>
                    </a:lnR>
                    <a:lnT>
                      <a:noFill/>
                    </a:lnT>
                    <a:lnB>
                      <a:noFill/>
                    </a:lnB>
                  </a:tcPr>
                </a:tc>
                <a:extLst>
                  <a:ext uri="{0D108BD9-81ED-4DB2-BD59-A6C34878D82A}">
                    <a16:rowId xmlns:a16="http://schemas.microsoft.com/office/drawing/2014/main" val="3687405005"/>
                  </a:ext>
                </a:extLst>
              </a:tr>
              <a:tr h="197076">
                <a:tc>
                  <a:txBody>
                    <a:bodyPr/>
                    <a:lstStyle/>
                    <a:p>
                      <a:pPr algn="l" fontAlgn="b"/>
                      <a:r>
                        <a:rPr lang="en-US" sz="1200" b="0" i="0" u="none" strike="noStrike">
                          <a:effectLst/>
                          <a:latin typeface="Arial MT"/>
                        </a:rPr>
                        <a:t>Other Personal Svcs</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750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46,997</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55,000</a:t>
                      </a:r>
                    </a:p>
                  </a:txBody>
                  <a:tcPr marL="0" marR="0" marT="0" marB="0" anchor="b">
                    <a:lnL>
                      <a:noFill/>
                    </a:lnL>
                    <a:lnR>
                      <a:noFill/>
                    </a:lnR>
                    <a:lnT>
                      <a:noFill/>
                    </a:lnT>
                    <a:lnB>
                      <a:noFill/>
                    </a:lnB>
                  </a:tcPr>
                </a:tc>
                <a:extLst>
                  <a:ext uri="{0D108BD9-81ED-4DB2-BD59-A6C34878D82A}">
                    <a16:rowId xmlns:a16="http://schemas.microsoft.com/office/drawing/2014/main" val="321745560"/>
                  </a:ext>
                </a:extLst>
              </a:tr>
              <a:tr h="197076">
                <a:tc>
                  <a:txBody>
                    <a:bodyPr/>
                    <a:lstStyle/>
                    <a:p>
                      <a:pPr algn="l" fontAlgn="b"/>
                      <a:r>
                        <a:rPr lang="en-US" sz="1200" b="0" i="0" u="none" strike="noStrike">
                          <a:effectLst/>
                          <a:latin typeface="Arial MT"/>
                        </a:rPr>
                        <a:t>Indirect Costs</a:t>
                      </a:r>
                    </a:p>
                  </a:txBody>
                  <a:tcPr marL="0" marR="0" marT="0" marB="0" anchor="b">
                    <a:lnL>
                      <a:noFill/>
                    </a:lnL>
                    <a:lnR>
                      <a:noFill/>
                    </a:lnR>
                    <a:lnT>
                      <a:noFill/>
                    </a:lnT>
                    <a:lnB>
                      <a:noFill/>
                    </a:lnB>
                  </a:tcPr>
                </a:tc>
                <a:tc>
                  <a:txBody>
                    <a:bodyPr/>
                    <a:lstStyle/>
                    <a:p>
                      <a:pPr algn="l" fontAlgn="b"/>
                      <a:endParaRPr lang="en-US" sz="12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790 </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220,000</a:t>
                      </a:r>
                    </a:p>
                  </a:txBody>
                  <a:tcPr marL="0" marR="0" marT="0" marB="0" anchor="b">
                    <a:lnL>
                      <a:noFill/>
                    </a:lnL>
                    <a:lnR>
                      <a:noFill/>
                    </a:lnR>
                    <a:lnT>
                      <a:noFill/>
                    </a:lnT>
                    <a:lnB>
                      <a:noFill/>
                    </a:lnB>
                  </a:tcPr>
                </a:tc>
                <a:tc>
                  <a:txBody>
                    <a:bodyPr/>
                    <a:lstStyle/>
                    <a:p>
                      <a:pPr algn="r" fontAlgn="b"/>
                      <a:r>
                        <a:rPr lang="en-US" sz="1200" b="0" i="0" u="none" strike="noStrike">
                          <a:effectLst/>
                          <a:latin typeface="Arial MT"/>
                        </a:rPr>
                        <a:t>220,000</a:t>
                      </a:r>
                    </a:p>
                  </a:txBody>
                  <a:tcPr marL="0" marR="0" marT="0" marB="0" anchor="b">
                    <a:lnL>
                      <a:noFill/>
                    </a:lnL>
                    <a:lnR>
                      <a:noFill/>
                    </a:lnR>
                    <a:lnT>
                      <a:noFill/>
                    </a:lnT>
                    <a:lnB>
                      <a:noFill/>
                    </a:lnB>
                  </a:tcPr>
                </a:tc>
                <a:extLst>
                  <a:ext uri="{0D108BD9-81ED-4DB2-BD59-A6C34878D82A}">
                    <a16:rowId xmlns:a16="http://schemas.microsoft.com/office/drawing/2014/main" val="1853653740"/>
                  </a:ext>
                </a:extLst>
              </a:tr>
              <a:tr h="204959">
                <a:tc>
                  <a:txBody>
                    <a:bodyPr/>
                    <a:lstStyle/>
                    <a:p>
                      <a:pPr algn="l" fontAlgn="b"/>
                      <a:r>
                        <a:rPr lang="en-US" sz="1200" b="1" i="0" u="none" strike="noStrike">
                          <a:effectLst/>
                          <a:latin typeface="Arial MT"/>
                        </a:rPr>
                        <a:t>TOTAL SCHOOL FOOD SERVICE</a:t>
                      </a:r>
                    </a:p>
                  </a:txBody>
                  <a:tcPr marL="0" marR="0" marT="0" marB="0" anchor="b">
                    <a:lnL>
                      <a:noFill/>
                    </a:lnL>
                    <a:lnR>
                      <a:noFill/>
                    </a:lnR>
                    <a:lnT>
                      <a:noFill/>
                    </a:lnT>
                    <a:lnB>
                      <a:noFill/>
                    </a:lnB>
                  </a:tcPr>
                </a:tc>
                <a:tc>
                  <a:txBody>
                    <a:bodyPr/>
                    <a:lstStyle/>
                    <a:p>
                      <a:pPr algn="r" fontAlgn="b"/>
                      <a:r>
                        <a:rPr lang="en-US" sz="1200" b="1" i="0" u="none" strike="noStrike">
                          <a:effectLst/>
                          <a:latin typeface="Arial MT"/>
                        </a:rPr>
                        <a:t>57.0 </a:t>
                      </a:r>
                    </a:p>
                  </a:txBody>
                  <a:tcPr marL="0" marR="0" marT="0" marB="0" anchor="b">
                    <a:lnL>
                      <a:noFill/>
                    </a:lnL>
                    <a:lnR>
                      <a:noFill/>
                    </a:lnR>
                    <a:lnT>
                      <a:noFill/>
                    </a:lnT>
                    <a:lnB>
                      <a:noFill/>
                    </a:lnB>
                  </a:tcPr>
                </a:tc>
                <a:tc>
                  <a:txBody>
                    <a:bodyPr/>
                    <a:lstStyle/>
                    <a:p>
                      <a:pPr algn="l" fontAlgn="b"/>
                      <a:endParaRPr lang="en-US" sz="1200" b="1" i="0" u="none" strike="noStrike">
                        <a:effectLst/>
                        <a:latin typeface="Arial MT"/>
                      </a:endParaRPr>
                    </a:p>
                  </a:txBody>
                  <a:tcPr marL="0" marR="0" marT="0" marB="0" anchor="b">
                    <a:lnL>
                      <a:noFill/>
                    </a:lnL>
                    <a:lnR>
                      <a:noFill/>
                    </a:lnR>
                    <a:lnT>
                      <a:noFill/>
                    </a:lnT>
                    <a:lnB>
                      <a:noFill/>
                    </a:lnB>
                  </a:tcPr>
                </a:tc>
                <a:tc>
                  <a:txBody>
                    <a:bodyPr/>
                    <a:lstStyle/>
                    <a:p>
                      <a:pPr algn="r" fontAlgn="b"/>
                      <a:r>
                        <a:rPr lang="en-US" sz="1200" b="1" i="0" u="none" strike="noStrike">
                          <a:effectLst/>
                          <a:latin typeface="Arial MT"/>
                        </a:rPr>
                        <a:t>4,251,746</a:t>
                      </a:r>
                    </a:p>
                  </a:txBody>
                  <a:tcPr marL="0" marR="0" marT="0" marB="0" anchor="b">
                    <a:lnL>
                      <a:noFill/>
                    </a:lnL>
                    <a:lnR>
                      <a:noFill/>
                    </a:lnR>
                    <a:lnT>
                      <a:noFill/>
                    </a:lnT>
                    <a:lnB>
                      <a:noFill/>
                    </a:lnB>
                  </a:tcPr>
                </a:tc>
                <a:tc>
                  <a:txBody>
                    <a:bodyPr/>
                    <a:lstStyle/>
                    <a:p>
                      <a:pPr algn="r" fontAlgn="b"/>
                      <a:r>
                        <a:rPr lang="en-US" sz="1200" b="1" i="0" u="none" strike="noStrike" dirty="0">
                          <a:effectLst/>
                          <a:latin typeface="Arial MT"/>
                        </a:rPr>
                        <a:t>3,905,082</a:t>
                      </a:r>
                    </a:p>
                  </a:txBody>
                  <a:tcPr marL="0" marR="0" marT="0" marB="0" anchor="b">
                    <a:lnL>
                      <a:noFill/>
                    </a:lnL>
                    <a:lnR>
                      <a:noFill/>
                    </a:lnR>
                    <a:lnT>
                      <a:noFill/>
                    </a:lnT>
                    <a:lnB>
                      <a:noFill/>
                    </a:lnB>
                  </a:tcPr>
                </a:tc>
                <a:extLst>
                  <a:ext uri="{0D108BD9-81ED-4DB2-BD59-A6C34878D82A}">
                    <a16:rowId xmlns:a16="http://schemas.microsoft.com/office/drawing/2014/main" val="2545728728"/>
                  </a:ext>
                </a:extLst>
              </a:tr>
            </a:tbl>
          </a:graphicData>
        </a:graphic>
      </p:graphicFrame>
    </p:spTree>
    <p:extLst>
      <p:ext uri="{BB962C8B-B14F-4D97-AF65-F5344CB8AC3E}">
        <p14:creationId xmlns:p14="http://schemas.microsoft.com/office/powerpoint/2010/main" val="264456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CBB8309-81F0-49F3-8F31-B3D6AE6D5F5A}" type="slidenum">
              <a:rPr lang="en-US" smtClean="0"/>
              <a:t>33</a:t>
            </a:fld>
            <a:endParaRPr lang="en-US" dirty="0"/>
          </a:p>
        </p:txBody>
      </p:sp>
      <p:sp>
        <p:nvSpPr>
          <p:cNvPr id="6" name="Title 2"/>
          <p:cNvSpPr txBox="1">
            <a:spLocks/>
          </p:cNvSpPr>
          <p:nvPr/>
        </p:nvSpPr>
        <p:spPr>
          <a:xfrm rot="5400000">
            <a:off x="5638800" y="2514600"/>
            <a:ext cx="5334000" cy="914400"/>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z="4000" dirty="0" smtClean="0">
                <a:solidFill>
                  <a:schemeClr val="bg1"/>
                </a:solidFill>
              </a:rPr>
              <a:t>Food Service Budget</a:t>
            </a:r>
            <a:endParaRPr lang="en-US" sz="40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60426604"/>
              </p:ext>
            </p:extLst>
          </p:nvPr>
        </p:nvGraphicFramePr>
        <p:xfrm>
          <a:off x="304800" y="480696"/>
          <a:ext cx="7315200" cy="4947198"/>
        </p:xfrm>
        <a:graphic>
          <a:graphicData uri="http://schemas.openxmlformats.org/drawingml/2006/table">
            <a:tbl>
              <a:tblPr/>
              <a:tblGrid>
                <a:gridCol w="3293241">
                  <a:extLst>
                    <a:ext uri="{9D8B030D-6E8A-4147-A177-3AD203B41FA5}">
                      <a16:colId xmlns:a16="http://schemas.microsoft.com/office/drawing/2014/main" val="44026681"/>
                    </a:ext>
                  </a:extLst>
                </a:gridCol>
                <a:gridCol w="462455">
                  <a:extLst>
                    <a:ext uri="{9D8B030D-6E8A-4147-A177-3AD203B41FA5}">
                      <a16:colId xmlns:a16="http://schemas.microsoft.com/office/drawing/2014/main" val="3011096632"/>
                    </a:ext>
                  </a:extLst>
                </a:gridCol>
                <a:gridCol w="952938">
                  <a:extLst>
                    <a:ext uri="{9D8B030D-6E8A-4147-A177-3AD203B41FA5}">
                      <a16:colId xmlns:a16="http://schemas.microsoft.com/office/drawing/2014/main" val="1980976366"/>
                    </a:ext>
                  </a:extLst>
                </a:gridCol>
                <a:gridCol w="1569545">
                  <a:extLst>
                    <a:ext uri="{9D8B030D-6E8A-4147-A177-3AD203B41FA5}">
                      <a16:colId xmlns:a16="http://schemas.microsoft.com/office/drawing/2014/main" val="2934902631"/>
                    </a:ext>
                  </a:extLst>
                </a:gridCol>
                <a:gridCol w="1037021">
                  <a:extLst>
                    <a:ext uri="{9D8B030D-6E8A-4147-A177-3AD203B41FA5}">
                      <a16:colId xmlns:a16="http://schemas.microsoft.com/office/drawing/2014/main" val="4182924739"/>
                    </a:ext>
                  </a:extLst>
                </a:gridCol>
              </a:tblGrid>
              <a:tr h="256621">
                <a:tc>
                  <a:txBody>
                    <a:bodyPr/>
                    <a:lstStyle/>
                    <a:p>
                      <a:pPr algn="l" fontAlgn="b"/>
                      <a:r>
                        <a:rPr lang="en-US" sz="1400" b="1" i="0" u="none" strike="noStrike">
                          <a:effectLst/>
                          <a:latin typeface="Arial MT"/>
                        </a:rPr>
                        <a:t>FOOD SERVICE SUMMER PROGRAM</a:t>
                      </a: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r"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r" fontAlgn="b"/>
                      <a:endParaRPr lang="en-US" sz="1400" b="1" i="0" u="none" strike="noStrike">
                        <a:effectLst/>
                        <a:latin typeface="Arial MT"/>
                      </a:endParaRPr>
                    </a:p>
                  </a:txBody>
                  <a:tcPr marL="0" marR="0" marT="0" marB="0" anchor="b">
                    <a:lnL>
                      <a:noFill/>
                    </a:lnL>
                    <a:lnR>
                      <a:noFill/>
                    </a:lnR>
                    <a:lnT>
                      <a:noFill/>
                    </a:lnT>
                    <a:lnB>
                      <a:noFill/>
                    </a:lnB>
                  </a:tcPr>
                </a:tc>
                <a:extLst>
                  <a:ext uri="{0D108BD9-81ED-4DB2-BD59-A6C34878D82A}">
                    <a16:rowId xmlns:a16="http://schemas.microsoft.com/office/drawing/2014/main" val="3133278754"/>
                  </a:ext>
                </a:extLst>
              </a:tr>
              <a:tr h="256621">
                <a:tc>
                  <a:txBody>
                    <a:bodyPr/>
                    <a:lstStyle/>
                    <a:p>
                      <a:pPr algn="l" fontAlgn="b"/>
                      <a:r>
                        <a:rPr lang="en-US" sz="1400" b="1" i="0" u="none" strike="noStrike">
                          <a:effectLst/>
                          <a:latin typeface="Arial MT"/>
                        </a:rPr>
                        <a:t>PROJECT 9440/9441</a:t>
                      </a: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r"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r" fontAlgn="b"/>
                      <a:endParaRPr lang="en-US" sz="1400" b="1" i="0" u="none" strike="noStrike">
                        <a:effectLst/>
                        <a:latin typeface="Arial MT"/>
                      </a:endParaRPr>
                    </a:p>
                  </a:txBody>
                  <a:tcPr marL="0" marR="0" marT="0" marB="0" anchor="b">
                    <a:lnL>
                      <a:noFill/>
                    </a:lnL>
                    <a:lnR>
                      <a:noFill/>
                    </a:lnR>
                    <a:lnT>
                      <a:noFill/>
                    </a:lnT>
                    <a:lnB>
                      <a:noFill/>
                    </a:lnB>
                  </a:tcPr>
                </a:tc>
                <a:extLst>
                  <a:ext uri="{0D108BD9-81ED-4DB2-BD59-A6C34878D82A}">
                    <a16:rowId xmlns:a16="http://schemas.microsoft.com/office/drawing/2014/main" val="2830350219"/>
                  </a:ext>
                </a:extLst>
              </a:tr>
              <a:tr h="246751">
                <a:tc>
                  <a:txBody>
                    <a:bodyPr/>
                    <a:lstStyle/>
                    <a:p>
                      <a:pPr algn="l" fontAlgn="b"/>
                      <a:r>
                        <a:rPr lang="en-US" sz="1400" b="0" i="0" u="none" strike="noStrike">
                          <a:effectLst/>
                          <a:latin typeface="Arial MT"/>
                        </a:rPr>
                        <a:t>Salary</a:t>
                      </a:r>
                    </a:p>
                  </a:txBody>
                  <a:tcPr marL="0" marR="0" marT="0" marB="0" anchor="b">
                    <a:lnL>
                      <a:noFill/>
                    </a:lnL>
                    <a:lnR>
                      <a:noFill/>
                    </a:lnR>
                    <a:lnT>
                      <a:noFill/>
                    </a:lnT>
                    <a:lnB>
                      <a:noFill/>
                    </a:lnB>
                  </a:tcPr>
                </a:tc>
                <a:tc>
                  <a:txBody>
                    <a:bodyPr/>
                    <a:lstStyle/>
                    <a:p>
                      <a:pPr algn="l" fontAlgn="b"/>
                      <a:endParaRPr lang="en-US" sz="14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160 </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23,892</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57,000</a:t>
                      </a:r>
                    </a:p>
                  </a:txBody>
                  <a:tcPr marL="0" marR="0" marT="0" marB="0" anchor="b">
                    <a:lnL>
                      <a:noFill/>
                    </a:lnL>
                    <a:lnR>
                      <a:noFill/>
                    </a:lnR>
                    <a:lnT>
                      <a:noFill/>
                    </a:lnT>
                    <a:lnB>
                      <a:noFill/>
                    </a:lnB>
                  </a:tcPr>
                </a:tc>
                <a:extLst>
                  <a:ext uri="{0D108BD9-81ED-4DB2-BD59-A6C34878D82A}">
                    <a16:rowId xmlns:a16="http://schemas.microsoft.com/office/drawing/2014/main" val="826466297"/>
                  </a:ext>
                </a:extLst>
              </a:tr>
              <a:tr h="246751">
                <a:tc>
                  <a:txBody>
                    <a:bodyPr/>
                    <a:lstStyle/>
                    <a:p>
                      <a:pPr algn="l" fontAlgn="b"/>
                      <a:r>
                        <a:rPr lang="en-US" sz="1400" b="0" i="0" u="none" strike="noStrike">
                          <a:effectLst/>
                          <a:latin typeface="Arial MT"/>
                        </a:rPr>
                        <a:t>Retirement</a:t>
                      </a:r>
                    </a:p>
                  </a:txBody>
                  <a:tcPr marL="0" marR="0" marT="0" marB="0" anchor="b">
                    <a:lnL>
                      <a:noFill/>
                    </a:lnL>
                    <a:lnR>
                      <a:noFill/>
                    </a:lnR>
                    <a:lnT>
                      <a:noFill/>
                    </a:lnT>
                    <a:lnB>
                      <a:noFill/>
                    </a:lnB>
                  </a:tcPr>
                </a:tc>
                <a:tc>
                  <a:txBody>
                    <a:bodyPr/>
                    <a:lstStyle/>
                    <a:p>
                      <a:pPr algn="l" fontAlgn="b"/>
                      <a:endParaRPr lang="en-US" sz="14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210 </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1,996</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4,560</a:t>
                      </a:r>
                    </a:p>
                  </a:txBody>
                  <a:tcPr marL="0" marR="0" marT="0" marB="0" anchor="b">
                    <a:lnL>
                      <a:noFill/>
                    </a:lnL>
                    <a:lnR>
                      <a:noFill/>
                    </a:lnR>
                    <a:lnT>
                      <a:noFill/>
                    </a:lnT>
                    <a:lnB>
                      <a:noFill/>
                    </a:lnB>
                  </a:tcPr>
                </a:tc>
                <a:extLst>
                  <a:ext uri="{0D108BD9-81ED-4DB2-BD59-A6C34878D82A}">
                    <a16:rowId xmlns:a16="http://schemas.microsoft.com/office/drawing/2014/main" val="4077696520"/>
                  </a:ext>
                </a:extLst>
              </a:tr>
              <a:tr h="246751">
                <a:tc>
                  <a:txBody>
                    <a:bodyPr/>
                    <a:lstStyle/>
                    <a:p>
                      <a:pPr algn="l" fontAlgn="b"/>
                      <a:r>
                        <a:rPr lang="en-US" sz="1400" b="0" i="0" u="none" strike="noStrike">
                          <a:effectLst/>
                          <a:latin typeface="Arial MT"/>
                        </a:rPr>
                        <a:t>FICA/Med</a:t>
                      </a:r>
                    </a:p>
                  </a:txBody>
                  <a:tcPr marL="0" marR="0" marT="0" marB="0" anchor="b">
                    <a:lnL>
                      <a:noFill/>
                    </a:lnL>
                    <a:lnR>
                      <a:noFill/>
                    </a:lnR>
                    <a:lnT>
                      <a:noFill/>
                    </a:lnT>
                    <a:lnB>
                      <a:noFill/>
                    </a:lnB>
                  </a:tcPr>
                </a:tc>
                <a:tc>
                  <a:txBody>
                    <a:bodyPr/>
                    <a:lstStyle/>
                    <a:p>
                      <a:pPr algn="l" fontAlgn="b"/>
                      <a:endParaRPr lang="en-US" sz="14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220 </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1,828</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4,446</a:t>
                      </a:r>
                    </a:p>
                  </a:txBody>
                  <a:tcPr marL="0" marR="0" marT="0" marB="0" anchor="b">
                    <a:lnL>
                      <a:noFill/>
                    </a:lnL>
                    <a:lnR>
                      <a:noFill/>
                    </a:lnR>
                    <a:lnT>
                      <a:noFill/>
                    </a:lnT>
                    <a:lnB>
                      <a:noFill/>
                    </a:lnB>
                  </a:tcPr>
                </a:tc>
                <a:extLst>
                  <a:ext uri="{0D108BD9-81ED-4DB2-BD59-A6C34878D82A}">
                    <a16:rowId xmlns:a16="http://schemas.microsoft.com/office/drawing/2014/main" val="1367498810"/>
                  </a:ext>
                </a:extLst>
              </a:tr>
              <a:tr h="246751">
                <a:tc>
                  <a:txBody>
                    <a:bodyPr/>
                    <a:lstStyle/>
                    <a:p>
                      <a:pPr algn="l" fontAlgn="b"/>
                      <a:r>
                        <a:rPr lang="en-US" sz="1400" b="0" i="0" u="none" strike="noStrike">
                          <a:effectLst/>
                          <a:latin typeface="Arial MT"/>
                        </a:rPr>
                        <a:t>Worker's Comp</a:t>
                      </a:r>
                    </a:p>
                  </a:txBody>
                  <a:tcPr marL="0" marR="0" marT="0" marB="0" anchor="b">
                    <a:lnL>
                      <a:noFill/>
                    </a:lnL>
                    <a:lnR>
                      <a:noFill/>
                    </a:lnR>
                    <a:lnT>
                      <a:noFill/>
                    </a:lnT>
                    <a:lnB>
                      <a:noFill/>
                    </a:lnB>
                  </a:tcPr>
                </a:tc>
                <a:tc>
                  <a:txBody>
                    <a:bodyPr/>
                    <a:lstStyle/>
                    <a:p>
                      <a:pPr algn="l" fontAlgn="b"/>
                      <a:endParaRPr lang="en-US" sz="14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240 </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1,255</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2,850</a:t>
                      </a:r>
                    </a:p>
                  </a:txBody>
                  <a:tcPr marL="0" marR="0" marT="0" marB="0" anchor="b">
                    <a:lnL>
                      <a:noFill/>
                    </a:lnL>
                    <a:lnR>
                      <a:noFill/>
                    </a:lnR>
                    <a:lnT>
                      <a:noFill/>
                    </a:lnT>
                    <a:lnB>
                      <a:noFill/>
                    </a:lnB>
                  </a:tcPr>
                </a:tc>
                <a:extLst>
                  <a:ext uri="{0D108BD9-81ED-4DB2-BD59-A6C34878D82A}">
                    <a16:rowId xmlns:a16="http://schemas.microsoft.com/office/drawing/2014/main" val="3993372659"/>
                  </a:ext>
                </a:extLst>
              </a:tr>
              <a:tr h="246751">
                <a:tc>
                  <a:txBody>
                    <a:bodyPr/>
                    <a:lstStyle/>
                    <a:p>
                      <a:pPr algn="l" fontAlgn="b"/>
                      <a:r>
                        <a:rPr lang="en-US" sz="1400" b="0" i="0" u="none" strike="noStrike">
                          <a:effectLst/>
                          <a:latin typeface="Arial MT"/>
                        </a:rPr>
                        <a:t>Travel</a:t>
                      </a:r>
                    </a:p>
                  </a:txBody>
                  <a:tcPr marL="0" marR="0" marT="0" marB="0" anchor="b">
                    <a:lnL>
                      <a:noFill/>
                    </a:lnL>
                    <a:lnR>
                      <a:noFill/>
                    </a:lnR>
                    <a:lnT>
                      <a:noFill/>
                    </a:lnT>
                    <a:lnB>
                      <a:noFill/>
                    </a:lnB>
                  </a:tcPr>
                </a:tc>
                <a:tc>
                  <a:txBody>
                    <a:bodyPr/>
                    <a:lstStyle/>
                    <a:p>
                      <a:pPr algn="l" fontAlgn="b"/>
                      <a:endParaRPr lang="en-US" sz="14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330 </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530</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5,600</a:t>
                      </a:r>
                    </a:p>
                  </a:txBody>
                  <a:tcPr marL="0" marR="0" marT="0" marB="0" anchor="b">
                    <a:lnL>
                      <a:noFill/>
                    </a:lnL>
                    <a:lnR>
                      <a:noFill/>
                    </a:lnR>
                    <a:lnT>
                      <a:noFill/>
                    </a:lnT>
                    <a:lnB>
                      <a:noFill/>
                    </a:lnB>
                  </a:tcPr>
                </a:tc>
                <a:extLst>
                  <a:ext uri="{0D108BD9-81ED-4DB2-BD59-A6C34878D82A}">
                    <a16:rowId xmlns:a16="http://schemas.microsoft.com/office/drawing/2014/main" val="2651004579"/>
                  </a:ext>
                </a:extLst>
              </a:tr>
              <a:tr h="246751">
                <a:tc>
                  <a:txBody>
                    <a:bodyPr/>
                    <a:lstStyle/>
                    <a:p>
                      <a:pPr algn="l" fontAlgn="b"/>
                      <a:r>
                        <a:rPr lang="en-US" sz="1400" b="0" i="0" u="none" strike="noStrike">
                          <a:effectLst/>
                          <a:latin typeface="Arial MT"/>
                        </a:rPr>
                        <a:t>Other Purchased Services</a:t>
                      </a:r>
                    </a:p>
                  </a:txBody>
                  <a:tcPr marL="0" marR="0" marT="0" marB="0" anchor="b">
                    <a:lnL>
                      <a:noFill/>
                    </a:lnL>
                    <a:lnR>
                      <a:noFill/>
                    </a:lnR>
                    <a:lnT>
                      <a:noFill/>
                    </a:lnT>
                    <a:lnB>
                      <a:noFill/>
                    </a:lnB>
                  </a:tcPr>
                </a:tc>
                <a:tc>
                  <a:txBody>
                    <a:bodyPr/>
                    <a:lstStyle/>
                    <a:p>
                      <a:pPr algn="l" fontAlgn="b"/>
                      <a:endParaRPr lang="en-US" sz="14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390 </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800</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800</a:t>
                      </a:r>
                    </a:p>
                  </a:txBody>
                  <a:tcPr marL="0" marR="0" marT="0" marB="0" anchor="b">
                    <a:lnL>
                      <a:noFill/>
                    </a:lnL>
                    <a:lnR>
                      <a:noFill/>
                    </a:lnR>
                    <a:lnT>
                      <a:noFill/>
                    </a:lnT>
                    <a:lnB>
                      <a:noFill/>
                    </a:lnB>
                  </a:tcPr>
                </a:tc>
                <a:extLst>
                  <a:ext uri="{0D108BD9-81ED-4DB2-BD59-A6C34878D82A}">
                    <a16:rowId xmlns:a16="http://schemas.microsoft.com/office/drawing/2014/main" val="1836536637"/>
                  </a:ext>
                </a:extLst>
              </a:tr>
              <a:tr h="246751">
                <a:tc>
                  <a:txBody>
                    <a:bodyPr/>
                    <a:lstStyle/>
                    <a:p>
                      <a:pPr algn="l" fontAlgn="b"/>
                      <a:r>
                        <a:rPr lang="en-US" sz="1400" b="0" i="0" u="none" strike="noStrike">
                          <a:effectLst/>
                          <a:latin typeface="Arial MT"/>
                        </a:rPr>
                        <a:t>Gasoline</a:t>
                      </a:r>
                    </a:p>
                  </a:txBody>
                  <a:tcPr marL="0" marR="0" marT="0" marB="0" anchor="b">
                    <a:lnL>
                      <a:noFill/>
                    </a:lnL>
                    <a:lnR>
                      <a:noFill/>
                    </a:lnR>
                    <a:lnT>
                      <a:noFill/>
                    </a:lnT>
                    <a:lnB>
                      <a:noFill/>
                    </a:lnB>
                  </a:tcPr>
                </a:tc>
                <a:tc>
                  <a:txBody>
                    <a:bodyPr/>
                    <a:lstStyle/>
                    <a:p>
                      <a:pPr algn="l" fontAlgn="b"/>
                      <a:endParaRPr lang="en-US" sz="14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450 </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150</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500</a:t>
                      </a:r>
                    </a:p>
                  </a:txBody>
                  <a:tcPr marL="0" marR="0" marT="0" marB="0" anchor="b">
                    <a:lnL>
                      <a:noFill/>
                    </a:lnL>
                    <a:lnR>
                      <a:noFill/>
                    </a:lnR>
                    <a:lnT>
                      <a:noFill/>
                    </a:lnT>
                    <a:lnB>
                      <a:noFill/>
                    </a:lnB>
                  </a:tcPr>
                </a:tc>
                <a:extLst>
                  <a:ext uri="{0D108BD9-81ED-4DB2-BD59-A6C34878D82A}">
                    <a16:rowId xmlns:a16="http://schemas.microsoft.com/office/drawing/2014/main" val="429480965"/>
                  </a:ext>
                </a:extLst>
              </a:tr>
              <a:tr h="246751">
                <a:tc>
                  <a:txBody>
                    <a:bodyPr/>
                    <a:lstStyle/>
                    <a:p>
                      <a:pPr algn="l" fontAlgn="b"/>
                      <a:r>
                        <a:rPr lang="en-US" sz="1400" b="0" i="0" u="none" strike="noStrike">
                          <a:effectLst/>
                          <a:latin typeface="Arial MT"/>
                        </a:rPr>
                        <a:t>Supplies</a:t>
                      </a:r>
                    </a:p>
                  </a:txBody>
                  <a:tcPr marL="0" marR="0" marT="0" marB="0" anchor="b">
                    <a:lnL>
                      <a:noFill/>
                    </a:lnL>
                    <a:lnR>
                      <a:noFill/>
                    </a:lnR>
                    <a:lnT>
                      <a:noFill/>
                    </a:lnT>
                    <a:lnB>
                      <a:noFill/>
                    </a:lnB>
                  </a:tcPr>
                </a:tc>
                <a:tc>
                  <a:txBody>
                    <a:bodyPr/>
                    <a:lstStyle/>
                    <a:p>
                      <a:pPr algn="l" fontAlgn="b"/>
                      <a:endParaRPr lang="en-US" sz="14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510 </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5,000</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10,000</a:t>
                      </a:r>
                    </a:p>
                  </a:txBody>
                  <a:tcPr marL="0" marR="0" marT="0" marB="0" anchor="b">
                    <a:lnL>
                      <a:noFill/>
                    </a:lnL>
                    <a:lnR>
                      <a:noFill/>
                    </a:lnR>
                    <a:lnT>
                      <a:noFill/>
                    </a:lnT>
                    <a:lnB>
                      <a:noFill/>
                    </a:lnB>
                  </a:tcPr>
                </a:tc>
                <a:extLst>
                  <a:ext uri="{0D108BD9-81ED-4DB2-BD59-A6C34878D82A}">
                    <a16:rowId xmlns:a16="http://schemas.microsoft.com/office/drawing/2014/main" val="1956333582"/>
                  </a:ext>
                </a:extLst>
              </a:tr>
              <a:tr h="246751">
                <a:tc>
                  <a:txBody>
                    <a:bodyPr/>
                    <a:lstStyle/>
                    <a:p>
                      <a:pPr algn="l" fontAlgn="b"/>
                      <a:r>
                        <a:rPr lang="en-US" sz="1400" b="0" i="0" u="none" strike="noStrike">
                          <a:effectLst/>
                          <a:latin typeface="Arial MT"/>
                        </a:rPr>
                        <a:t>Food</a:t>
                      </a:r>
                    </a:p>
                  </a:txBody>
                  <a:tcPr marL="0" marR="0" marT="0" marB="0" anchor="b">
                    <a:lnL>
                      <a:noFill/>
                    </a:lnL>
                    <a:lnR>
                      <a:noFill/>
                    </a:lnR>
                    <a:lnT>
                      <a:noFill/>
                    </a:lnT>
                    <a:lnB>
                      <a:noFill/>
                    </a:lnB>
                  </a:tcPr>
                </a:tc>
                <a:tc>
                  <a:txBody>
                    <a:bodyPr/>
                    <a:lstStyle/>
                    <a:p>
                      <a:pPr algn="l" fontAlgn="b"/>
                      <a:endParaRPr lang="en-US" sz="14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570 </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51,850</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90,000</a:t>
                      </a:r>
                    </a:p>
                  </a:txBody>
                  <a:tcPr marL="0" marR="0" marT="0" marB="0" anchor="b">
                    <a:lnL>
                      <a:noFill/>
                    </a:lnL>
                    <a:lnR>
                      <a:noFill/>
                    </a:lnR>
                    <a:lnT>
                      <a:noFill/>
                    </a:lnT>
                    <a:lnB>
                      <a:noFill/>
                    </a:lnB>
                  </a:tcPr>
                </a:tc>
                <a:extLst>
                  <a:ext uri="{0D108BD9-81ED-4DB2-BD59-A6C34878D82A}">
                    <a16:rowId xmlns:a16="http://schemas.microsoft.com/office/drawing/2014/main" val="728550874"/>
                  </a:ext>
                </a:extLst>
              </a:tr>
              <a:tr h="246751">
                <a:tc>
                  <a:txBody>
                    <a:bodyPr/>
                    <a:lstStyle/>
                    <a:p>
                      <a:pPr algn="l" fontAlgn="b"/>
                      <a:r>
                        <a:rPr lang="en-US" sz="1400" b="0" i="0" u="none" strike="noStrike">
                          <a:effectLst/>
                          <a:latin typeface="Arial MT"/>
                        </a:rPr>
                        <a:t>Commodities</a:t>
                      </a:r>
                    </a:p>
                  </a:txBody>
                  <a:tcPr marL="0" marR="0" marT="0" marB="0" anchor="b">
                    <a:lnL>
                      <a:noFill/>
                    </a:lnL>
                    <a:lnR>
                      <a:noFill/>
                    </a:lnR>
                    <a:lnT>
                      <a:noFill/>
                    </a:lnT>
                    <a:lnB>
                      <a:noFill/>
                    </a:lnB>
                  </a:tcPr>
                </a:tc>
                <a:tc>
                  <a:txBody>
                    <a:bodyPr/>
                    <a:lstStyle/>
                    <a:p>
                      <a:pPr algn="l" fontAlgn="b"/>
                      <a:endParaRPr lang="en-US" sz="1400" b="0"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580 </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400</a:t>
                      </a:r>
                    </a:p>
                  </a:txBody>
                  <a:tcPr marL="0" marR="0" marT="0" marB="0" anchor="b">
                    <a:lnL>
                      <a:noFill/>
                    </a:lnL>
                    <a:lnR>
                      <a:noFill/>
                    </a:lnR>
                    <a:lnT>
                      <a:noFill/>
                    </a:lnT>
                    <a:lnB>
                      <a:noFill/>
                    </a:lnB>
                  </a:tcPr>
                </a:tc>
                <a:tc>
                  <a:txBody>
                    <a:bodyPr/>
                    <a:lstStyle/>
                    <a:p>
                      <a:pPr algn="r" fontAlgn="b"/>
                      <a:r>
                        <a:rPr lang="en-US" sz="1400" b="0" i="0" u="none" strike="noStrike">
                          <a:effectLst/>
                          <a:latin typeface="Arial MT"/>
                        </a:rPr>
                        <a:t>800</a:t>
                      </a:r>
                    </a:p>
                  </a:txBody>
                  <a:tcPr marL="0" marR="0" marT="0" marB="0" anchor="b">
                    <a:lnL>
                      <a:noFill/>
                    </a:lnL>
                    <a:lnR>
                      <a:noFill/>
                    </a:lnR>
                    <a:lnT>
                      <a:noFill/>
                    </a:lnT>
                    <a:lnB>
                      <a:noFill/>
                    </a:lnB>
                  </a:tcPr>
                </a:tc>
                <a:extLst>
                  <a:ext uri="{0D108BD9-81ED-4DB2-BD59-A6C34878D82A}">
                    <a16:rowId xmlns:a16="http://schemas.microsoft.com/office/drawing/2014/main" val="2140490073"/>
                  </a:ext>
                </a:extLst>
              </a:tr>
              <a:tr h="256621">
                <a:tc>
                  <a:txBody>
                    <a:bodyPr/>
                    <a:lstStyle/>
                    <a:p>
                      <a:pPr algn="l" fontAlgn="b"/>
                      <a:r>
                        <a:rPr lang="en-US" sz="1400" b="1" i="0" u="none" strike="noStrike">
                          <a:effectLst/>
                          <a:latin typeface="Arial MT"/>
                        </a:rPr>
                        <a:t>TOTAL SUMMER PROGRAM</a:t>
                      </a: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1" i="0" u="none" strike="noStrike">
                          <a:effectLst/>
                          <a:latin typeface="Arial MT"/>
                        </a:rPr>
                        <a:t>87,701</a:t>
                      </a:r>
                    </a:p>
                  </a:txBody>
                  <a:tcPr marL="0" marR="0" marT="0" marB="0" anchor="b">
                    <a:lnL>
                      <a:noFill/>
                    </a:lnL>
                    <a:lnR>
                      <a:noFill/>
                    </a:lnR>
                    <a:lnT>
                      <a:noFill/>
                    </a:lnT>
                    <a:lnB>
                      <a:noFill/>
                    </a:lnB>
                  </a:tcPr>
                </a:tc>
                <a:tc>
                  <a:txBody>
                    <a:bodyPr/>
                    <a:lstStyle/>
                    <a:p>
                      <a:pPr algn="r" fontAlgn="b"/>
                      <a:r>
                        <a:rPr lang="en-US" sz="1400" b="1" i="0" u="none" strike="noStrike">
                          <a:effectLst/>
                          <a:latin typeface="Arial MT"/>
                        </a:rPr>
                        <a:t>176,556</a:t>
                      </a:r>
                    </a:p>
                  </a:txBody>
                  <a:tcPr marL="0" marR="0" marT="0" marB="0" anchor="b">
                    <a:lnL>
                      <a:noFill/>
                    </a:lnL>
                    <a:lnR>
                      <a:noFill/>
                    </a:lnR>
                    <a:lnT>
                      <a:noFill/>
                    </a:lnT>
                    <a:lnB>
                      <a:noFill/>
                    </a:lnB>
                  </a:tcPr>
                </a:tc>
                <a:extLst>
                  <a:ext uri="{0D108BD9-81ED-4DB2-BD59-A6C34878D82A}">
                    <a16:rowId xmlns:a16="http://schemas.microsoft.com/office/drawing/2014/main" val="611483575"/>
                  </a:ext>
                </a:extLst>
              </a:tr>
              <a:tr h="256621">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extLst>
                  <a:ext uri="{0D108BD9-81ED-4DB2-BD59-A6C34878D82A}">
                    <a16:rowId xmlns:a16="http://schemas.microsoft.com/office/drawing/2014/main" val="1726533837"/>
                  </a:ext>
                </a:extLst>
              </a:tr>
              <a:tr h="256621">
                <a:tc>
                  <a:txBody>
                    <a:bodyPr/>
                    <a:lstStyle/>
                    <a:p>
                      <a:pPr algn="l" fontAlgn="b"/>
                      <a:r>
                        <a:rPr lang="en-US" sz="1400" b="1" i="0" u="none" strike="noStrike">
                          <a:effectLst/>
                          <a:latin typeface="Arial MT"/>
                        </a:rPr>
                        <a:t>TOTAL APPROPRIATIONS</a:t>
                      </a: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1" i="0" u="none" strike="noStrike">
                          <a:effectLst/>
                          <a:latin typeface="Arial MT"/>
                        </a:rPr>
                        <a:t>4,339,447</a:t>
                      </a:r>
                    </a:p>
                  </a:txBody>
                  <a:tcPr marL="0" marR="0" marT="0" marB="0" anchor="b">
                    <a:lnL>
                      <a:noFill/>
                    </a:lnL>
                    <a:lnR>
                      <a:noFill/>
                    </a:lnR>
                    <a:lnT>
                      <a:noFill/>
                    </a:lnT>
                    <a:lnB>
                      <a:noFill/>
                    </a:lnB>
                  </a:tcPr>
                </a:tc>
                <a:tc>
                  <a:txBody>
                    <a:bodyPr/>
                    <a:lstStyle/>
                    <a:p>
                      <a:pPr algn="r" fontAlgn="b"/>
                      <a:r>
                        <a:rPr lang="en-US" sz="1400" b="1" i="0" u="none" strike="noStrike">
                          <a:effectLst/>
                          <a:latin typeface="Arial MT"/>
                        </a:rPr>
                        <a:t>4,081,638</a:t>
                      </a:r>
                    </a:p>
                  </a:txBody>
                  <a:tcPr marL="0" marR="0" marT="0" marB="0" anchor="b">
                    <a:lnL>
                      <a:noFill/>
                    </a:lnL>
                    <a:lnR>
                      <a:noFill/>
                    </a:lnR>
                    <a:lnT>
                      <a:noFill/>
                    </a:lnT>
                    <a:lnB>
                      <a:noFill/>
                    </a:lnB>
                  </a:tcPr>
                </a:tc>
                <a:extLst>
                  <a:ext uri="{0D108BD9-81ED-4DB2-BD59-A6C34878D82A}">
                    <a16:rowId xmlns:a16="http://schemas.microsoft.com/office/drawing/2014/main" val="2567553075"/>
                  </a:ext>
                </a:extLst>
              </a:tr>
              <a:tr h="256621">
                <a:tc>
                  <a:txBody>
                    <a:bodyPr/>
                    <a:lstStyle/>
                    <a:p>
                      <a:pPr algn="l" fontAlgn="b"/>
                      <a:r>
                        <a:rPr lang="en-US" sz="1400" b="1" i="0" u="none" strike="noStrike">
                          <a:effectLst/>
                          <a:latin typeface="Arial MT"/>
                        </a:rPr>
                        <a:t>RESTRICTED ENDING FUND BALANCE</a:t>
                      </a: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1" i="0" u="none" strike="noStrike">
                          <a:effectLst/>
                          <a:latin typeface="Arial MT"/>
                        </a:rPr>
                        <a:t>1,044,056</a:t>
                      </a:r>
                    </a:p>
                  </a:txBody>
                  <a:tcPr marL="0" marR="0" marT="0" marB="0" anchor="b">
                    <a:lnL>
                      <a:noFill/>
                    </a:lnL>
                    <a:lnR>
                      <a:noFill/>
                    </a:lnR>
                    <a:lnT>
                      <a:noFill/>
                    </a:lnT>
                    <a:lnB>
                      <a:noFill/>
                    </a:lnB>
                  </a:tcPr>
                </a:tc>
                <a:tc>
                  <a:txBody>
                    <a:bodyPr/>
                    <a:lstStyle/>
                    <a:p>
                      <a:pPr algn="r" fontAlgn="b"/>
                      <a:r>
                        <a:rPr lang="en-US" sz="1400" b="1" i="0" u="none" strike="noStrike">
                          <a:effectLst/>
                          <a:latin typeface="Arial MT"/>
                        </a:rPr>
                        <a:t>136,085</a:t>
                      </a:r>
                    </a:p>
                  </a:txBody>
                  <a:tcPr marL="0" marR="0" marT="0" marB="0" anchor="b">
                    <a:lnL>
                      <a:noFill/>
                    </a:lnL>
                    <a:lnR>
                      <a:noFill/>
                    </a:lnR>
                    <a:lnT>
                      <a:noFill/>
                    </a:lnT>
                    <a:lnB>
                      <a:noFill/>
                    </a:lnB>
                  </a:tcPr>
                </a:tc>
                <a:extLst>
                  <a:ext uri="{0D108BD9-81ED-4DB2-BD59-A6C34878D82A}">
                    <a16:rowId xmlns:a16="http://schemas.microsoft.com/office/drawing/2014/main" val="2202484098"/>
                  </a:ext>
                </a:extLst>
              </a:tr>
              <a:tr h="256621">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extLst>
                  <a:ext uri="{0D108BD9-81ED-4DB2-BD59-A6C34878D82A}">
                    <a16:rowId xmlns:a16="http://schemas.microsoft.com/office/drawing/2014/main" val="308552304"/>
                  </a:ext>
                </a:extLst>
              </a:tr>
              <a:tr h="256621">
                <a:tc>
                  <a:txBody>
                    <a:bodyPr/>
                    <a:lstStyle/>
                    <a:p>
                      <a:pPr algn="l" fontAlgn="b"/>
                      <a:r>
                        <a:rPr lang="en-US" sz="1400" b="1" i="0" u="none" strike="noStrike">
                          <a:effectLst/>
                          <a:latin typeface="Arial MT"/>
                        </a:rPr>
                        <a:t>TOTAL FOOD SERVICE BUDGET</a:t>
                      </a: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r" fontAlgn="b"/>
                      <a:r>
                        <a:rPr lang="en-US" sz="1400" b="1" i="0" u="none" strike="noStrike">
                          <a:effectLst/>
                          <a:latin typeface="Arial MT"/>
                        </a:rPr>
                        <a:t>5,383,503</a:t>
                      </a:r>
                    </a:p>
                  </a:txBody>
                  <a:tcPr marL="0" marR="0" marT="0" marB="0" anchor="b">
                    <a:lnL>
                      <a:noFill/>
                    </a:lnL>
                    <a:lnR>
                      <a:noFill/>
                    </a:lnR>
                    <a:lnT>
                      <a:noFill/>
                    </a:lnT>
                    <a:lnB>
                      <a:noFill/>
                    </a:lnB>
                  </a:tcPr>
                </a:tc>
                <a:tc>
                  <a:txBody>
                    <a:bodyPr/>
                    <a:lstStyle/>
                    <a:p>
                      <a:pPr algn="r" fontAlgn="b"/>
                      <a:r>
                        <a:rPr lang="en-US" sz="1400" b="1" i="0" u="none" strike="noStrike">
                          <a:effectLst/>
                          <a:latin typeface="Arial MT"/>
                        </a:rPr>
                        <a:t>4,217,723</a:t>
                      </a:r>
                    </a:p>
                  </a:txBody>
                  <a:tcPr marL="0" marR="0" marT="0" marB="0" anchor="b">
                    <a:lnL>
                      <a:noFill/>
                    </a:lnL>
                    <a:lnR>
                      <a:noFill/>
                    </a:lnR>
                    <a:lnT>
                      <a:noFill/>
                    </a:lnT>
                    <a:lnB>
                      <a:noFill/>
                    </a:lnB>
                  </a:tcPr>
                </a:tc>
                <a:extLst>
                  <a:ext uri="{0D108BD9-81ED-4DB2-BD59-A6C34878D82A}">
                    <a16:rowId xmlns:a16="http://schemas.microsoft.com/office/drawing/2014/main" val="1976703136"/>
                  </a:ext>
                </a:extLst>
              </a:tr>
              <a:tr h="256621">
                <a:tc>
                  <a:txBody>
                    <a:bodyPr/>
                    <a:lstStyle/>
                    <a:p>
                      <a:pPr algn="l" fontAlgn="b"/>
                      <a:endParaRPr lang="en-US" sz="1400" b="1" i="0" u="none" strike="noStrike" dirty="0">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a:effectLst/>
                        <a:latin typeface="Arial M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Arial MT"/>
                      </a:endParaRPr>
                    </a:p>
                  </a:txBody>
                  <a:tcPr marL="0" marR="0" marT="0" marB="0" anchor="b">
                    <a:lnL>
                      <a:noFill/>
                    </a:lnL>
                    <a:lnR>
                      <a:noFill/>
                    </a:lnR>
                    <a:lnT>
                      <a:noFill/>
                    </a:lnT>
                    <a:lnB>
                      <a:noFill/>
                    </a:lnB>
                  </a:tcPr>
                </a:tc>
                <a:extLst>
                  <a:ext uri="{0D108BD9-81ED-4DB2-BD59-A6C34878D82A}">
                    <a16:rowId xmlns:a16="http://schemas.microsoft.com/office/drawing/2014/main" val="96725988"/>
                  </a:ext>
                </a:extLst>
              </a:tr>
            </a:tbl>
          </a:graphicData>
        </a:graphic>
      </p:graphicFrame>
    </p:spTree>
    <p:extLst>
      <p:ext uri="{BB962C8B-B14F-4D97-AF65-F5344CB8AC3E}">
        <p14:creationId xmlns:p14="http://schemas.microsoft.com/office/powerpoint/2010/main" val="4289366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970689" y="2677510"/>
            <a:ext cx="5846380" cy="990600"/>
          </a:xfrm>
          <a:solidFill>
            <a:schemeClr val="accent1">
              <a:lumMod val="40000"/>
              <a:lumOff val="60000"/>
            </a:schemeClr>
          </a:solidFill>
        </p:spPr>
        <p:txBody>
          <a:bodyPr vert="horz">
            <a:normAutofit fontScale="90000"/>
          </a:bodyPr>
          <a:lstStyle/>
          <a:p>
            <a:r>
              <a:rPr lang="en-US" sz="4400" dirty="0" smtClean="0">
                <a:solidFill>
                  <a:schemeClr val="tx1"/>
                </a:solidFill>
              </a:rPr>
              <a:t>Federal Projects Budget</a:t>
            </a:r>
            <a:endParaRPr lang="en-US" sz="4400" dirty="0">
              <a:solidFill>
                <a:schemeClr val="tx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34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00412040"/>
              </p:ext>
            </p:extLst>
          </p:nvPr>
        </p:nvGraphicFramePr>
        <p:xfrm>
          <a:off x="1752600" y="381000"/>
          <a:ext cx="6934198" cy="6188081"/>
        </p:xfrm>
        <a:graphic>
          <a:graphicData uri="http://schemas.openxmlformats.org/drawingml/2006/table">
            <a:tbl>
              <a:tblPr/>
              <a:tblGrid>
                <a:gridCol w="781107">
                  <a:extLst>
                    <a:ext uri="{9D8B030D-6E8A-4147-A177-3AD203B41FA5}">
                      <a16:colId xmlns:a16="http://schemas.microsoft.com/office/drawing/2014/main" val="936106201"/>
                    </a:ext>
                  </a:extLst>
                </a:gridCol>
                <a:gridCol w="754172">
                  <a:extLst>
                    <a:ext uri="{9D8B030D-6E8A-4147-A177-3AD203B41FA5}">
                      <a16:colId xmlns:a16="http://schemas.microsoft.com/office/drawing/2014/main" val="2829423086"/>
                    </a:ext>
                  </a:extLst>
                </a:gridCol>
                <a:gridCol w="2855082">
                  <a:extLst>
                    <a:ext uri="{9D8B030D-6E8A-4147-A177-3AD203B41FA5}">
                      <a16:colId xmlns:a16="http://schemas.microsoft.com/office/drawing/2014/main" val="2603717136"/>
                    </a:ext>
                  </a:extLst>
                </a:gridCol>
                <a:gridCol w="1286882">
                  <a:extLst>
                    <a:ext uri="{9D8B030D-6E8A-4147-A177-3AD203B41FA5}">
                      <a16:colId xmlns:a16="http://schemas.microsoft.com/office/drawing/2014/main" val="2599049170"/>
                    </a:ext>
                  </a:extLst>
                </a:gridCol>
                <a:gridCol w="149637">
                  <a:extLst>
                    <a:ext uri="{9D8B030D-6E8A-4147-A177-3AD203B41FA5}">
                      <a16:colId xmlns:a16="http://schemas.microsoft.com/office/drawing/2014/main" val="3565089083"/>
                    </a:ext>
                  </a:extLst>
                </a:gridCol>
                <a:gridCol w="1107318">
                  <a:extLst>
                    <a:ext uri="{9D8B030D-6E8A-4147-A177-3AD203B41FA5}">
                      <a16:colId xmlns:a16="http://schemas.microsoft.com/office/drawing/2014/main" val="1266043321"/>
                    </a:ext>
                  </a:extLst>
                </a:gridCol>
              </a:tblGrid>
              <a:tr h="194475">
                <a:tc gridSpan="3">
                  <a:txBody>
                    <a:bodyPr/>
                    <a:lstStyle/>
                    <a:p>
                      <a:pPr algn="l" fontAlgn="b"/>
                      <a:r>
                        <a:rPr lang="en-US" sz="1200" b="1" i="0" u="none" strike="noStrike" dirty="0">
                          <a:effectLst/>
                          <a:latin typeface="Arial MT"/>
                        </a:rPr>
                        <a:t>REVENUE &amp; APPROPRIATIONS:</a:t>
                      </a:r>
                    </a:p>
                  </a:txBody>
                  <a:tcPr marL="5586" marR="5586" marT="5586"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1" i="0" u="none" strike="noStrike">
                          <a:effectLst/>
                          <a:latin typeface="Arial MT"/>
                        </a:rPr>
                        <a:t>2019-20</a:t>
                      </a:r>
                    </a:p>
                  </a:txBody>
                  <a:tcPr marL="5586" marR="5586" marT="5586" marB="0" anchor="b">
                    <a:lnL>
                      <a:noFill/>
                    </a:lnL>
                    <a:lnR>
                      <a:noFill/>
                    </a:lnR>
                    <a:lnT>
                      <a:noFill/>
                    </a:lnT>
                    <a:lnB>
                      <a:noFill/>
                    </a:lnB>
                  </a:tcPr>
                </a:tc>
                <a:tc>
                  <a:txBody>
                    <a:bodyPr/>
                    <a:lstStyle/>
                    <a:p>
                      <a:pPr algn="r"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2020-21</a:t>
                      </a:r>
                    </a:p>
                  </a:txBody>
                  <a:tcPr marL="5586" marR="5586" marT="5586" marB="0" anchor="b">
                    <a:lnL>
                      <a:noFill/>
                    </a:lnL>
                    <a:lnR>
                      <a:noFill/>
                    </a:lnR>
                    <a:lnT>
                      <a:noFill/>
                    </a:lnT>
                    <a:lnB>
                      <a:noFill/>
                    </a:lnB>
                  </a:tcPr>
                </a:tc>
                <a:extLst>
                  <a:ext uri="{0D108BD9-81ED-4DB2-BD59-A6C34878D82A}">
                    <a16:rowId xmlns:a16="http://schemas.microsoft.com/office/drawing/2014/main" val="3085082188"/>
                  </a:ext>
                </a:extLst>
              </a:tr>
              <a:tr h="194475">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BUDGET</a:t>
                      </a:r>
                    </a:p>
                  </a:txBody>
                  <a:tcPr marL="5586" marR="5586" marT="5586" marB="0" anchor="b">
                    <a:lnL>
                      <a:noFill/>
                    </a:lnL>
                    <a:lnR>
                      <a:noFill/>
                    </a:lnR>
                    <a:lnT>
                      <a:noFill/>
                    </a:lnT>
                    <a:lnB>
                      <a:noFill/>
                    </a:lnB>
                  </a:tcPr>
                </a:tc>
                <a:tc>
                  <a:txBody>
                    <a:bodyPr/>
                    <a:lstStyle/>
                    <a:p>
                      <a:pPr algn="r"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PROPOSED</a:t>
                      </a:r>
                    </a:p>
                  </a:txBody>
                  <a:tcPr marL="5586" marR="5586" marT="5586" marB="0" anchor="b">
                    <a:lnL>
                      <a:noFill/>
                    </a:lnL>
                    <a:lnR>
                      <a:noFill/>
                    </a:lnR>
                    <a:lnT>
                      <a:noFill/>
                    </a:lnT>
                    <a:lnB>
                      <a:noFill/>
                    </a:lnB>
                  </a:tcPr>
                </a:tc>
                <a:extLst>
                  <a:ext uri="{0D108BD9-81ED-4DB2-BD59-A6C34878D82A}">
                    <a16:rowId xmlns:a16="http://schemas.microsoft.com/office/drawing/2014/main" val="1132927817"/>
                  </a:ext>
                </a:extLst>
              </a:tr>
              <a:tr h="383185">
                <a:tc>
                  <a:txBody>
                    <a:bodyPr/>
                    <a:lstStyle/>
                    <a:p>
                      <a:pPr algn="l" fontAlgn="b"/>
                      <a:r>
                        <a:rPr lang="en-US" sz="1200" b="1" i="0" u="none" strike="noStrike">
                          <a:effectLst/>
                          <a:latin typeface="Arial MT"/>
                        </a:rPr>
                        <a:t>REVENUE</a:t>
                      </a:r>
                    </a:p>
                  </a:txBody>
                  <a:tcPr marL="5586" marR="5586" marT="5586" marB="0" anchor="b">
                    <a:lnL>
                      <a:noFill/>
                    </a:lnL>
                    <a:lnR>
                      <a:noFill/>
                    </a:lnR>
                    <a:lnT>
                      <a:noFill/>
                    </a:lnT>
                    <a:lnB>
                      <a:noFill/>
                    </a:lnB>
                  </a:tcPr>
                </a:tc>
                <a:tc>
                  <a:txBody>
                    <a:bodyPr/>
                    <a:lstStyle/>
                    <a:p>
                      <a:pPr algn="l" fontAlgn="b"/>
                      <a:r>
                        <a:rPr lang="en-US" sz="1200" b="1" i="0" u="none" strike="noStrike">
                          <a:effectLst/>
                          <a:latin typeface="Arial MT"/>
                        </a:rPr>
                        <a:t>PROJECT</a:t>
                      </a:r>
                    </a:p>
                  </a:txBody>
                  <a:tcPr marL="5586" marR="5586" marT="5586" marB="0" anchor="b">
                    <a:lnL>
                      <a:noFill/>
                    </a:lnL>
                    <a:lnR>
                      <a:noFill/>
                    </a:lnR>
                    <a:lnT>
                      <a:noFill/>
                    </a:lnT>
                    <a:lnB>
                      <a:noFill/>
                    </a:lnB>
                  </a:tcPr>
                </a:tc>
                <a:tc>
                  <a:txBody>
                    <a:bodyPr/>
                    <a:lstStyle/>
                    <a:p>
                      <a:pPr algn="l" fontAlgn="b"/>
                      <a:r>
                        <a:rPr lang="en-US" sz="1200" b="1" i="0" u="none" strike="noStrike">
                          <a:effectLst/>
                          <a:latin typeface="Arial MT"/>
                        </a:rPr>
                        <a:t>PROJECT DESCRIPTION</a:t>
                      </a: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AS AMENDED</a:t>
                      </a:r>
                    </a:p>
                  </a:txBody>
                  <a:tcPr marL="5586" marR="5586" marT="5586" marB="0" anchor="b">
                    <a:lnL>
                      <a:noFill/>
                    </a:lnL>
                    <a:lnR>
                      <a:noFill/>
                    </a:lnR>
                    <a:lnT>
                      <a:noFill/>
                    </a:lnT>
                    <a:lnB>
                      <a:noFill/>
                    </a:lnB>
                  </a:tcPr>
                </a:tc>
                <a:tc>
                  <a:txBody>
                    <a:bodyPr/>
                    <a:lstStyle/>
                    <a:p>
                      <a:pPr algn="r"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BUDGET</a:t>
                      </a:r>
                    </a:p>
                  </a:txBody>
                  <a:tcPr marL="5586" marR="5586" marT="5586" marB="0" anchor="b">
                    <a:lnL>
                      <a:noFill/>
                    </a:lnL>
                    <a:lnR>
                      <a:noFill/>
                    </a:lnR>
                    <a:lnT>
                      <a:noFill/>
                    </a:lnT>
                    <a:lnB>
                      <a:noFill/>
                    </a:lnB>
                  </a:tcPr>
                </a:tc>
                <a:extLst>
                  <a:ext uri="{0D108BD9-81ED-4DB2-BD59-A6C34878D82A}">
                    <a16:rowId xmlns:a16="http://schemas.microsoft.com/office/drawing/2014/main" val="2477062225"/>
                  </a:ext>
                </a:extLst>
              </a:tr>
              <a:tr h="194475">
                <a:tc>
                  <a:txBody>
                    <a:bodyPr/>
                    <a:lstStyle/>
                    <a:p>
                      <a:pPr algn="ctr"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ctr"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extLst>
                  <a:ext uri="{0D108BD9-81ED-4DB2-BD59-A6C34878D82A}">
                    <a16:rowId xmlns:a16="http://schemas.microsoft.com/office/drawing/2014/main" val="1384273576"/>
                  </a:ext>
                </a:extLst>
              </a:tr>
              <a:tr h="194475">
                <a:tc>
                  <a:txBody>
                    <a:bodyPr/>
                    <a:lstStyle/>
                    <a:p>
                      <a:pPr algn="ctr" fontAlgn="b"/>
                      <a:r>
                        <a:rPr lang="en-US" sz="1200" b="0" i="0" u="none" strike="noStrike">
                          <a:effectLst/>
                          <a:latin typeface="Arial MT"/>
                        </a:rPr>
                        <a:t>3201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4181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Carl Perkins - Secondary</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95,291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96,553 </a:t>
                      </a:r>
                    </a:p>
                  </a:txBody>
                  <a:tcPr marL="5586" marR="5586" marT="5586" marB="0" anchor="b">
                    <a:lnL>
                      <a:noFill/>
                    </a:lnL>
                    <a:lnR>
                      <a:noFill/>
                    </a:lnR>
                    <a:lnT>
                      <a:noFill/>
                    </a:lnT>
                    <a:lnB>
                      <a:noFill/>
                    </a:lnB>
                  </a:tcPr>
                </a:tc>
                <a:extLst>
                  <a:ext uri="{0D108BD9-81ED-4DB2-BD59-A6C34878D82A}">
                    <a16:rowId xmlns:a16="http://schemas.microsoft.com/office/drawing/2014/main" val="1431894949"/>
                  </a:ext>
                </a:extLst>
              </a:tr>
              <a:tr h="194475">
                <a:tc>
                  <a:txBody>
                    <a:bodyPr/>
                    <a:lstStyle/>
                    <a:p>
                      <a:pPr algn="ctr" fontAlgn="b"/>
                      <a:r>
                        <a:rPr lang="en-US" sz="1200" b="0" i="0" u="none" strike="noStrike">
                          <a:effectLst/>
                          <a:latin typeface="Arial MT"/>
                        </a:rPr>
                        <a:t>3201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4183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Carl Perkins - CTE - DJJ</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127,579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0 </a:t>
                      </a:r>
                    </a:p>
                  </a:txBody>
                  <a:tcPr marL="5586" marR="5586" marT="5586" marB="0" anchor="b">
                    <a:lnL>
                      <a:noFill/>
                    </a:lnL>
                    <a:lnR>
                      <a:noFill/>
                    </a:lnR>
                    <a:lnT>
                      <a:noFill/>
                    </a:lnT>
                    <a:lnB>
                      <a:noFill/>
                    </a:lnB>
                  </a:tcPr>
                </a:tc>
                <a:extLst>
                  <a:ext uri="{0D108BD9-81ED-4DB2-BD59-A6C34878D82A}">
                    <a16:rowId xmlns:a16="http://schemas.microsoft.com/office/drawing/2014/main" val="2137408725"/>
                  </a:ext>
                </a:extLst>
              </a:tr>
              <a:tr h="194475">
                <a:tc>
                  <a:txBody>
                    <a:bodyPr/>
                    <a:lstStyle/>
                    <a:p>
                      <a:pPr algn="ctr" fontAlgn="b"/>
                      <a:r>
                        <a:rPr lang="en-US" sz="1200" b="0" i="0" u="none" strike="noStrike">
                          <a:effectLst/>
                          <a:latin typeface="Arial MT"/>
                        </a:rPr>
                        <a:t>3201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4185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Carl Perkins - Rural and Sparsley</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72,502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0 </a:t>
                      </a:r>
                    </a:p>
                  </a:txBody>
                  <a:tcPr marL="5586" marR="5586" marT="5586" marB="0" anchor="b">
                    <a:lnL>
                      <a:noFill/>
                    </a:lnL>
                    <a:lnR>
                      <a:noFill/>
                    </a:lnR>
                    <a:lnT>
                      <a:noFill/>
                    </a:lnT>
                    <a:lnB>
                      <a:noFill/>
                    </a:lnB>
                  </a:tcPr>
                </a:tc>
                <a:extLst>
                  <a:ext uri="{0D108BD9-81ED-4DB2-BD59-A6C34878D82A}">
                    <a16:rowId xmlns:a16="http://schemas.microsoft.com/office/drawing/2014/main" val="2654623136"/>
                  </a:ext>
                </a:extLst>
              </a:tr>
              <a:tr h="194475">
                <a:tc>
                  <a:txBody>
                    <a:bodyPr/>
                    <a:lstStyle/>
                    <a:p>
                      <a:pPr algn="ctr"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ctr"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extLst>
                  <a:ext uri="{0D108BD9-81ED-4DB2-BD59-A6C34878D82A}">
                    <a16:rowId xmlns:a16="http://schemas.microsoft.com/office/drawing/2014/main" val="251208792"/>
                  </a:ext>
                </a:extLst>
              </a:tr>
              <a:tr h="194475">
                <a:tc>
                  <a:txBody>
                    <a:bodyPr/>
                    <a:lstStyle/>
                    <a:p>
                      <a:pPr algn="ctr" fontAlgn="b"/>
                      <a:r>
                        <a:rPr lang="en-US" sz="1200" b="0" i="0" u="none" strike="noStrike">
                          <a:effectLst/>
                          <a:latin typeface="Arial MT"/>
                        </a:rPr>
                        <a:t>3226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4121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Title II - Teacher Training</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326,668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307,063 </a:t>
                      </a:r>
                    </a:p>
                  </a:txBody>
                  <a:tcPr marL="5586" marR="5586" marT="5586" marB="0" anchor="b">
                    <a:lnL>
                      <a:noFill/>
                    </a:lnL>
                    <a:lnR>
                      <a:noFill/>
                    </a:lnR>
                    <a:lnT>
                      <a:noFill/>
                    </a:lnT>
                    <a:lnB>
                      <a:noFill/>
                    </a:lnB>
                  </a:tcPr>
                </a:tc>
                <a:extLst>
                  <a:ext uri="{0D108BD9-81ED-4DB2-BD59-A6C34878D82A}">
                    <a16:rowId xmlns:a16="http://schemas.microsoft.com/office/drawing/2014/main" val="857648686"/>
                  </a:ext>
                </a:extLst>
              </a:tr>
              <a:tr h="194475">
                <a:tc>
                  <a:txBody>
                    <a:bodyPr/>
                    <a:lstStyle/>
                    <a:p>
                      <a:pPr algn="ctr"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ctr"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extLst>
                  <a:ext uri="{0D108BD9-81ED-4DB2-BD59-A6C34878D82A}">
                    <a16:rowId xmlns:a16="http://schemas.microsoft.com/office/drawing/2014/main" val="110737275"/>
                  </a:ext>
                </a:extLst>
              </a:tr>
              <a:tr h="194475">
                <a:tc>
                  <a:txBody>
                    <a:bodyPr/>
                    <a:lstStyle/>
                    <a:p>
                      <a:pPr algn="ctr" fontAlgn="b"/>
                      <a:r>
                        <a:rPr lang="en-US" sz="1200" b="0" i="0" u="none" strike="noStrike">
                          <a:effectLst/>
                          <a:latin typeface="Arial MT"/>
                        </a:rPr>
                        <a:t>3230 </a:t>
                      </a:r>
                    </a:p>
                  </a:txBody>
                  <a:tcPr marL="5586" marR="5586" marT="5586" marB="0" anchor="b">
                    <a:lnL>
                      <a:noFill/>
                    </a:lnL>
                    <a:lnR>
                      <a:noFill/>
                    </a:lnR>
                    <a:lnT>
                      <a:noFill/>
                    </a:lnT>
                    <a:lnB>
                      <a:noFill/>
                    </a:lnB>
                  </a:tcPr>
                </a:tc>
                <a:tc>
                  <a:txBody>
                    <a:bodyPr/>
                    <a:lstStyle/>
                    <a:p>
                      <a:pPr algn="ctr" fontAlgn="b"/>
                      <a:r>
                        <a:rPr lang="en-US" sz="1200" b="0" i="0" u="none" strike="noStrike" dirty="0">
                          <a:effectLst/>
                          <a:latin typeface="Arial MT"/>
                        </a:rPr>
                        <a:t>4142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IDEA Part B - Preschool</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105,436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dirty="0">
                          <a:effectLst/>
                          <a:latin typeface="Arial MT"/>
                        </a:rPr>
                        <a:t>111,642 </a:t>
                      </a:r>
                    </a:p>
                  </a:txBody>
                  <a:tcPr marL="5586" marR="5586" marT="5586" marB="0" anchor="b">
                    <a:lnL>
                      <a:noFill/>
                    </a:lnL>
                    <a:lnR>
                      <a:noFill/>
                    </a:lnR>
                    <a:lnT>
                      <a:noFill/>
                    </a:lnT>
                    <a:lnB>
                      <a:noFill/>
                    </a:lnB>
                  </a:tcPr>
                </a:tc>
                <a:extLst>
                  <a:ext uri="{0D108BD9-81ED-4DB2-BD59-A6C34878D82A}">
                    <a16:rowId xmlns:a16="http://schemas.microsoft.com/office/drawing/2014/main" val="2672454352"/>
                  </a:ext>
                </a:extLst>
              </a:tr>
              <a:tr h="194475">
                <a:tc>
                  <a:txBody>
                    <a:bodyPr/>
                    <a:lstStyle/>
                    <a:p>
                      <a:pPr algn="ctr" fontAlgn="b"/>
                      <a:r>
                        <a:rPr lang="en-US" sz="1200" b="0" i="0" u="none" strike="noStrike">
                          <a:effectLst/>
                          <a:latin typeface="Arial MT"/>
                        </a:rPr>
                        <a:t>3230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4149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IDEA Part B </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2,020,315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1,902,086 </a:t>
                      </a:r>
                    </a:p>
                  </a:txBody>
                  <a:tcPr marL="5586" marR="5586" marT="5586" marB="0" anchor="b">
                    <a:lnL>
                      <a:noFill/>
                    </a:lnL>
                    <a:lnR>
                      <a:noFill/>
                    </a:lnR>
                    <a:lnT>
                      <a:noFill/>
                    </a:lnT>
                    <a:lnB>
                      <a:noFill/>
                    </a:lnB>
                  </a:tcPr>
                </a:tc>
                <a:extLst>
                  <a:ext uri="{0D108BD9-81ED-4DB2-BD59-A6C34878D82A}">
                    <a16:rowId xmlns:a16="http://schemas.microsoft.com/office/drawing/2014/main" val="1847762324"/>
                  </a:ext>
                </a:extLst>
              </a:tr>
              <a:tr h="194475">
                <a:tc>
                  <a:txBody>
                    <a:bodyPr/>
                    <a:lstStyle/>
                    <a:p>
                      <a:pPr algn="ctr"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ctr"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extLst>
                  <a:ext uri="{0D108BD9-81ED-4DB2-BD59-A6C34878D82A}">
                    <a16:rowId xmlns:a16="http://schemas.microsoft.com/office/drawing/2014/main" val="373035650"/>
                  </a:ext>
                </a:extLst>
              </a:tr>
              <a:tr h="194475">
                <a:tc>
                  <a:txBody>
                    <a:bodyPr/>
                    <a:lstStyle/>
                    <a:p>
                      <a:pPr algn="ctr" fontAlgn="b"/>
                      <a:r>
                        <a:rPr lang="en-US" sz="1200" b="0" i="0" u="none" strike="noStrike">
                          <a:effectLst/>
                          <a:latin typeface="Arial MT"/>
                        </a:rPr>
                        <a:t>3240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4102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Title I - Delinquent at Risk</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126,606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290,306 </a:t>
                      </a:r>
                    </a:p>
                  </a:txBody>
                  <a:tcPr marL="5586" marR="5586" marT="5586" marB="0" anchor="b">
                    <a:lnL>
                      <a:noFill/>
                    </a:lnL>
                    <a:lnR>
                      <a:noFill/>
                    </a:lnR>
                    <a:lnT>
                      <a:noFill/>
                    </a:lnT>
                    <a:lnB>
                      <a:noFill/>
                    </a:lnB>
                  </a:tcPr>
                </a:tc>
                <a:extLst>
                  <a:ext uri="{0D108BD9-81ED-4DB2-BD59-A6C34878D82A}">
                    <a16:rowId xmlns:a16="http://schemas.microsoft.com/office/drawing/2014/main" val="2493976218"/>
                  </a:ext>
                </a:extLst>
              </a:tr>
              <a:tr h="194475">
                <a:tc>
                  <a:txBody>
                    <a:bodyPr/>
                    <a:lstStyle/>
                    <a:p>
                      <a:pPr algn="ctr" fontAlgn="b"/>
                      <a:r>
                        <a:rPr lang="en-US" sz="1200" b="0" i="0" u="none" strike="noStrike">
                          <a:effectLst/>
                          <a:latin typeface="Arial MT"/>
                        </a:rPr>
                        <a:t>3240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4103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Title I - Delinquent at Risk</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122,318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0 </a:t>
                      </a:r>
                    </a:p>
                  </a:txBody>
                  <a:tcPr marL="5586" marR="5586" marT="5586" marB="0" anchor="b">
                    <a:lnL>
                      <a:noFill/>
                    </a:lnL>
                    <a:lnR>
                      <a:noFill/>
                    </a:lnR>
                    <a:lnT>
                      <a:noFill/>
                    </a:lnT>
                    <a:lnB>
                      <a:noFill/>
                    </a:lnB>
                  </a:tcPr>
                </a:tc>
                <a:extLst>
                  <a:ext uri="{0D108BD9-81ED-4DB2-BD59-A6C34878D82A}">
                    <a16:rowId xmlns:a16="http://schemas.microsoft.com/office/drawing/2014/main" val="2633879167"/>
                  </a:ext>
                </a:extLst>
              </a:tr>
              <a:tr h="194475">
                <a:tc>
                  <a:txBody>
                    <a:bodyPr/>
                    <a:lstStyle/>
                    <a:p>
                      <a:pPr algn="ctr" fontAlgn="b"/>
                      <a:r>
                        <a:rPr lang="en-US" sz="1200" b="0" i="0" u="none" strike="noStrike">
                          <a:effectLst/>
                          <a:latin typeface="Arial MT"/>
                        </a:rPr>
                        <a:t>3240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4117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Title I - Migrant</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624,861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635,277 </a:t>
                      </a:r>
                    </a:p>
                  </a:txBody>
                  <a:tcPr marL="5586" marR="5586" marT="5586" marB="0" anchor="b">
                    <a:lnL>
                      <a:noFill/>
                    </a:lnL>
                    <a:lnR>
                      <a:noFill/>
                    </a:lnR>
                    <a:lnT>
                      <a:noFill/>
                    </a:lnT>
                    <a:lnB>
                      <a:noFill/>
                    </a:lnB>
                  </a:tcPr>
                </a:tc>
                <a:extLst>
                  <a:ext uri="{0D108BD9-81ED-4DB2-BD59-A6C34878D82A}">
                    <a16:rowId xmlns:a16="http://schemas.microsoft.com/office/drawing/2014/main" val="1530403741"/>
                  </a:ext>
                </a:extLst>
              </a:tr>
              <a:tr h="194475">
                <a:tc>
                  <a:txBody>
                    <a:bodyPr/>
                    <a:lstStyle/>
                    <a:p>
                      <a:pPr algn="ctr" fontAlgn="b"/>
                      <a:r>
                        <a:rPr lang="en-US" sz="1200" b="0" i="0" u="none" strike="noStrike">
                          <a:effectLst/>
                          <a:latin typeface="Arial MT"/>
                        </a:rPr>
                        <a:t>3240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4131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Title I - School Wide</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2,279,768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2,449,766 </a:t>
                      </a:r>
                    </a:p>
                  </a:txBody>
                  <a:tcPr marL="5586" marR="5586" marT="5586" marB="0" anchor="b">
                    <a:lnL>
                      <a:noFill/>
                    </a:lnL>
                    <a:lnR>
                      <a:noFill/>
                    </a:lnR>
                    <a:lnT>
                      <a:noFill/>
                    </a:lnT>
                    <a:lnB>
                      <a:noFill/>
                    </a:lnB>
                  </a:tcPr>
                </a:tc>
                <a:extLst>
                  <a:ext uri="{0D108BD9-81ED-4DB2-BD59-A6C34878D82A}">
                    <a16:rowId xmlns:a16="http://schemas.microsoft.com/office/drawing/2014/main" val="2518473370"/>
                  </a:ext>
                </a:extLst>
              </a:tr>
              <a:tr h="194475">
                <a:tc>
                  <a:txBody>
                    <a:bodyPr/>
                    <a:lstStyle/>
                    <a:p>
                      <a:pPr algn="ctr" fontAlgn="b"/>
                      <a:r>
                        <a:rPr lang="en-US" sz="1200" b="0" i="0" u="none" strike="noStrike">
                          <a:effectLst/>
                          <a:latin typeface="Arial MT"/>
                        </a:rPr>
                        <a:t>3240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4145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Title I - Sig4</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226,145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dirty="0">
                          <a:effectLst/>
                          <a:latin typeface="Arial MT"/>
                        </a:rPr>
                        <a:t>206,420 </a:t>
                      </a:r>
                    </a:p>
                  </a:txBody>
                  <a:tcPr marL="5586" marR="5586" marT="5586" marB="0" anchor="b">
                    <a:lnL>
                      <a:noFill/>
                    </a:lnL>
                    <a:lnR>
                      <a:noFill/>
                    </a:lnR>
                    <a:lnT>
                      <a:noFill/>
                    </a:lnT>
                    <a:lnB>
                      <a:noFill/>
                    </a:lnB>
                  </a:tcPr>
                </a:tc>
                <a:extLst>
                  <a:ext uri="{0D108BD9-81ED-4DB2-BD59-A6C34878D82A}">
                    <a16:rowId xmlns:a16="http://schemas.microsoft.com/office/drawing/2014/main" val="1197281948"/>
                  </a:ext>
                </a:extLst>
              </a:tr>
              <a:tr h="194475">
                <a:tc>
                  <a:txBody>
                    <a:bodyPr/>
                    <a:lstStyle/>
                    <a:p>
                      <a:pPr algn="ctr"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ctr"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extLst>
                  <a:ext uri="{0D108BD9-81ED-4DB2-BD59-A6C34878D82A}">
                    <a16:rowId xmlns:a16="http://schemas.microsoft.com/office/drawing/2014/main" val="2186649279"/>
                  </a:ext>
                </a:extLst>
              </a:tr>
              <a:tr h="194475">
                <a:tc>
                  <a:txBody>
                    <a:bodyPr/>
                    <a:lstStyle/>
                    <a:p>
                      <a:pPr algn="ctr" fontAlgn="b"/>
                      <a:r>
                        <a:rPr lang="en-US" sz="1200" b="0" i="0" u="none" strike="noStrike">
                          <a:effectLst/>
                          <a:latin typeface="Arial MT"/>
                        </a:rPr>
                        <a:t>3290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4155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Title V - Rural/Low Income</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114,162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146,990 </a:t>
                      </a:r>
                    </a:p>
                  </a:txBody>
                  <a:tcPr marL="5586" marR="5586" marT="5586" marB="0" anchor="b">
                    <a:lnL>
                      <a:noFill/>
                    </a:lnL>
                    <a:lnR>
                      <a:noFill/>
                    </a:lnR>
                    <a:lnT>
                      <a:noFill/>
                    </a:lnT>
                    <a:lnB>
                      <a:noFill/>
                    </a:lnB>
                  </a:tcPr>
                </a:tc>
                <a:extLst>
                  <a:ext uri="{0D108BD9-81ED-4DB2-BD59-A6C34878D82A}">
                    <a16:rowId xmlns:a16="http://schemas.microsoft.com/office/drawing/2014/main" val="2519680248"/>
                  </a:ext>
                </a:extLst>
              </a:tr>
              <a:tr h="194475">
                <a:tc>
                  <a:txBody>
                    <a:bodyPr/>
                    <a:lstStyle/>
                    <a:p>
                      <a:pPr algn="ctr" fontAlgn="b"/>
                      <a:r>
                        <a:rPr lang="en-US" sz="1200" b="0" i="0" u="none" strike="noStrike">
                          <a:effectLst/>
                          <a:latin typeface="Arial MT"/>
                        </a:rPr>
                        <a:t>3290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4101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Title III - English Language Acquisition</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112,254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110,439 </a:t>
                      </a:r>
                    </a:p>
                  </a:txBody>
                  <a:tcPr marL="5586" marR="5586" marT="5586" marB="0" anchor="b">
                    <a:lnL>
                      <a:noFill/>
                    </a:lnL>
                    <a:lnR>
                      <a:noFill/>
                    </a:lnR>
                    <a:lnT>
                      <a:noFill/>
                    </a:lnT>
                    <a:lnB>
                      <a:noFill/>
                    </a:lnB>
                  </a:tcPr>
                </a:tc>
                <a:extLst>
                  <a:ext uri="{0D108BD9-81ED-4DB2-BD59-A6C34878D82A}">
                    <a16:rowId xmlns:a16="http://schemas.microsoft.com/office/drawing/2014/main" val="569921070"/>
                  </a:ext>
                </a:extLst>
              </a:tr>
              <a:tr h="194475">
                <a:tc>
                  <a:txBody>
                    <a:bodyPr/>
                    <a:lstStyle/>
                    <a:p>
                      <a:pPr algn="ctr" fontAlgn="b"/>
                      <a:r>
                        <a:rPr lang="en-US" sz="1200" b="0" i="0" u="none" strike="noStrike">
                          <a:effectLst/>
                          <a:latin typeface="Arial MT"/>
                        </a:rPr>
                        <a:t>3290 </a:t>
                      </a:r>
                    </a:p>
                  </a:txBody>
                  <a:tcPr marL="5586" marR="5586" marT="5586" marB="0" anchor="b">
                    <a:lnL>
                      <a:noFill/>
                    </a:lnL>
                    <a:lnR>
                      <a:noFill/>
                    </a:lnR>
                    <a:lnT>
                      <a:noFill/>
                    </a:lnT>
                    <a:lnB>
                      <a:noFill/>
                    </a:lnB>
                  </a:tcPr>
                </a:tc>
                <a:tc>
                  <a:txBody>
                    <a:bodyPr/>
                    <a:lstStyle/>
                    <a:p>
                      <a:pPr algn="ctr" fontAlgn="b"/>
                      <a:r>
                        <a:rPr lang="en-US" sz="1200" b="0" i="0" u="none" strike="noStrike">
                          <a:effectLst/>
                          <a:latin typeface="Arial MT"/>
                        </a:rPr>
                        <a:t>4150 </a:t>
                      </a:r>
                    </a:p>
                  </a:txBody>
                  <a:tcPr marL="5586" marR="5586" marT="5586" marB="0" anchor="b">
                    <a:lnL>
                      <a:noFill/>
                    </a:lnL>
                    <a:lnR>
                      <a:noFill/>
                    </a:lnR>
                    <a:lnT>
                      <a:noFill/>
                    </a:lnT>
                    <a:lnB>
                      <a:noFill/>
                    </a:lnB>
                  </a:tcPr>
                </a:tc>
                <a:tc>
                  <a:txBody>
                    <a:bodyPr/>
                    <a:lstStyle/>
                    <a:p>
                      <a:pPr algn="l" fontAlgn="b"/>
                      <a:r>
                        <a:rPr lang="en-US" sz="1200" b="0" i="0" u="none" strike="noStrike">
                          <a:effectLst/>
                          <a:latin typeface="Arial MT"/>
                        </a:rPr>
                        <a:t>Title IV - Part A Student Support</a:t>
                      </a: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151,580 </a:t>
                      </a: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0" i="0" u="none" strike="noStrike">
                          <a:effectLst/>
                          <a:latin typeface="Arial MT"/>
                        </a:rPr>
                        <a:t>155,175 </a:t>
                      </a:r>
                    </a:p>
                  </a:txBody>
                  <a:tcPr marL="5586" marR="5586" marT="5586" marB="0" anchor="b">
                    <a:lnL>
                      <a:noFill/>
                    </a:lnL>
                    <a:lnR>
                      <a:noFill/>
                    </a:lnR>
                    <a:lnT>
                      <a:noFill/>
                    </a:lnT>
                    <a:lnB>
                      <a:noFill/>
                    </a:lnB>
                  </a:tcPr>
                </a:tc>
                <a:extLst>
                  <a:ext uri="{0D108BD9-81ED-4DB2-BD59-A6C34878D82A}">
                    <a16:rowId xmlns:a16="http://schemas.microsoft.com/office/drawing/2014/main" val="1570397848"/>
                  </a:ext>
                </a:extLst>
              </a:tr>
              <a:tr h="194475">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0" i="0" u="none" strike="noStrike">
                        <a:effectLst/>
                        <a:latin typeface="Arial MT"/>
                      </a:endParaRPr>
                    </a:p>
                  </a:txBody>
                  <a:tcPr marL="5586" marR="5586" marT="5586" marB="0" anchor="b">
                    <a:lnL>
                      <a:noFill/>
                    </a:lnL>
                    <a:lnR>
                      <a:noFill/>
                    </a:lnR>
                    <a:lnT>
                      <a:noFill/>
                    </a:lnT>
                    <a:lnB>
                      <a:noFill/>
                    </a:lnB>
                  </a:tcPr>
                </a:tc>
                <a:extLst>
                  <a:ext uri="{0D108BD9-81ED-4DB2-BD59-A6C34878D82A}">
                    <a16:rowId xmlns:a16="http://schemas.microsoft.com/office/drawing/2014/main" val="1772768107"/>
                  </a:ext>
                </a:extLst>
              </a:tr>
              <a:tr h="194475">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ctr"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extLst>
                  <a:ext uri="{0D108BD9-81ED-4DB2-BD59-A6C34878D82A}">
                    <a16:rowId xmlns:a16="http://schemas.microsoft.com/office/drawing/2014/main" val="1237620498"/>
                  </a:ext>
                </a:extLst>
              </a:tr>
              <a:tr h="194475">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r>
                        <a:rPr lang="en-US" sz="1200" b="1" i="0" u="none" strike="noStrike">
                          <a:effectLst/>
                          <a:latin typeface="Arial MT"/>
                        </a:rPr>
                        <a:t>PROJECTS</a:t>
                      </a: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6,505,485 </a:t>
                      </a: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6,411,717 </a:t>
                      </a:r>
                    </a:p>
                  </a:txBody>
                  <a:tcPr marL="5586" marR="5586" marT="5586" marB="0" anchor="b">
                    <a:lnL>
                      <a:noFill/>
                    </a:lnL>
                    <a:lnR>
                      <a:noFill/>
                    </a:lnR>
                    <a:lnT>
                      <a:noFill/>
                    </a:lnT>
                    <a:lnB>
                      <a:noFill/>
                    </a:lnB>
                  </a:tcPr>
                </a:tc>
                <a:extLst>
                  <a:ext uri="{0D108BD9-81ED-4DB2-BD59-A6C34878D82A}">
                    <a16:rowId xmlns:a16="http://schemas.microsoft.com/office/drawing/2014/main" val="3449674267"/>
                  </a:ext>
                </a:extLst>
              </a:tr>
              <a:tr h="194475">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r>
                        <a:rPr lang="en-US" sz="1200" b="1" i="0" u="none" strike="noStrike">
                          <a:effectLst/>
                          <a:latin typeface="Arial MT"/>
                        </a:rPr>
                        <a:t>ENCUMBRANCE</a:t>
                      </a: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0 </a:t>
                      </a: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5,573 </a:t>
                      </a:r>
                    </a:p>
                  </a:txBody>
                  <a:tcPr marL="5586" marR="5586" marT="5586" marB="0" anchor="b">
                    <a:lnL>
                      <a:noFill/>
                    </a:lnL>
                    <a:lnR>
                      <a:noFill/>
                    </a:lnR>
                    <a:lnT>
                      <a:noFill/>
                    </a:lnT>
                    <a:lnB>
                      <a:noFill/>
                    </a:lnB>
                  </a:tcPr>
                </a:tc>
                <a:extLst>
                  <a:ext uri="{0D108BD9-81ED-4DB2-BD59-A6C34878D82A}">
                    <a16:rowId xmlns:a16="http://schemas.microsoft.com/office/drawing/2014/main" val="4135490649"/>
                  </a:ext>
                </a:extLst>
              </a:tr>
              <a:tr h="383185">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r>
                        <a:rPr lang="en-US" sz="1200" b="1" i="0" u="none" strike="noStrike">
                          <a:effectLst/>
                          <a:latin typeface="Arial MT"/>
                        </a:rPr>
                        <a:t>RESERVE FOR CARRY-OVER PROJECT</a:t>
                      </a: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67,074 </a:t>
                      </a: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113,133 </a:t>
                      </a:r>
                    </a:p>
                  </a:txBody>
                  <a:tcPr marL="5586" marR="5586" marT="5586" marB="0" anchor="b">
                    <a:lnL>
                      <a:noFill/>
                    </a:lnL>
                    <a:lnR>
                      <a:noFill/>
                    </a:lnR>
                    <a:lnT>
                      <a:noFill/>
                    </a:lnT>
                    <a:lnB>
                      <a:noFill/>
                    </a:lnB>
                  </a:tcPr>
                </a:tc>
                <a:extLst>
                  <a:ext uri="{0D108BD9-81ED-4DB2-BD59-A6C34878D82A}">
                    <a16:rowId xmlns:a16="http://schemas.microsoft.com/office/drawing/2014/main" val="627641859"/>
                  </a:ext>
                </a:extLst>
              </a:tr>
              <a:tr h="194475">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r>
                        <a:rPr lang="en-US" sz="1200" b="1" i="0" u="none" strike="noStrike">
                          <a:effectLst/>
                          <a:latin typeface="Arial MT"/>
                        </a:rPr>
                        <a:t>TOTAL</a:t>
                      </a:r>
                    </a:p>
                  </a:txBody>
                  <a:tcPr marL="5586" marR="5586" marT="5586" marB="0" anchor="b">
                    <a:lnL>
                      <a:noFill/>
                    </a:lnL>
                    <a:lnR>
                      <a:noFill/>
                    </a:lnR>
                    <a:lnT>
                      <a:noFill/>
                    </a:lnT>
                    <a:lnB>
                      <a:noFill/>
                    </a:lnB>
                  </a:tcPr>
                </a:tc>
                <a:tc>
                  <a:txBody>
                    <a:bodyPr/>
                    <a:lstStyle/>
                    <a:p>
                      <a:pPr algn="r" fontAlgn="b"/>
                      <a:r>
                        <a:rPr lang="en-US" sz="1200" b="1" i="0" u="none" strike="noStrike">
                          <a:effectLst/>
                          <a:latin typeface="Arial MT"/>
                        </a:rPr>
                        <a:t>6,572,559 </a:t>
                      </a: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r" fontAlgn="b"/>
                      <a:r>
                        <a:rPr lang="en-US" sz="1200" b="1" i="0" u="none" strike="noStrike" dirty="0">
                          <a:effectLst/>
                          <a:latin typeface="Arial MT"/>
                        </a:rPr>
                        <a:t>6,530,423 </a:t>
                      </a:r>
                    </a:p>
                  </a:txBody>
                  <a:tcPr marL="5586" marR="5586" marT="5586" marB="0" anchor="b">
                    <a:lnL>
                      <a:noFill/>
                    </a:lnL>
                    <a:lnR>
                      <a:noFill/>
                    </a:lnR>
                    <a:lnT>
                      <a:noFill/>
                    </a:lnT>
                    <a:lnB>
                      <a:noFill/>
                    </a:lnB>
                  </a:tcPr>
                </a:tc>
                <a:extLst>
                  <a:ext uri="{0D108BD9-81ED-4DB2-BD59-A6C34878D82A}">
                    <a16:rowId xmlns:a16="http://schemas.microsoft.com/office/drawing/2014/main" val="2261308054"/>
                  </a:ext>
                </a:extLst>
              </a:tr>
              <a:tr h="194475">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dirty="0">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200" b="1" i="0" u="none" strike="noStrike">
                        <a:effectLst/>
                        <a:latin typeface="Arial MT"/>
                      </a:endParaRPr>
                    </a:p>
                  </a:txBody>
                  <a:tcPr marL="5586" marR="5586" marT="5586" marB="0" anchor="b">
                    <a:lnL>
                      <a:noFill/>
                    </a:lnL>
                    <a:lnR>
                      <a:noFill/>
                    </a:lnR>
                    <a:lnT>
                      <a:noFill/>
                    </a:lnT>
                    <a:lnB>
                      <a:noFill/>
                    </a:lnB>
                  </a:tcPr>
                </a:tc>
                <a:extLst>
                  <a:ext uri="{0D108BD9-81ED-4DB2-BD59-A6C34878D82A}">
                    <a16:rowId xmlns:a16="http://schemas.microsoft.com/office/drawing/2014/main" val="2960931383"/>
                  </a:ext>
                </a:extLst>
              </a:tr>
              <a:tr h="170886">
                <a:tc>
                  <a:txBody>
                    <a:bodyPr/>
                    <a:lstStyle/>
                    <a:p>
                      <a:pPr algn="l" fontAlgn="b"/>
                      <a:endParaRPr lang="en-US" sz="1050" b="1" i="0" u="none" strike="noStrike">
                        <a:effectLst/>
                        <a:latin typeface="Arial MT"/>
                      </a:endParaRPr>
                    </a:p>
                  </a:txBody>
                  <a:tcPr marL="5586" marR="5586" marT="5586" marB="0" anchor="b">
                    <a:lnL>
                      <a:noFill/>
                    </a:lnL>
                    <a:lnR>
                      <a:noFill/>
                    </a:lnR>
                    <a:lnT>
                      <a:noFill/>
                    </a:lnT>
                    <a:lnB>
                      <a:noFill/>
                    </a:lnB>
                  </a:tcPr>
                </a:tc>
                <a:tc>
                  <a:txBody>
                    <a:bodyPr/>
                    <a:lstStyle/>
                    <a:p>
                      <a:pPr algn="r" fontAlgn="b"/>
                      <a:endParaRPr lang="en-US" sz="1050" b="1" i="0" u="none" strike="noStrike" dirty="0">
                        <a:effectLst/>
                        <a:latin typeface="Arial MT"/>
                      </a:endParaRPr>
                    </a:p>
                  </a:txBody>
                  <a:tcPr marL="5586" marR="5586" marT="5586" marB="0" anchor="b">
                    <a:lnL>
                      <a:noFill/>
                    </a:lnL>
                    <a:lnR>
                      <a:noFill/>
                    </a:lnR>
                    <a:lnT>
                      <a:noFill/>
                    </a:lnT>
                    <a:lnB>
                      <a:noFill/>
                    </a:lnB>
                  </a:tcPr>
                </a:tc>
                <a:tc>
                  <a:txBody>
                    <a:bodyPr/>
                    <a:lstStyle/>
                    <a:p>
                      <a:pPr algn="l" fontAlgn="b"/>
                      <a:endParaRPr lang="en-US" sz="105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05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050" b="1" i="0" u="none" strike="noStrike">
                        <a:effectLst/>
                        <a:latin typeface="Arial MT"/>
                      </a:endParaRPr>
                    </a:p>
                  </a:txBody>
                  <a:tcPr marL="5586" marR="5586" marT="5586" marB="0" anchor="b">
                    <a:lnL>
                      <a:noFill/>
                    </a:lnL>
                    <a:lnR>
                      <a:noFill/>
                    </a:lnR>
                    <a:lnT>
                      <a:noFill/>
                    </a:lnT>
                    <a:lnB>
                      <a:noFill/>
                    </a:lnB>
                  </a:tcPr>
                </a:tc>
                <a:tc>
                  <a:txBody>
                    <a:bodyPr/>
                    <a:lstStyle/>
                    <a:p>
                      <a:pPr algn="l" fontAlgn="b"/>
                      <a:endParaRPr lang="en-US" sz="1050" b="1" i="0" u="none" strike="noStrike" dirty="0">
                        <a:effectLst/>
                        <a:latin typeface="Arial MT"/>
                      </a:endParaRPr>
                    </a:p>
                  </a:txBody>
                  <a:tcPr marL="5586" marR="5586" marT="5586" marB="0" anchor="b">
                    <a:lnL>
                      <a:noFill/>
                    </a:lnL>
                    <a:lnR>
                      <a:noFill/>
                    </a:lnR>
                    <a:lnT>
                      <a:noFill/>
                    </a:lnT>
                    <a:lnB>
                      <a:noFill/>
                    </a:lnB>
                  </a:tcPr>
                </a:tc>
                <a:extLst>
                  <a:ext uri="{0D108BD9-81ED-4DB2-BD59-A6C34878D82A}">
                    <a16:rowId xmlns:a16="http://schemas.microsoft.com/office/drawing/2014/main" val="1484261381"/>
                  </a:ext>
                </a:extLst>
              </a:tr>
            </a:tbl>
          </a:graphicData>
        </a:graphic>
      </p:graphicFrame>
    </p:spTree>
    <p:extLst>
      <p:ext uri="{BB962C8B-B14F-4D97-AF65-F5344CB8AC3E}">
        <p14:creationId xmlns:p14="http://schemas.microsoft.com/office/powerpoint/2010/main" val="473534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727" y="121346"/>
            <a:ext cx="5846380" cy="990600"/>
          </a:xfrm>
          <a:solidFill>
            <a:schemeClr val="accent1">
              <a:lumMod val="40000"/>
              <a:lumOff val="60000"/>
            </a:schemeClr>
          </a:solidFill>
        </p:spPr>
        <p:txBody>
          <a:bodyPr vert="horz">
            <a:normAutofit fontScale="90000"/>
          </a:bodyPr>
          <a:lstStyle/>
          <a:p>
            <a:r>
              <a:rPr lang="en-US" sz="4400" dirty="0" smtClean="0">
                <a:solidFill>
                  <a:schemeClr val="tx1"/>
                </a:solidFill>
              </a:rPr>
              <a:t>CARES Project Budget</a:t>
            </a:r>
            <a:endParaRPr lang="en-US" sz="4400" dirty="0">
              <a:solidFill>
                <a:schemeClr val="tx1"/>
              </a:solidFill>
            </a:endParaRPr>
          </a:p>
        </p:txBody>
      </p:sp>
      <p:sp>
        <p:nvSpPr>
          <p:cNvPr id="4" name="Slide Number Placeholder 3"/>
          <p:cNvSpPr>
            <a:spLocks noGrp="1"/>
          </p:cNvSpPr>
          <p:nvPr>
            <p:ph type="sldNum" sz="quarter" idx="12"/>
          </p:nvPr>
        </p:nvSpPr>
        <p:spPr/>
        <p:txBody>
          <a:bodyPr/>
          <a:lstStyle/>
          <a:p>
            <a:fld id="{BCBB8309-81F0-49F3-8F31-B3D6AE6D5F5A}" type="slidenum">
              <a:rPr lang="en-US" smtClean="0"/>
              <a:t>35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683957937"/>
              </p:ext>
            </p:extLst>
          </p:nvPr>
        </p:nvGraphicFramePr>
        <p:xfrm>
          <a:off x="361951" y="1520538"/>
          <a:ext cx="8199342" cy="3680460"/>
        </p:xfrm>
        <a:graphic>
          <a:graphicData uri="http://schemas.openxmlformats.org/drawingml/2006/table">
            <a:tbl>
              <a:tblPr/>
              <a:tblGrid>
                <a:gridCol w="1145512">
                  <a:extLst>
                    <a:ext uri="{9D8B030D-6E8A-4147-A177-3AD203B41FA5}">
                      <a16:colId xmlns:a16="http://schemas.microsoft.com/office/drawing/2014/main" val="4249235647"/>
                    </a:ext>
                  </a:extLst>
                </a:gridCol>
                <a:gridCol w="904240">
                  <a:extLst>
                    <a:ext uri="{9D8B030D-6E8A-4147-A177-3AD203B41FA5}">
                      <a16:colId xmlns:a16="http://schemas.microsoft.com/office/drawing/2014/main" val="1174333116"/>
                    </a:ext>
                  </a:extLst>
                </a:gridCol>
                <a:gridCol w="211015">
                  <a:extLst>
                    <a:ext uri="{9D8B030D-6E8A-4147-A177-3AD203B41FA5}">
                      <a16:colId xmlns:a16="http://schemas.microsoft.com/office/drawing/2014/main" val="3574853401"/>
                    </a:ext>
                  </a:extLst>
                </a:gridCol>
                <a:gridCol w="2863780">
                  <a:extLst>
                    <a:ext uri="{9D8B030D-6E8A-4147-A177-3AD203B41FA5}">
                      <a16:colId xmlns:a16="http://schemas.microsoft.com/office/drawing/2014/main" val="4238454839"/>
                    </a:ext>
                  </a:extLst>
                </a:gridCol>
                <a:gridCol w="1537398">
                  <a:extLst>
                    <a:ext uri="{9D8B030D-6E8A-4147-A177-3AD203B41FA5}">
                      <a16:colId xmlns:a16="http://schemas.microsoft.com/office/drawing/2014/main" val="1789091647"/>
                    </a:ext>
                  </a:extLst>
                </a:gridCol>
                <a:gridCol w="180870">
                  <a:extLst>
                    <a:ext uri="{9D8B030D-6E8A-4147-A177-3AD203B41FA5}">
                      <a16:colId xmlns:a16="http://schemas.microsoft.com/office/drawing/2014/main" val="102660869"/>
                    </a:ext>
                  </a:extLst>
                </a:gridCol>
                <a:gridCol w="1356527">
                  <a:extLst>
                    <a:ext uri="{9D8B030D-6E8A-4147-A177-3AD203B41FA5}">
                      <a16:colId xmlns:a16="http://schemas.microsoft.com/office/drawing/2014/main" val="2246364266"/>
                    </a:ext>
                  </a:extLst>
                </a:gridCol>
              </a:tblGrid>
              <a:tr h="167640">
                <a:tc>
                  <a:txBody>
                    <a:bodyPr/>
                    <a:lstStyle/>
                    <a:p>
                      <a:pPr algn="l" fontAlgn="b"/>
                      <a:endParaRPr lang="en-US" sz="1100" b="1" i="0" u="none" strike="noStrike">
                        <a:effectLst/>
                        <a:latin typeface="Arial MT"/>
                      </a:endParaRPr>
                    </a:p>
                  </a:txBody>
                  <a:tcPr marL="7620" marR="7620" marT="7620" marB="0" anchor="b">
                    <a:lnL>
                      <a:noFill/>
                    </a:lnL>
                    <a:lnR>
                      <a:noFill/>
                    </a:lnR>
                    <a:lnT>
                      <a:noFill/>
                    </a:lnT>
                    <a:lnB>
                      <a:noFill/>
                    </a:lnB>
                  </a:tcPr>
                </a:tc>
                <a:tc gridSpan="2">
                  <a:txBody>
                    <a:bodyPr/>
                    <a:lstStyle/>
                    <a:p>
                      <a:pPr algn="l" fontAlgn="b"/>
                      <a:endParaRPr lang="en-US" sz="1100" b="1" i="0" u="none" strike="noStrike">
                        <a:effectLst/>
                        <a:latin typeface="Arial MT"/>
                      </a:endParaRP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1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1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1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100" b="1"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3436233985"/>
                  </a:ext>
                </a:extLst>
              </a:tr>
              <a:tr h="220980">
                <a:tc gridSpan="7">
                  <a:txBody>
                    <a:bodyPr/>
                    <a:lstStyle/>
                    <a:p>
                      <a:pPr algn="ctr" fontAlgn="b"/>
                      <a:r>
                        <a:rPr lang="en-US" sz="1800" b="1" i="0" u="none" strike="noStrike">
                          <a:effectLst/>
                          <a:latin typeface="Arial MT"/>
                        </a:rPr>
                        <a:t>OKEECHOBEE COUNTY SCHOOL BOARD</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590027"/>
                  </a:ext>
                </a:extLst>
              </a:tr>
              <a:tr h="220980">
                <a:tc gridSpan="7">
                  <a:txBody>
                    <a:bodyPr/>
                    <a:lstStyle/>
                    <a:p>
                      <a:pPr algn="ctr" fontAlgn="b"/>
                      <a:r>
                        <a:rPr lang="en-US" sz="1800" b="1" i="0" u="none" strike="noStrike">
                          <a:effectLst/>
                          <a:latin typeface="Arial MT"/>
                        </a:rPr>
                        <a:t>FEDERAL PROGRAMS BUDGET - CARES ACT 2020-21</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9434760"/>
                  </a:ext>
                </a:extLst>
              </a:tr>
              <a:tr h="198120">
                <a:tc gridSpan="4">
                  <a:txBody>
                    <a:bodyPr/>
                    <a:lstStyle/>
                    <a:p>
                      <a:pPr algn="l" fontAlgn="b"/>
                      <a:r>
                        <a:rPr lang="en-US" sz="1600" b="1" i="0" u="none" strike="noStrike" dirty="0">
                          <a:effectLst/>
                          <a:latin typeface="Arial MT"/>
                        </a:rPr>
                        <a:t>REVENUE &amp; APPROPRIATIONS: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600" b="1" i="0" u="none" strike="noStrike" dirty="0">
                          <a:effectLst/>
                          <a:latin typeface="Arial MT"/>
                        </a:rPr>
                        <a:t>2019-20</a:t>
                      </a:r>
                    </a:p>
                  </a:txBody>
                  <a:tcPr marL="7620" marR="7620" marT="7620" marB="0" anchor="b">
                    <a:lnL>
                      <a:noFill/>
                    </a:lnL>
                    <a:lnR>
                      <a:noFill/>
                    </a:lnR>
                    <a:lnT>
                      <a:noFill/>
                    </a:lnT>
                    <a:lnB>
                      <a:noFill/>
                    </a:lnB>
                  </a:tcPr>
                </a:tc>
                <a:tc>
                  <a:txBody>
                    <a:bodyPr/>
                    <a:lstStyle/>
                    <a:p>
                      <a:pPr algn="r" fontAlgn="b"/>
                      <a:endParaRPr lang="en-US" sz="1600" b="1" i="0" u="none" strike="noStrike" dirty="0">
                        <a:effectLst/>
                        <a:latin typeface="Arial MT"/>
                      </a:endParaRP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2020-21</a:t>
                      </a:r>
                    </a:p>
                  </a:txBody>
                  <a:tcPr marL="7620" marR="7620" marT="7620" marB="0" anchor="b">
                    <a:lnL>
                      <a:noFill/>
                    </a:lnL>
                    <a:lnR>
                      <a:noFill/>
                    </a:lnR>
                    <a:lnT>
                      <a:noFill/>
                    </a:lnT>
                    <a:lnB>
                      <a:noFill/>
                    </a:lnB>
                  </a:tcPr>
                </a:tc>
                <a:extLst>
                  <a:ext uri="{0D108BD9-81ED-4DB2-BD59-A6C34878D82A}">
                    <a16:rowId xmlns:a16="http://schemas.microsoft.com/office/drawing/2014/main" val="2307673772"/>
                  </a:ext>
                </a:extLst>
              </a:tr>
              <a:tr h="198120">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gridSpan="2">
                  <a:txBody>
                    <a:bodyPr/>
                    <a:lstStyle/>
                    <a:p>
                      <a:endParaRPr lang="en-US"/>
                    </a:p>
                  </a:txBody>
                  <a:tcPr marL="7620" marR="7620" marT="7620" marB="0" anchor="b">
                    <a:lnL>
                      <a:noFill/>
                    </a:lnL>
                    <a:lnR>
                      <a:noFill/>
                    </a:lnR>
                    <a:lnT>
                      <a:noFill/>
                    </a:lnT>
                    <a:lnB>
                      <a:noFill/>
                    </a:lnB>
                  </a:tcPr>
                </a:tc>
                <a:tc hMerge="1">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BUDGET</a:t>
                      </a:r>
                    </a:p>
                  </a:txBody>
                  <a:tcPr marL="7620" marR="7620" marT="7620" marB="0" anchor="b">
                    <a:lnL>
                      <a:noFill/>
                    </a:lnL>
                    <a:lnR>
                      <a:noFill/>
                    </a:lnR>
                    <a:lnT>
                      <a:noFill/>
                    </a:lnT>
                    <a:lnB>
                      <a:noFill/>
                    </a:lnB>
                  </a:tcPr>
                </a:tc>
                <a:tc>
                  <a:txBody>
                    <a:bodyPr/>
                    <a:lstStyle/>
                    <a:p>
                      <a:pPr algn="r"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PROPOSED</a:t>
                      </a:r>
                    </a:p>
                  </a:txBody>
                  <a:tcPr marL="7620" marR="7620" marT="7620" marB="0" anchor="b">
                    <a:lnL>
                      <a:noFill/>
                    </a:lnL>
                    <a:lnR>
                      <a:noFill/>
                    </a:lnR>
                    <a:lnT>
                      <a:noFill/>
                    </a:lnT>
                    <a:lnB>
                      <a:noFill/>
                    </a:lnB>
                  </a:tcPr>
                </a:tc>
                <a:extLst>
                  <a:ext uri="{0D108BD9-81ED-4DB2-BD59-A6C34878D82A}">
                    <a16:rowId xmlns:a16="http://schemas.microsoft.com/office/drawing/2014/main" val="4034737499"/>
                  </a:ext>
                </a:extLst>
              </a:tr>
              <a:tr h="198120">
                <a:tc>
                  <a:txBody>
                    <a:bodyPr/>
                    <a:lstStyle/>
                    <a:p>
                      <a:pPr algn="l" fontAlgn="b"/>
                      <a:r>
                        <a:rPr lang="en-US" sz="1600" b="1" i="0" u="none" strike="noStrike">
                          <a:effectLst/>
                          <a:latin typeface="Arial MT"/>
                        </a:rPr>
                        <a:t>REVENUE</a:t>
                      </a:r>
                    </a:p>
                  </a:txBody>
                  <a:tcPr marL="7620" marR="7620" marT="7620" marB="0" anchor="b">
                    <a:lnL>
                      <a:noFill/>
                    </a:lnL>
                    <a:lnR>
                      <a:noFill/>
                    </a:lnR>
                    <a:lnT>
                      <a:noFill/>
                    </a:lnT>
                    <a:lnB>
                      <a:noFill/>
                    </a:lnB>
                  </a:tcPr>
                </a:tc>
                <a:tc>
                  <a:txBody>
                    <a:bodyPr/>
                    <a:lstStyle/>
                    <a:p>
                      <a:pPr algn="l" fontAlgn="b"/>
                      <a:r>
                        <a:rPr lang="en-US" sz="1400" b="1" i="0" u="none" strike="noStrike" dirty="0">
                          <a:effectLst/>
                          <a:latin typeface="Arial MT"/>
                        </a:rPr>
                        <a:t>PROJECT</a:t>
                      </a:r>
                      <a:endParaRPr lang="en-US" sz="1600" b="1" i="0" u="none" strike="noStrike" dirty="0">
                        <a:effectLst/>
                        <a:latin typeface="Arial MT"/>
                      </a:endParaRPr>
                    </a:p>
                  </a:txBody>
                  <a:tcPr marL="7620" marR="7620" marT="7620" marB="0" anchor="b">
                    <a:lnL>
                      <a:noFill/>
                    </a:lnL>
                    <a:lnR>
                      <a:noFill/>
                    </a:lnR>
                    <a:lnT>
                      <a:noFill/>
                    </a:lnT>
                    <a:lnB>
                      <a:noFill/>
                    </a:lnB>
                  </a:tcPr>
                </a:tc>
                <a:tc gridSpan="2">
                  <a:txBody>
                    <a:bodyPr/>
                    <a:lstStyle/>
                    <a:p>
                      <a:pPr algn="l" fontAlgn="b"/>
                      <a:r>
                        <a:rPr lang="en-US" sz="1600" b="1" i="0" u="none" strike="noStrike" dirty="0">
                          <a:effectLst/>
                          <a:latin typeface="Arial MT"/>
                        </a:rPr>
                        <a:t>PROJECT DESCRIPTION</a:t>
                      </a:r>
                    </a:p>
                  </a:txBody>
                  <a:tcPr marL="7620" marR="7620" marT="7620" marB="0" anchor="b">
                    <a:lnL>
                      <a:noFill/>
                    </a:lnL>
                    <a:lnR>
                      <a:noFill/>
                    </a:lnR>
                    <a:lnT>
                      <a:noFill/>
                    </a:lnT>
                    <a:lnB>
                      <a:noFill/>
                    </a:lnB>
                  </a:tcPr>
                </a:tc>
                <a:tc hMerge="1">
                  <a:txBody>
                    <a:bodyPr/>
                    <a:lstStyle/>
                    <a:p>
                      <a:pPr algn="l" fontAlgn="b"/>
                      <a:endParaRPr lang="en-US" sz="1600" b="1" i="0" u="none" strike="noStrike" dirty="0">
                        <a:effectLst/>
                        <a:latin typeface="Arial MT"/>
                      </a:endParaRP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AS AMENDED</a:t>
                      </a:r>
                    </a:p>
                  </a:txBody>
                  <a:tcPr marL="7620" marR="7620" marT="7620" marB="0" anchor="b">
                    <a:lnL>
                      <a:noFill/>
                    </a:lnL>
                    <a:lnR>
                      <a:noFill/>
                    </a:lnR>
                    <a:lnT>
                      <a:noFill/>
                    </a:lnT>
                    <a:lnB>
                      <a:noFill/>
                    </a:lnB>
                  </a:tcPr>
                </a:tc>
                <a:tc>
                  <a:txBody>
                    <a:bodyPr/>
                    <a:lstStyle/>
                    <a:p>
                      <a:pPr algn="r"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BUDGET</a:t>
                      </a:r>
                    </a:p>
                  </a:txBody>
                  <a:tcPr marL="7620" marR="7620" marT="7620" marB="0" anchor="b">
                    <a:lnL>
                      <a:noFill/>
                    </a:lnL>
                    <a:lnR>
                      <a:noFill/>
                    </a:lnR>
                    <a:lnT>
                      <a:noFill/>
                    </a:lnT>
                    <a:lnB>
                      <a:noFill/>
                    </a:lnB>
                  </a:tcPr>
                </a:tc>
                <a:extLst>
                  <a:ext uri="{0D108BD9-81ED-4DB2-BD59-A6C34878D82A}">
                    <a16:rowId xmlns:a16="http://schemas.microsoft.com/office/drawing/2014/main" val="1934907185"/>
                  </a:ext>
                </a:extLst>
              </a:tr>
              <a:tr h="190500">
                <a:tc>
                  <a:txBody>
                    <a:bodyPr/>
                    <a:lstStyle/>
                    <a:p>
                      <a:pPr algn="ctr"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ctr" fontAlgn="b"/>
                      <a:endParaRPr lang="en-US" sz="1600" b="0" i="0" u="none" strike="noStrike">
                        <a:effectLst/>
                        <a:latin typeface="Arial MT"/>
                      </a:endParaRPr>
                    </a:p>
                  </a:txBody>
                  <a:tcPr marL="7620" marR="7620" marT="7620" marB="0" anchor="b">
                    <a:lnL>
                      <a:noFill/>
                    </a:lnL>
                    <a:lnR>
                      <a:noFill/>
                    </a:lnR>
                    <a:lnT>
                      <a:noFill/>
                    </a:lnT>
                    <a:lnB>
                      <a:noFill/>
                    </a:lnB>
                  </a:tcPr>
                </a:tc>
                <a:tc gridSpan="2">
                  <a:txBody>
                    <a:bodyPr/>
                    <a:lstStyle/>
                    <a:p>
                      <a:endParaRPr lang="en-US"/>
                    </a:p>
                  </a:txBody>
                  <a:tcPr marL="7620" marR="7620" marT="7620" marB="0" anchor="b">
                    <a:lnL>
                      <a:noFill/>
                    </a:lnL>
                    <a:lnR>
                      <a:noFill/>
                    </a:lnR>
                    <a:lnT>
                      <a:noFill/>
                    </a:lnT>
                    <a:lnB>
                      <a:noFill/>
                    </a:lnB>
                  </a:tcPr>
                </a:tc>
                <a:tc hMerge="1">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287546785"/>
                  </a:ext>
                </a:extLst>
              </a:tr>
              <a:tr h="190500">
                <a:tc>
                  <a:txBody>
                    <a:bodyPr/>
                    <a:lstStyle/>
                    <a:p>
                      <a:pPr algn="ctr" fontAlgn="b"/>
                      <a:r>
                        <a:rPr lang="en-US" sz="1600" b="0" i="0" u="none" strike="noStrike">
                          <a:effectLst/>
                          <a:latin typeface="Arial MT"/>
                        </a:rPr>
                        <a:t>3271 </a:t>
                      </a:r>
                    </a:p>
                  </a:txBody>
                  <a:tcPr marL="7620" marR="7620" marT="7620" marB="0" anchor="b">
                    <a:lnL>
                      <a:noFill/>
                    </a:lnL>
                    <a:lnR>
                      <a:noFill/>
                    </a:lnR>
                    <a:lnT>
                      <a:noFill/>
                    </a:lnT>
                    <a:lnB>
                      <a:noFill/>
                    </a:lnB>
                  </a:tcPr>
                </a:tc>
                <a:tc>
                  <a:txBody>
                    <a:bodyPr/>
                    <a:lstStyle/>
                    <a:p>
                      <a:pPr algn="ctr" fontAlgn="b"/>
                      <a:r>
                        <a:rPr lang="en-US" sz="1600" b="0" i="0" u="none" strike="noStrike">
                          <a:effectLst/>
                          <a:latin typeface="Arial MT"/>
                        </a:rPr>
                        <a:t>4190 </a:t>
                      </a:r>
                    </a:p>
                  </a:txBody>
                  <a:tcPr marL="7620" marR="7620" marT="7620" marB="0" anchor="b">
                    <a:lnL>
                      <a:noFill/>
                    </a:lnL>
                    <a:lnR>
                      <a:noFill/>
                    </a:lnR>
                    <a:lnT>
                      <a:noFill/>
                    </a:lnT>
                    <a:lnB>
                      <a:noFill/>
                    </a:lnB>
                  </a:tcPr>
                </a:tc>
                <a:tc gridSpan="2">
                  <a:txBody>
                    <a:bodyPr/>
                    <a:lstStyle/>
                    <a:p>
                      <a:pPr algn="l" fontAlgn="b"/>
                      <a:r>
                        <a:rPr lang="en-US" sz="1600" b="0" i="0" u="none" strike="noStrike">
                          <a:effectLst/>
                          <a:latin typeface="Arial MT"/>
                        </a:rPr>
                        <a:t>CARES - Education Stabilization</a:t>
                      </a:r>
                    </a:p>
                  </a:txBody>
                  <a:tcPr marL="7620" marR="7620" marT="7620" marB="0" anchor="b">
                    <a:lnL>
                      <a:noFill/>
                    </a:lnL>
                    <a:lnR>
                      <a:noFill/>
                    </a:lnR>
                    <a:lnT>
                      <a:noFill/>
                    </a:lnT>
                    <a:lnB>
                      <a:noFill/>
                    </a:lnB>
                  </a:tcPr>
                </a:tc>
                <a:tc hMerge="1">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0 </a:t>
                      </a:r>
                    </a:p>
                  </a:txBody>
                  <a:tcPr marL="7620" marR="7620" marT="7620" marB="0" anchor="b">
                    <a:lnL>
                      <a:noFill/>
                    </a:lnL>
                    <a:lnR>
                      <a:noFill/>
                    </a:lnR>
                    <a:lnT>
                      <a:noFill/>
                    </a:lnT>
                    <a:lnB>
                      <a:noFill/>
                    </a:lnB>
                  </a:tcPr>
                </a:tc>
                <a:tc>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1,672,093 </a:t>
                      </a:r>
                    </a:p>
                  </a:txBody>
                  <a:tcPr marL="7620" marR="7620" marT="7620" marB="0" anchor="b">
                    <a:lnL>
                      <a:noFill/>
                    </a:lnL>
                    <a:lnR>
                      <a:noFill/>
                    </a:lnR>
                    <a:lnT>
                      <a:noFill/>
                    </a:lnT>
                    <a:lnB>
                      <a:noFill/>
                    </a:lnB>
                  </a:tcPr>
                </a:tc>
                <a:extLst>
                  <a:ext uri="{0D108BD9-81ED-4DB2-BD59-A6C34878D82A}">
                    <a16:rowId xmlns:a16="http://schemas.microsoft.com/office/drawing/2014/main" val="3527493653"/>
                  </a:ext>
                </a:extLst>
              </a:tr>
              <a:tr h="190500">
                <a:tc>
                  <a:txBody>
                    <a:bodyPr/>
                    <a:lstStyle/>
                    <a:p>
                      <a:pPr algn="ctr" fontAlgn="b"/>
                      <a:r>
                        <a:rPr lang="en-US" sz="1600" b="0" i="0" u="none" strike="noStrike">
                          <a:effectLst/>
                          <a:latin typeface="Arial MT"/>
                        </a:rPr>
                        <a:t>3272 </a:t>
                      </a:r>
                    </a:p>
                  </a:txBody>
                  <a:tcPr marL="7620" marR="7620" marT="7620" marB="0" anchor="b">
                    <a:lnL>
                      <a:noFill/>
                    </a:lnL>
                    <a:lnR>
                      <a:noFill/>
                    </a:lnR>
                    <a:lnT>
                      <a:noFill/>
                    </a:lnT>
                    <a:lnB>
                      <a:noFill/>
                    </a:lnB>
                  </a:tcPr>
                </a:tc>
                <a:tc>
                  <a:txBody>
                    <a:bodyPr/>
                    <a:lstStyle/>
                    <a:p>
                      <a:pPr algn="ctr" fontAlgn="b"/>
                      <a:r>
                        <a:rPr lang="en-US" sz="1600" b="0" i="0" u="none" strike="noStrike">
                          <a:effectLst/>
                          <a:latin typeface="Arial MT"/>
                        </a:rPr>
                        <a:t>4191 </a:t>
                      </a:r>
                    </a:p>
                  </a:txBody>
                  <a:tcPr marL="7620" marR="7620" marT="7620" marB="0" anchor="b">
                    <a:lnL>
                      <a:noFill/>
                    </a:lnL>
                    <a:lnR>
                      <a:noFill/>
                    </a:lnR>
                    <a:lnT>
                      <a:noFill/>
                    </a:lnT>
                    <a:lnB>
                      <a:noFill/>
                    </a:lnB>
                  </a:tcPr>
                </a:tc>
                <a:tc gridSpan="2">
                  <a:txBody>
                    <a:bodyPr/>
                    <a:lstStyle/>
                    <a:p>
                      <a:pPr algn="l" fontAlgn="b"/>
                      <a:r>
                        <a:rPr lang="en-US" sz="1600" b="0" i="0" u="none" strike="noStrike" dirty="0">
                          <a:effectLst/>
                          <a:latin typeface="Arial MT"/>
                        </a:rPr>
                        <a:t>CTE  - Education Stabilization</a:t>
                      </a:r>
                    </a:p>
                  </a:txBody>
                  <a:tcPr marL="7620" marR="7620" marT="7620" marB="0" anchor="b">
                    <a:lnL>
                      <a:noFill/>
                    </a:lnL>
                    <a:lnR>
                      <a:noFill/>
                    </a:lnR>
                    <a:lnT>
                      <a:noFill/>
                    </a:lnT>
                    <a:lnB>
                      <a:noFill/>
                    </a:lnB>
                  </a:tcPr>
                </a:tc>
                <a:tc hMerge="1">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0 </a:t>
                      </a:r>
                    </a:p>
                  </a:txBody>
                  <a:tcPr marL="7620" marR="7620" marT="7620" marB="0" anchor="b">
                    <a:lnL>
                      <a:noFill/>
                    </a:lnL>
                    <a:lnR>
                      <a:noFill/>
                    </a:lnR>
                    <a:lnT>
                      <a:noFill/>
                    </a:lnT>
                    <a:lnB>
                      <a:noFill/>
                    </a:lnB>
                  </a:tcPr>
                </a:tc>
                <a:tc>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65,182 </a:t>
                      </a:r>
                    </a:p>
                  </a:txBody>
                  <a:tcPr marL="7620" marR="7620" marT="7620" marB="0" anchor="b">
                    <a:lnL>
                      <a:noFill/>
                    </a:lnL>
                    <a:lnR>
                      <a:noFill/>
                    </a:lnR>
                    <a:lnT>
                      <a:noFill/>
                    </a:lnT>
                    <a:lnB>
                      <a:noFill/>
                    </a:lnB>
                  </a:tcPr>
                </a:tc>
                <a:extLst>
                  <a:ext uri="{0D108BD9-81ED-4DB2-BD59-A6C34878D82A}">
                    <a16:rowId xmlns:a16="http://schemas.microsoft.com/office/drawing/2014/main" val="4070729554"/>
                  </a:ext>
                </a:extLst>
              </a:tr>
              <a:tr h="190500">
                <a:tc>
                  <a:txBody>
                    <a:bodyPr/>
                    <a:lstStyle/>
                    <a:p>
                      <a:pPr algn="ctr" fontAlgn="b"/>
                      <a:r>
                        <a:rPr lang="en-US" sz="1600" b="0" i="0" u="none" strike="noStrike">
                          <a:effectLst/>
                          <a:latin typeface="Arial MT"/>
                        </a:rPr>
                        <a:t>3273 </a:t>
                      </a:r>
                    </a:p>
                  </a:txBody>
                  <a:tcPr marL="7620" marR="7620" marT="7620" marB="0" anchor="b">
                    <a:lnL>
                      <a:noFill/>
                    </a:lnL>
                    <a:lnR>
                      <a:noFill/>
                    </a:lnR>
                    <a:lnT>
                      <a:noFill/>
                    </a:lnT>
                    <a:lnB>
                      <a:noFill/>
                    </a:lnB>
                  </a:tcPr>
                </a:tc>
                <a:tc>
                  <a:txBody>
                    <a:bodyPr/>
                    <a:lstStyle/>
                    <a:p>
                      <a:pPr algn="ctr" fontAlgn="b"/>
                      <a:r>
                        <a:rPr lang="en-US" sz="1600" b="0" i="0" u="none" strike="noStrike">
                          <a:effectLst/>
                          <a:latin typeface="Arial MT"/>
                        </a:rPr>
                        <a:t>4192 </a:t>
                      </a:r>
                    </a:p>
                  </a:txBody>
                  <a:tcPr marL="7620" marR="7620" marT="7620" marB="0" anchor="b">
                    <a:lnL>
                      <a:noFill/>
                    </a:lnL>
                    <a:lnR>
                      <a:noFill/>
                    </a:lnR>
                    <a:lnT>
                      <a:noFill/>
                    </a:lnT>
                    <a:lnB>
                      <a:noFill/>
                    </a:lnB>
                  </a:tcPr>
                </a:tc>
                <a:tc gridSpan="2">
                  <a:txBody>
                    <a:bodyPr/>
                    <a:lstStyle/>
                    <a:p>
                      <a:pPr algn="l" fontAlgn="b"/>
                      <a:r>
                        <a:rPr lang="en-US" sz="1600" b="0" i="0" u="none" strike="noStrike">
                          <a:effectLst/>
                          <a:latin typeface="Arial MT"/>
                        </a:rPr>
                        <a:t>Rising K  - Education Stabilization</a:t>
                      </a:r>
                    </a:p>
                  </a:txBody>
                  <a:tcPr marL="7620" marR="7620" marT="7620" marB="0" anchor="b">
                    <a:lnL>
                      <a:noFill/>
                    </a:lnL>
                    <a:lnR>
                      <a:noFill/>
                    </a:lnR>
                    <a:lnT>
                      <a:noFill/>
                    </a:lnT>
                    <a:lnB>
                      <a:noFill/>
                    </a:lnB>
                  </a:tcPr>
                </a:tc>
                <a:tc hMerge="1">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0 </a:t>
                      </a:r>
                    </a:p>
                  </a:txBody>
                  <a:tcPr marL="7620" marR="7620" marT="7620" marB="0" anchor="b">
                    <a:lnL>
                      <a:noFill/>
                    </a:lnL>
                    <a:lnR>
                      <a:noFill/>
                    </a:lnR>
                    <a:lnT>
                      <a:noFill/>
                    </a:lnT>
                    <a:lnB>
                      <a:noFill/>
                    </a:lnB>
                  </a:tcPr>
                </a:tc>
                <a:tc>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74,800 </a:t>
                      </a:r>
                    </a:p>
                  </a:txBody>
                  <a:tcPr marL="7620" marR="7620" marT="7620" marB="0" anchor="b">
                    <a:lnL>
                      <a:noFill/>
                    </a:lnL>
                    <a:lnR>
                      <a:noFill/>
                    </a:lnR>
                    <a:lnT>
                      <a:noFill/>
                    </a:lnT>
                    <a:lnB>
                      <a:noFill/>
                    </a:lnB>
                  </a:tcPr>
                </a:tc>
                <a:extLst>
                  <a:ext uri="{0D108BD9-81ED-4DB2-BD59-A6C34878D82A}">
                    <a16:rowId xmlns:a16="http://schemas.microsoft.com/office/drawing/2014/main" val="146216409"/>
                  </a:ext>
                </a:extLst>
              </a:tr>
              <a:tr h="190500">
                <a:tc>
                  <a:txBody>
                    <a:bodyPr/>
                    <a:lstStyle/>
                    <a:p>
                      <a:pPr algn="ctr"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ctr" fontAlgn="b"/>
                      <a:endParaRPr lang="en-US" sz="1600" b="0" i="0" u="none" strike="noStrike">
                        <a:effectLst/>
                        <a:latin typeface="Arial MT"/>
                      </a:endParaRPr>
                    </a:p>
                  </a:txBody>
                  <a:tcPr marL="7620" marR="7620" marT="7620" marB="0" anchor="b">
                    <a:lnL>
                      <a:noFill/>
                    </a:lnL>
                    <a:lnR>
                      <a:noFill/>
                    </a:lnR>
                    <a:lnT>
                      <a:noFill/>
                    </a:lnT>
                    <a:lnB>
                      <a:noFill/>
                    </a:lnB>
                  </a:tcPr>
                </a:tc>
                <a:tc gridSpan="2">
                  <a:txBody>
                    <a:bodyPr/>
                    <a:lstStyle/>
                    <a:p>
                      <a:endParaRPr lang="en-US" dirty="0"/>
                    </a:p>
                  </a:txBody>
                  <a:tcPr marL="7620" marR="7620" marT="7620" marB="0" anchor="b">
                    <a:lnL>
                      <a:noFill/>
                    </a:lnL>
                    <a:lnR>
                      <a:noFill/>
                    </a:lnR>
                    <a:lnT>
                      <a:noFill/>
                    </a:lnT>
                    <a:lnB>
                      <a:noFill/>
                    </a:lnB>
                  </a:tcPr>
                </a:tc>
                <a:tc hMerge="1">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4144838218"/>
                  </a:ext>
                </a:extLst>
              </a:tr>
              <a:tr h="190500">
                <a:tc>
                  <a:txBody>
                    <a:bodyPr/>
                    <a:lstStyle/>
                    <a:p>
                      <a:pPr algn="ctr" fontAlgn="b"/>
                      <a:r>
                        <a:rPr lang="en-US" sz="1600" b="0" i="0" u="none" strike="noStrike">
                          <a:effectLst/>
                          <a:latin typeface="Arial MT"/>
                        </a:rPr>
                        <a:t>3271 </a:t>
                      </a:r>
                    </a:p>
                  </a:txBody>
                  <a:tcPr marL="7620" marR="7620" marT="7620" marB="0" anchor="b">
                    <a:lnL>
                      <a:noFill/>
                    </a:lnL>
                    <a:lnR>
                      <a:noFill/>
                    </a:lnR>
                    <a:lnT>
                      <a:noFill/>
                    </a:lnT>
                    <a:lnB>
                      <a:noFill/>
                    </a:lnB>
                  </a:tcPr>
                </a:tc>
                <a:tc>
                  <a:txBody>
                    <a:bodyPr/>
                    <a:lstStyle/>
                    <a:p>
                      <a:pPr algn="ctr" fontAlgn="b"/>
                      <a:r>
                        <a:rPr lang="en-US" sz="1600" b="0" i="0" u="none" strike="noStrike">
                          <a:effectLst/>
                          <a:latin typeface="Arial MT"/>
                        </a:rPr>
                        <a:t>4193 </a:t>
                      </a:r>
                    </a:p>
                  </a:txBody>
                  <a:tcPr marL="7620" marR="7620" marT="7620" marB="0" anchor="b">
                    <a:lnL>
                      <a:noFill/>
                    </a:lnL>
                    <a:lnR>
                      <a:noFill/>
                    </a:lnR>
                    <a:lnT>
                      <a:noFill/>
                    </a:lnT>
                    <a:lnB>
                      <a:noFill/>
                    </a:lnB>
                  </a:tcPr>
                </a:tc>
                <a:tc gridSpan="2">
                  <a:txBody>
                    <a:bodyPr/>
                    <a:lstStyle/>
                    <a:p>
                      <a:pPr algn="l" fontAlgn="b"/>
                      <a:r>
                        <a:rPr lang="en-US" sz="1600" b="0" i="0" u="none" strike="noStrike" dirty="0">
                          <a:effectLst/>
                          <a:latin typeface="Arial MT"/>
                        </a:rPr>
                        <a:t>GEER - Education Stabilization</a:t>
                      </a:r>
                    </a:p>
                  </a:txBody>
                  <a:tcPr marL="7620" marR="7620" marT="7620" marB="0" anchor="b">
                    <a:lnL>
                      <a:noFill/>
                    </a:lnL>
                    <a:lnR>
                      <a:noFill/>
                    </a:lnR>
                    <a:lnT>
                      <a:noFill/>
                    </a:lnT>
                    <a:lnB>
                      <a:noFill/>
                    </a:lnB>
                  </a:tcPr>
                </a:tc>
                <a:tc hMerge="1">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0 </a:t>
                      </a:r>
                    </a:p>
                  </a:txBody>
                  <a:tcPr marL="7620" marR="7620" marT="7620" marB="0" anchor="b">
                    <a:lnL>
                      <a:noFill/>
                    </a:lnL>
                    <a:lnR>
                      <a:noFill/>
                    </a:lnR>
                    <a:lnT>
                      <a:noFill/>
                    </a:lnT>
                    <a:lnB>
                      <a:noFill/>
                    </a:lnB>
                  </a:tcPr>
                </a:tc>
                <a:tc>
                  <a:txBody>
                    <a:bodyPr/>
                    <a:lstStyle/>
                    <a:p>
                      <a:pPr algn="l" fontAlgn="b"/>
                      <a:endParaRPr lang="en-US" sz="1600" b="0"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0" i="0" u="none" strike="noStrike">
                          <a:effectLst/>
                          <a:latin typeface="Arial MT"/>
                        </a:rPr>
                        <a:t>154,372 </a:t>
                      </a:r>
                    </a:p>
                  </a:txBody>
                  <a:tcPr marL="7620" marR="7620" marT="7620" marB="0" anchor="b">
                    <a:lnL>
                      <a:noFill/>
                    </a:lnL>
                    <a:lnR>
                      <a:noFill/>
                    </a:lnR>
                    <a:lnT>
                      <a:noFill/>
                    </a:lnT>
                    <a:lnB>
                      <a:noFill/>
                    </a:lnB>
                  </a:tcPr>
                </a:tc>
                <a:extLst>
                  <a:ext uri="{0D108BD9-81ED-4DB2-BD59-A6C34878D82A}">
                    <a16:rowId xmlns:a16="http://schemas.microsoft.com/office/drawing/2014/main" val="4218239575"/>
                  </a:ext>
                </a:extLst>
              </a:tr>
              <a:tr h="198120">
                <a:tc>
                  <a:txBody>
                    <a:bodyPr/>
                    <a:lstStyle/>
                    <a:p>
                      <a:pPr algn="l" fontAlgn="b"/>
                      <a:endParaRPr lang="en-US" sz="1600" b="1" i="0" u="none" strike="noStrike" dirty="0">
                        <a:effectLst/>
                        <a:latin typeface="Arial MT"/>
                      </a:endParaRPr>
                    </a:p>
                  </a:txBody>
                  <a:tcPr marL="7620" marR="7620" marT="7620" marB="0" anchor="b">
                    <a:lnL>
                      <a:noFill/>
                    </a:lnL>
                    <a:lnR>
                      <a:noFill/>
                    </a:lnR>
                    <a:lnT>
                      <a:noFill/>
                    </a:lnT>
                    <a:lnB>
                      <a:noFill/>
                    </a:lnB>
                  </a:tcPr>
                </a:tc>
                <a:tc>
                  <a:txBody>
                    <a:bodyPr/>
                    <a:lstStyle/>
                    <a:p>
                      <a:pPr algn="l" fontAlgn="b"/>
                      <a:endParaRPr lang="en-US" sz="1600" b="1" i="0" u="none" strike="noStrike" dirty="0">
                        <a:effectLst/>
                        <a:latin typeface="Arial MT"/>
                      </a:endParaRPr>
                    </a:p>
                  </a:txBody>
                  <a:tcPr marL="7620" marR="7620" marT="7620" marB="0" anchor="b">
                    <a:lnL>
                      <a:noFill/>
                    </a:lnL>
                    <a:lnR>
                      <a:noFill/>
                    </a:lnR>
                    <a:lnT>
                      <a:noFill/>
                    </a:lnT>
                    <a:lnB>
                      <a:noFill/>
                    </a:lnB>
                  </a:tcPr>
                </a:tc>
                <a:tc gridSpan="2">
                  <a:txBody>
                    <a:bodyPr/>
                    <a:lstStyle/>
                    <a:p>
                      <a:pPr algn="l" fontAlgn="b"/>
                      <a:r>
                        <a:rPr lang="en-US" sz="1600" b="1" i="0" u="none" strike="noStrike">
                          <a:effectLst/>
                          <a:latin typeface="Arial MT"/>
                        </a:rPr>
                        <a:t>TOTAL</a:t>
                      </a:r>
                    </a:p>
                  </a:txBody>
                  <a:tcPr marL="7620" marR="7620" marT="7620" marB="0" anchor="b">
                    <a:lnL>
                      <a:noFill/>
                    </a:lnL>
                    <a:lnR>
                      <a:noFill/>
                    </a:lnR>
                    <a:lnT>
                      <a:noFill/>
                    </a:lnT>
                    <a:lnB>
                      <a:noFill/>
                    </a:lnB>
                  </a:tcPr>
                </a:tc>
                <a:tc hMerge="1">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0 </a:t>
                      </a:r>
                    </a:p>
                  </a:txBody>
                  <a:tcPr marL="7620" marR="7620" marT="7620" marB="0" anchor="b">
                    <a:lnL>
                      <a:noFill/>
                    </a:lnL>
                    <a:lnR>
                      <a:noFill/>
                    </a:lnR>
                    <a:lnT>
                      <a:noFill/>
                    </a:lnT>
                    <a:lnB>
                      <a:noFill/>
                    </a:lnB>
                  </a:tcPr>
                </a:tc>
                <a:tc>
                  <a:txBody>
                    <a:bodyPr/>
                    <a:lstStyle/>
                    <a:p>
                      <a:pPr algn="l" fontAlgn="b"/>
                      <a:endParaRPr lang="en-US" sz="1600" b="1" i="0" u="none" strike="noStrike">
                        <a:effectLst/>
                        <a:latin typeface="Arial MT"/>
                      </a:endParaRPr>
                    </a:p>
                  </a:txBody>
                  <a:tcPr marL="7620" marR="7620" marT="7620" marB="0" anchor="b">
                    <a:lnL>
                      <a:noFill/>
                    </a:lnL>
                    <a:lnR>
                      <a:noFill/>
                    </a:lnR>
                    <a:lnT>
                      <a:noFill/>
                    </a:lnT>
                    <a:lnB>
                      <a:noFill/>
                    </a:lnB>
                  </a:tcPr>
                </a:tc>
                <a:tc>
                  <a:txBody>
                    <a:bodyPr/>
                    <a:lstStyle/>
                    <a:p>
                      <a:pPr algn="r" fontAlgn="b"/>
                      <a:r>
                        <a:rPr lang="en-US" sz="1600" b="1" i="0" u="none" strike="noStrike">
                          <a:effectLst/>
                          <a:latin typeface="Arial MT"/>
                        </a:rPr>
                        <a:t>1,966,447 </a:t>
                      </a:r>
                    </a:p>
                  </a:txBody>
                  <a:tcPr marL="7620" marR="7620" marT="7620" marB="0" anchor="b">
                    <a:lnL>
                      <a:noFill/>
                    </a:lnL>
                    <a:lnR>
                      <a:noFill/>
                    </a:lnR>
                    <a:lnT>
                      <a:noFill/>
                    </a:lnT>
                    <a:lnB>
                      <a:noFill/>
                    </a:lnB>
                  </a:tcPr>
                </a:tc>
                <a:extLst>
                  <a:ext uri="{0D108BD9-81ED-4DB2-BD59-A6C34878D82A}">
                    <a16:rowId xmlns:a16="http://schemas.microsoft.com/office/drawing/2014/main" val="2782557912"/>
                  </a:ext>
                </a:extLst>
              </a:tr>
              <a:tr h="167640">
                <a:tc>
                  <a:txBody>
                    <a:bodyPr/>
                    <a:lstStyle/>
                    <a:p>
                      <a:pPr algn="l" fontAlgn="b"/>
                      <a:endParaRPr lang="en-US" sz="1100" b="1" i="0" u="none" strike="noStrike" dirty="0">
                        <a:effectLst/>
                        <a:latin typeface="Arial MT"/>
                      </a:endParaRPr>
                    </a:p>
                  </a:txBody>
                  <a:tcPr marL="7620" marR="7620" marT="7620" marB="0" anchor="b">
                    <a:lnL>
                      <a:noFill/>
                    </a:lnL>
                    <a:lnR>
                      <a:noFill/>
                    </a:lnR>
                    <a:lnT>
                      <a:noFill/>
                    </a:lnT>
                    <a:lnB>
                      <a:noFill/>
                    </a:lnB>
                  </a:tcPr>
                </a:tc>
                <a:tc>
                  <a:txBody>
                    <a:bodyPr/>
                    <a:lstStyle/>
                    <a:p>
                      <a:pPr algn="r" fontAlgn="b"/>
                      <a:endParaRPr lang="en-US" sz="1100" b="1" i="0" u="none" strike="noStrike" dirty="0">
                        <a:effectLst/>
                        <a:latin typeface="Arial MT"/>
                      </a:endParaRPr>
                    </a:p>
                  </a:txBody>
                  <a:tcPr marL="7620" marR="7620" marT="7620" marB="0" anchor="b">
                    <a:lnL>
                      <a:noFill/>
                    </a:lnL>
                    <a:lnR>
                      <a:noFill/>
                    </a:lnR>
                    <a:lnT>
                      <a:noFill/>
                    </a:lnT>
                    <a:lnB>
                      <a:noFill/>
                    </a:lnB>
                  </a:tcPr>
                </a:tc>
                <a:tc gridSpan="2">
                  <a:txBody>
                    <a:bodyPr/>
                    <a:lstStyle/>
                    <a:p>
                      <a:endParaRPr lang="en-US"/>
                    </a:p>
                  </a:txBody>
                  <a:tcPr marL="7620" marR="7620" marT="7620" marB="0" anchor="b">
                    <a:lnL>
                      <a:noFill/>
                    </a:lnL>
                    <a:lnR>
                      <a:noFill/>
                    </a:lnR>
                    <a:lnT>
                      <a:noFill/>
                    </a:lnT>
                    <a:lnB>
                      <a:noFill/>
                    </a:lnB>
                  </a:tcPr>
                </a:tc>
                <a:tc hMerge="1">
                  <a:txBody>
                    <a:bodyPr/>
                    <a:lstStyle/>
                    <a:p>
                      <a:pPr algn="l" fontAlgn="b"/>
                      <a:endParaRPr lang="en-US" sz="11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1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100" b="1"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100" b="1" i="0" u="none" strike="noStrike">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476226262"/>
                  </a:ext>
                </a:extLst>
              </a:tr>
              <a:tr h="167640">
                <a:tc>
                  <a:txBody>
                    <a:bodyPr/>
                    <a:lstStyle/>
                    <a:p>
                      <a:pPr algn="l" fontAlgn="b"/>
                      <a:endParaRPr lang="en-US" sz="1100" b="0" i="0" u="none" strike="noStrike" dirty="0">
                        <a:effectLst/>
                        <a:latin typeface="Arial MT"/>
                      </a:endParaRPr>
                    </a:p>
                  </a:txBody>
                  <a:tcPr marL="7620" marR="7620" marT="7620" marB="0" anchor="b">
                    <a:lnL>
                      <a:noFill/>
                    </a:lnL>
                    <a:lnR>
                      <a:noFill/>
                    </a:lnR>
                    <a:lnT>
                      <a:noFill/>
                    </a:lnT>
                    <a:lnB>
                      <a:noFill/>
                    </a:lnB>
                  </a:tcPr>
                </a:tc>
                <a:tc>
                  <a:txBody>
                    <a:bodyPr/>
                    <a:lstStyle/>
                    <a:p>
                      <a:pPr algn="l" fontAlgn="b"/>
                      <a:endParaRPr lang="en-US" sz="1100" b="0" i="0" u="none" strike="noStrike">
                        <a:effectLst/>
                        <a:latin typeface="Arial MT"/>
                      </a:endParaRPr>
                    </a:p>
                  </a:txBody>
                  <a:tcPr marL="7620" marR="7620" marT="7620" marB="0" anchor="b">
                    <a:lnL>
                      <a:noFill/>
                    </a:lnL>
                    <a:lnR>
                      <a:noFill/>
                    </a:lnR>
                    <a:lnT>
                      <a:noFill/>
                    </a:lnT>
                    <a:lnB>
                      <a:noFill/>
                    </a:lnB>
                  </a:tcPr>
                </a:tc>
                <a:tc gridSpan="2">
                  <a:txBody>
                    <a:bodyPr/>
                    <a:lstStyle/>
                    <a:p>
                      <a:endParaRPr lang="en-US" dirty="0"/>
                    </a:p>
                  </a:txBody>
                  <a:tcPr marL="7620" marR="7620" marT="7620" marB="0" anchor="b">
                    <a:lnL>
                      <a:noFill/>
                    </a:lnL>
                    <a:lnR>
                      <a:noFill/>
                    </a:lnR>
                    <a:lnT>
                      <a:noFill/>
                    </a:lnT>
                    <a:lnB>
                      <a:noFill/>
                    </a:lnB>
                  </a:tcPr>
                </a:tc>
                <a:tc hMerge="1">
                  <a:txBody>
                    <a:bodyPr/>
                    <a:lstStyle/>
                    <a:p>
                      <a:pPr algn="l" fontAlgn="b"/>
                      <a:endParaRPr lang="en-US" sz="1100" b="0"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100" b="0"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100" b="0" i="0" u="none" strike="noStrike">
                        <a:effectLst/>
                        <a:latin typeface="Arial MT"/>
                      </a:endParaRPr>
                    </a:p>
                  </a:txBody>
                  <a:tcPr marL="7620" marR="7620" marT="7620" marB="0" anchor="b">
                    <a:lnL>
                      <a:noFill/>
                    </a:lnL>
                    <a:lnR>
                      <a:noFill/>
                    </a:lnR>
                    <a:lnT>
                      <a:noFill/>
                    </a:lnT>
                    <a:lnB>
                      <a:noFill/>
                    </a:lnB>
                  </a:tcPr>
                </a:tc>
                <a:tc>
                  <a:txBody>
                    <a:bodyPr/>
                    <a:lstStyle/>
                    <a:p>
                      <a:pPr algn="l" fontAlgn="b"/>
                      <a:endParaRPr lang="en-US" sz="1100" b="0" i="0" u="none" strike="noStrike" dirty="0">
                        <a:effectLst/>
                        <a:latin typeface="Arial MT"/>
                      </a:endParaRPr>
                    </a:p>
                  </a:txBody>
                  <a:tcPr marL="7620" marR="7620" marT="7620" marB="0" anchor="b">
                    <a:lnL>
                      <a:noFill/>
                    </a:lnL>
                    <a:lnR>
                      <a:noFill/>
                    </a:lnR>
                    <a:lnT>
                      <a:noFill/>
                    </a:lnT>
                    <a:lnB>
                      <a:noFill/>
                    </a:lnB>
                  </a:tcPr>
                </a:tc>
                <a:extLst>
                  <a:ext uri="{0D108BD9-81ED-4DB2-BD59-A6C34878D82A}">
                    <a16:rowId xmlns:a16="http://schemas.microsoft.com/office/drawing/2014/main" val="1602510870"/>
                  </a:ext>
                </a:extLst>
              </a:tr>
            </a:tbl>
          </a:graphicData>
        </a:graphic>
      </p:graphicFrame>
    </p:spTree>
    <p:extLst>
      <p:ext uri="{BB962C8B-B14F-4D97-AF65-F5344CB8AC3E}">
        <p14:creationId xmlns:p14="http://schemas.microsoft.com/office/powerpoint/2010/main" val="547825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Tentative Budget for the </a:t>
            </a:r>
            <a:br>
              <a:rPr lang="en-US" dirty="0" smtClean="0">
                <a:solidFill>
                  <a:schemeClr val="bg1"/>
                </a:solidFill>
              </a:rPr>
            </a:br>
            <a:r>
              <a:rPr lang="en-US" dirty="0" smtClean="0">
                <a:solidFill>
                  <a:schemeClr val="bg1"/>
                </a:solidFill>
              </a:rPr>
              <a:t>2021-20 Fiscal Year</a:t>
            </a:r>
            <a:endParaRPr lang="en-US" dirty="0">
              <a:solidFill>
                <a:schemeClr val="bg1"/>
              </a:solidFill>
            </a:endParaRPr>
          </a:p>
        </p:txBody>
      </p:sp>
      <p:sp>
        <p:nvSpPr>
          <p:cNvPr id="3" name="Content Placeholder 2"/>
          <p:cNvSpPr>
            <a:spLocks noGrp="1"/>
          </p:cNvSpPr>
          <p:nvPr>
            <p:ph idx="1"/>
          </p:nvPr>
        </p:nvSpPr>
        <p:spPr>
          <a:solidFill>
            <a:schemeClr val="accent2"/>
          </a:solidFill>
        </p:spPr>
        <p:txBody>
          <a:bodyPr>
            <a:noAutofit/>
          </a:bodyPr>
          <a:lstStyle/>
          <a:p>
            <a:pPr marL="0" indent="0">
              <a:buNone/>
            </a:pPr>
            <a:endParaRPr lang="en-US" sz="2800" dirty="0" smtClean="0"/>
          </a:p>
          <a:p>
            <a:pPr marL="0" indent="0">
              <a:buNone/>
            </a:pPr>
            <a:r>
              <a:rPr lang="en-US" sz="2800" u="sng" dirty="0" smtClean="0"/>
              <a:t>Recommendation: </a:t>
            </a:r>
          </a:p>
          <a:p>
            <a:pPr marL="0" indent="0">
              <a:buNone/>
            </a:pPr>
            <a:r>
              <a:rPr lang="en-US" sz="2800" dirty="0" smtClean="0"/>
              <a:t>That the tentative budget for the 2020-21 fiscal year for the Okeechobee County School District be approved.</a:t>
            </a:r>
            <a:endParaRPr lang="en-US" sz="2800" dirty="0"/>
          </a:p>
        </p:txBody>
      </p:sp>
      <p:sp>
        <p:nvSpPr>
          <p:cNvPr id="4" name="Slide Number Placeholder 3"/>
          <p:cNvSpPr>
            <a:spLocks noGrp="1"/>
          </p:cNvSpPr>
          <p:nvPr>
            <p:ph type="sldNum" sz="quarter" idx="12"/>
          </p:nvPr>
        </p:nvSpPr>
        <p:spPr/>
        <p:txBody>
          <a:bodyPr/>
          <a:lstStyle/>
          <a:p>
            <a:fld id="{BCBB8309-81F0-49F3-8F31-B3D6AE6D5F5A}" type="slidenum">
              <a:rPr lang="en-US" smtClean="0"/>
              <a:t>36</a:t>
            </a:fld>
            <a:endParaRPr lang="en-US" dirty="0"/>
          </a:p>
        </p:txBody>
      </p:sp>
    </p:spTree>
    <p:extLst>
      <p:ext uri="{BB962C8B-B14F-4D97-AF65-F5344CB8AC3E}">
        <p14:creationId xmlns:p14="http://schemas.microsoft.com/office/powerpoint/2010/main" val="161529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57199" y="286605"/>
            <a:ext cx="8153399" cy="1084996"/>
          </a:xfrm>
          <a:solidFill>
            <a:schemeClr val="accent1"/>
          </a:solidFill>
        </p:spPr>
        <p:txBody>
          <a:bodyPr/>
          <a:lstStyle/>
          <a:p>
            <a:r>
              <a:rPr lang="en-US" dirty="0" smtClean="0">
                <a:solidFill>
                  <a:schemeClr val="bg1"/>
                </a:solidFill>
              </a:rPr>
              <a:t>Tax Receipts &amp; FEFP Funds</a:t>
            </a:r>
            <a:endParaRPr lang="en-US" dirty="0">
              <a:solidFill>
                <a:schemeClr val="bg1"/>
              </a:solidFill>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582404923"/>
              </p:ext>
            </p:extLst>
          </p:nvPr>
        </p:nvGraphicFramePr>
        <p:xfrm>
          <a:off x="457200" y="1600200"/>
          <a:ext cx="8153399" cy="2743201"/>
        </p:xfrm>
        <a:graphic>
          <a:graphicData uri="http://schemas.openxmlformats.org/drawingml/2006/table">
            <a:tbl>
              <a:tblPr firstRow="1" bandRow="1">
                <a:tableStyleId>{85BE263C-DBD7-4A20-BB59-AAB30ACAA65A}</a:tableStyleId>
              </a:tblPr>
              <a:tblGrid>
                <a:gridCol w="2156491">
                  <a:extLst>
                    <a:ext uri="{9D8B030D-6E8A-4147-A177-3AD203B41FA5}">
                      <a16:colId xmlns:a16="http://schemas.microsoft.com/office/drawing/2014/main" val="20000"/>
                    </a:ext>
                  </a:extLst>
                </a:gridCol>
                <a:gridCol w="2156491">
                  <a:extLst>
                    <a:ext uri="{9D8B030D-6E8A-4147-A177-3AD203B41FA5}">
                      <a16:colId xmlns:a16="http://schemas.microsoft.com/office/drawing/2014/main" val="1137507862"/>
                    </a:ext>
                  </a:extLst>
                </a:gridCol>
                <a:gridCol w="2087818">
                  <a:extLst>
                    <a:ext uri="{9D8B030D-6E8A-4147-A177-3AD203B41FA5}">
                      <a16:colId xmlns:a16="http://schemas.microsoft.com/office/drawing/2014/main" val="2028634248"/>
                    </a:ext>
                  </a:extLst>
                </a:gridCol>
                <a:gridCol w="1752599">
                  <a:extLst>
                    <a:ext uri="{9D8B030D-6E8A-4147-A177-3AD203B41FA5}">
                      <a16:colId xmlns:a16="http://schemas.microsoft.com/office/drawing/2014/main" val="20003"/>
                    </a:ext>
                  </a:extLst>
                </a:gridCol>
              </a:tblGrid>
              <a:tr h="70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Budget 2019-20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Budget 2020-21</a:t>
                      </a:r>
                    </a:p>
                  </a:txBody>
                  <a:tcPr anchor="ctr"/>
                </a:tc>
                <a:tc>
                  <a:txBody>
                    <a:bodyPr/>
                    <a:lstStyle/>
                    <a:p>
                      <a:pPr algn="r"/>
                      <a:r>
                        <a:rPr lang="en-US" sz="2000" b="0" dirty="0" smtClean="0">
                          <a:solidFill>
                            <a:schemeClr val="tx1"/>
                          </a:solidFill>
                        </a:rPr>
                        <a:t>Variance</a:t>
                      </a:r>
                      <a:endParaRPr lang="en-US" sz="2000" b="0" dirty="0">
                        <a:solidFill>
                          <a:schemeClr val="tx1"/>
                        </a:solidFill>
                      </a:endParaRPr>
                    </a:p>
                  </a:txBody>
                  <a:tcPr anchor="ctr"/>
                </a:tc>
                <a:extLst>
                  <a:ext uri="{0D108BD9-81ED-4DB2-BD59-A6C34878D82A}">
                    <a16:rowId xmlns:a16="http://schemas.microsoft.com/office/drawing/2014/main" val="10000"/>
                  </a:ext>
                </a:extLst>
              </a:tr>
              <a:tr h="1017142">
                <a:tc>
                  <a:txBody>
                    <a:bodyPr/>
                    <a:lstStyle/>
                    <a:p>
                      <a:pPr algn="l"/>
                      <a:r>
                        <a:rPr lang="en-US" sz="2000" b="0" dirty="0" smtClean="0"/>
                        <a:t>Total Estimated Tax Receipts</a:t>
                      </a:r>
                      <a:endParaRPr lang="en-US" sz="2000" b="0" dirty="0"/>
                    </a:p>
                  </a:txBody>
                  <a:tcPr anchor="ctr"/>
                </a:tc>
                <a:tc>
                  <a:txBody>
                    <a:bodyPr/>
                    <a:lstStyle/>
                    <a:p>
                      <a:pPr algn="r"/>
                      <a:r>
                        <a:rPr lang="en-US" sz="2000" b="0" dirty="0" smtClean="0"/>
                        <a:t>$</a:t>
                      </a:r>
                      <a:r>
                        <a:rPr lang="en-US" sz="2000" b="0" baseline="0" dirty="0" smtClean="0"/>
                        <a:t> 13,544,724</a:t>
                      </a:r>
                      <a:endParaRPr lang="en-US" sz="2000" b="0" dirty="0"/>
                    </a:p>
                  </a:txBody>
                  <a:tcPr anchor="ctr"/>
                </a:tc>
                <a:tc>
                  <a:txBody>
                    <a:bodyPr/>
                    <a:lstStyle/>
                    <a:p>
                      <a:pPr algn="r"/>
                      <a:r>
                        <a:rPr lang="en-US" sz="2000" b="0" dirty="0" smtClean="0"/>
                        <a:t>$</a:t>
                      </a:r>
                      <a:r>
                        <a:rPr lang="en-US" sz="2000" b="0" baseline="0" dirty="0" smtClean="0"/>
                        <a:t> 19,339,266</a:t>
                      </a:r>
                      <a:endParaRPr lang="en-US" sz="2000" b="0" dirty="0"/>
                    </a:p>
                  </a:txBody>
                  <a:tcPr anchor="ctr"/>
                </a:tc>
                <a:tc>
                  <a:txBody>
                    <a:bodyPr/>
                    <a:lstStyle/>
                    <a:p>
                      <a:pPr algn="r"/>
                      <a:r>
                        <a:rPr lang="en-US" sz="2000" b="0" dirty="0" smtClean="0"/>
                        <a:t>$</a:t>
                      </a:r>
                      <a:r>
                        <a:rPr lang="en-US" sz="2000" b="0" baseline="0" dirty="0" smtClean="0"/>
                        <a:t> 5,794,542</a:t>
                      </a:r>
                      <a:endParaRPr lang="en-US" sz="2000" b="0" dirty="0"/>
                    </a:p>
                  </a:txBody>
                  <a:tcPr anchor="ctr"/>
                </a:tc>
                <a:extLst>
                  <a:ext uri="{0D108BD9-81ED-4DB2-BD59-A6C34878D82A}">
                    <a16:rowId xmlns:a16="http://schemas.microsoft.com/office/drawing/2014/main" val="10001"/>
                  </a:ext>
                </a:extLst>
              </a:tr>
              <a:tr h="1017142">
                <a:tc>
                  <a:txBody>
                    <a:bodyPr/>
                    <a:lstStyle/>
                    <a:p>
                      <a:pPr algn="l"/>
                      <a:r>
                        <a:rPr lang="en-US" sz="2000" b="0" dirty="0" smtClean="0"/>
                        <a:t>Estimated</a:t>
                      </a:r>
                      <a:r>
                        <a:rPr lang="en-US" sz="2000" b="0" baseline="0" dirty="0" smtClean="0"/>
                        <a:t> FEFP Funds Expected</a:t>
                      </a:r>
                      <a:endParaRPr lang="en-US" sz="2000" b="0" dirty="0"/>
                    </a:p>
                  </a:txBody>
                  <a:tcPr anchor="ctr"/>
                </a:tc>
                <a:tc>
                  <a:txBody>
                    <a:bodyPr/>
                    <a:lstStyle/>
                    <a:p>
                      <a:pPr algn="r"/>
                      <a:r>
                        <a:rPr lang="en-US" sz="2000" b="0" dirty="0" smtClean="0"/>
                        <a:t>$ 32,173,917</a:t>
                      </a:r>
                      <a:endParaRPr lang="en-US" sz="2000" b="0" dirty="0"/>
                    </a:p>
                  </a:txBody>
                  <a:tcPr anchor="ctr"/>
                </a:tc>
                <a:tc>
                  <a:txBody>
                    <a:bodyPr/>
                    <a:lstStyle/>
                    <a:p>
                      <a:pPr algn="r"/>
                      <a:r>
                        <a:rPr lang="en-US" sz="2000" b="0" dirty="0" smtClean="0"/>
                        <a:t>$ 30,504,892</a:t>
                      </a:r>
                      <a:endParaRPr lang="en-US" sz="2000" b="0" dirty="0"/>
                    </a:p>
                  </a:txBody>
                  <a:tcPr anchor="ctr"/>
                </a:tc>
                <a:tc>
                  <a:txBody>
                    <a:bodyPr/>
                    <a:lstStyle/>
                    <a:p>
                      <a:pPr algn="r"/>
                      <a:r>
                        <a:rPr lang="en-US" sz="2000" b="0" dirty="0" smtClean="0"/>
                        <a:t>$ (1,669,025)</a:t>
                      </a:r>
                      <a:endParaRPr lang="en-US" sz="2000" b="0" dirty="0"/>
                    </a:p>
                  </a:txBody>
                  <a:tcPr anchor="ct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normAutofit/>
          </a:bodyPr>
          <a:lstStyle/>
          <a:p>
            <a:fld id="{BCBB8309-81F0-49F3-8F31-B3D6AE6D5F5A}" type="slidenum">
              <a:rPr lang="en-US" smtClean="0"/>
              <a:t>4</a:t>
            </a:fld>
            <a:endParaRPr lang="en-US" dirty="0"/>
          </a:p>
        </p:txBody>
      </p:sp>
    </p:spTree>
    <p:extLst>
      <p:ext uri="{BB962C8B-B14F-4D97-AF65-F5344CB8AC3E}">
        <p14:creationId xmlns:p14="http://schemas.microsoft.com/office/powerpoint/2010/main" val="3991617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6604"/>
            <a:ext cx="7604760" cy="1450757"/>
          </a:xfrm>
          <a:solidFill>
            <a:schemeClr val="accent1"/>
          </a:solidFill>
        </p:spPr>
        <p:txBody>
          <a:bodyPr/>
          <a:lstStyle/>
          <a:p>
            <a:r>
              <a:rPr lang="en-US" dirty="0" smtClean="0">
                <a:solidFill>
                  <a:schemeClr val="bg1"/>
                </a:solidFill>
              </a:rPr>
              <a:t>Roll-Back Rate</a:t>
            </a:r>
            <a:endParaRPr lang="en-US" dirty="0">
              <a:solidFill>
                <a:schemeClr val="bg1"/>
              </a:solidFill>
            </a:endParaRPr>
          </a:p>
        </p:txBody>
      </p:sp>
      <p:sp>
        <p:nvSpPr>
          <p:cNvPr id="3" name="Content Placeholder 2"/>
          <p:cNvSpPr>
            <a:spLocks noGrp="1"/>
          </p:cNvSpPr>
          <p:nvPr>
            <p:ph idx="1"/>
          </p:nvPr>
        </p:nvSpPr>
        <p:spPr>
          <a:xfrm>
            <a:off x="761999" y="1845734"/>
            <a:ext cx="7604761" cy="4023360"/>
          </a:xfrm>
          <a:solidFill>
            <a:schemeClr val="accent2"/>
          </a:solidFill>
        </p:spPr>
        <p:txBody>
          <a:bodyPr>
            <a:normAutofit/>
          </a:bodyPr>
          <a:lstStyle/>
          <a:p>
            <a:pPr>
              <a:buClrTx/>
            </a:pPr>
            <a:r>
              <a:rPr lang="en-US" dirty="0" smtClean="0"/>
              <a:t>The rate that would generate the same amount of property tax revenues as approved the prior year.</a:t>
            </a:r>
          </a:p>
          <a:p>
            <a:pPr>
              <a:buClrTx/>
            </a:pPr>
            <a:endParaRPr lang="en-US" dirty="0" smtClean="0"/>
          </a:p>
          <a:p>
            <a:pPr>
              <a:buClrTx/>
            </a:pPr>
            <a:r>
              <a:rPr lang="en-US" dirty="0" smtClean="0"/>
              <a:t>When the tax base increases, the roll-back rate is more than the prior year’s rate.</a:t>
            </a:r>
          </a:p>
          <a:p>
            <a:pPr>
              <a:buClrTx/>
            </a:pPr>
            <a:endParaRPr lang="en-US" dirty="0"/>
          </a:p>
          <a:p>
            <a:pPr>
              <a:buClrTx/>
            </a:pPr>
            <a:r>
              <a:rPr lang="en-US" dirty="0" smtClean="0"/>
              <a:t>The total millage rate to be levied is more than the roll-back rate by 14.26%</a:t>
            </a:r>
            <a:endParaRPr lang="en-US" dirty="0"/>
          </a:p>
          <a:p>
            <a:pPr>
              <a:buClrTx/>
            </a:pPr>
            <a:endParaRPr lang="en-US" dirty="0">
              <a:solidFill>
                <a:schemeClr val="bg1"/>
              </a:solidFill>
            </a:endParaRPr>
          </a:p>
        </p:txBody>
      </p:sp>
      <p:sp>
        <p:nvSpPr>
          <p:cNvPr id="4" name="Slide Number Placeholder 3"/>
          <p:cNvSpPr>
            <a:spLocks noGrp="1"/>
          </p:cNvSpPr>
          <p:nvPr>
            <p:ph type="sldNum" sz="quarter" idx="12"/>
          </p:nvPr>
        </p:nvSpPr>
        <p:spPr/>
        <p:txBody>
          <a:bodyPr>
            <a:normAutofit/>
          </a:bodyPr>
          <a:lstStyle/>
          <a:p>
            <a:fld id="{BCBB8309-81F0-49F3-8F31-B3D6AE6D5F5A}" type="slidenum">
              <a:rPr lang="en-US" smtClean="0"/>
              <a:t>5</a:t>
            </a:fld>
            <a:endParaRPr lang="en-US" dirty="0"/>
          </a:p>
        </p:txBody>
      </p:sp>
    </p:spTree>
    <p:extLst>
      <p:ext uri="{BB962C8B-B14F-4D97-AF65-F5344CB8AC3E}">
        <p14:creationId xmlns:p14="http://schemas.microsoft.com/office/powerpoint/2010/main" val="3823134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solidFill>
            <a:schemeClr val="accent2"/>
          </a:solidFill>
        </p:spPr>
        <p:txBody>
          <a:bodyPr/>
          <a:lstStyle/>
          <a:p>
            <a:r>
              <a:rPr lang="en-US" dirty="0" smtClean="0">
                <a:solidFill>
                  <a:schemeClr val="bg1"/>
                </a:solidFill>
              </a:rPr>
              <a:t>FTE, BSA &amp; DCD</a:t>
            </a:r>
            <a:endParaRPr lang="en-US" dirty="0">
              <a:solidFill>
                <a:schemeClr val="bg1"/>
              </a:solidFill>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543939116"/>
              </p:ext>
            </p:extLst>
          </p:nvPr>
        </p:nvGraphicFramePr>
        <p:xfrm>
          <a:off x="514350" y="2063751"/>
          <a:ext cx="7797662" cy="3956050"/>
        </p:xfrm>
        <a:graphic>
          <a:graphicData uri="http://schemas.openxmlformats.org/drawingml/2006/table">
            <a:tbl>
              <a:tblPr firstRow="1" bandRow="1">
                <a:tableStyleId>{85BE263C-DBD7-4A20-BB59-AAB30ACAA65A}</a:tableStyleId>
              </a:tblPr>
              <a:tblGrid>
                <a:gridCol w="2024393">
                  <a:extLst>
                    <a:ext uri="{9D8B030D-6E8A-4147-A177-3AD203B41FA5}">
                      <a16:colId xmlns:a16="http://schemas.microsoft.com/office/drawing/2014/main" val="20000"/>
                    </a:ext>
                  </a:extLst>
                </a:gridCol>
                <a:gridCol w="2024393">
                  <a:extLst>
                    <a:ext uri="{9D8B030D-6E8A-4147-A177-3AD203B41FA5}">
                      <a16:colId xmlns:a16="http://schemas.microsoft.com/office/drawing/2014/main" val="3685225344"/>
                    </a:ext>
                  </a:extLst>
                </a:gridCol>
                <a:gridCol w="2024393">
                  <a:extLst>
                    <a:ext uri="{9D8B030D-6E8A-4147-A177-3AD203B41FA5}">
                      <a16:colId xmlns:a16="http://schemas.microsoft.com/office/drawing/2014/main" val="1520241342"/>
                    </a:ext>
                  </a:extLst>
                </a:gridCol>
                <a:gridCol w="1724483">
                  <a:extLst>
                    <a:ext uri="{9D8B030D-6E8A-4147-A177-3AD203B41FA5}">
                      <a16:colId xmlns:a16="http://schemas.microsoft.com/office/drawing/2014/main" val="20003"/>
                    </a:ext>
                  </a:extLst>
                </a:gridCol>
              </a:tblGrid>
              <a:tr h="723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endParaRPr>
                    </a:p>
                  </a:txBody>
                  <a:tcPr marL="86625" marR="86625"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Budget 2019-20</a:t>
                      </a:r>
                    </a:p>
                  </a:txBody>
                  <a:tcPr marL="86625" marR="86625"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Budget 2019-20</a:t>
                      </a:r>
                    </a:p>
                  </a:txBody>
                  <a:tcPr marL="86625" marR="86625" anchor="ctr"/>
                </a:tc>
                <a:tc>
                  <a:txBody>
                    <a:bodyPr/>
                    <a:lstStyle/>
                    <a:p>
                      <a:pPr algn="r"/>
                      <a:r>
                        <a:rPr lang="en-US" sz="2000" b="0" dirty="0" smtClean="0">
                          <a:solidFill>
                            <a:schemeClr val="tx1"/>
                          </a:solidFill>
                        </a:rPr>
                        <a:t>Variance</a:t>
                      </a:r>
                      <a:endParaRPr lang="en-US" sz="2000" b="0" dirty="0">
                        <a:solidFill>
                          <a:schemeClr val="tx1"/>
                        </a:solidFill>
                      </a:endParaRPr>
                    </a:p>
                  </a:txBody>
                  <a:tcPr marL="86625" marR="86625" anchor="ctr"/>
                </a:tc>
                <a:extLst>
                  <a:ext uri="{0D108BD9-81ED-4DB2-BD59-A6C34878D82A}">
                    <a16:rowId xmlns:a16="http://schemas.microsoft.com/office/drawing/2014/main" val="10000"/>
                  </a:ext>
                </a:extLst>
              </a:tr>
              <a:tr h="734984">
                <a:tc>
                  <a:txBody>
                    <a:bodyPr/>
                    <a:lstStyle/>
                    <a:p>
                      <a:pPr algn="l"/>
                      <a:r>
                        <a:rPr lang="en-US" sz="2000" b="0" dirty="0" smtClean="0"/>
                        <a:t>Estimated Students</a:t>
                      </a:r>
                      <a:endParaRPr lang="en-US" sz="2000" b="0" dirty="0"/>
                    </a:p>
                  </a:txBody>
                  <a:tcPr marL="86625" marR="86625" anchor="ctr"/>
                </a:tc>
                <a:tc>
                  <a:txBody>
                    <a:bodyPr/>
                    <a:lstStyle/>
                    <a:p>
                      <a:pPr algn="r"/>
                      <a:r>
                        <a:rPr lang="en-US" sz="2000" b="0" dirty="0" smtClean="0"/>
                        <a:t>6,450.11</a:t>
                      </a:r>
                      <a:endParaRPr lang="en-US" sz="2000" b="0" dirty="0"/>
                    </a:p>
                  </a:txBody>
                  <a:tcPr marL="86625" marR="86625" anchor="ctr"/>
                </a:tc>
                <a:tc>
                  <a:txBody>
                    <a:bodyPr/>
                    <a:lstStyle/>
                    <a:p>
                      <a:pPr algn="r"/>
                      <a:r>
                        <a:rPr lang="en-US" sz="2000" b="0" dirty="0" smtClean="0"/>
                        <a:t>6,673.41</a:t>
                      </a:r>
                      <a:endParaRPr lang="en-US" sz="2000" b="0" dirty="0"/>
                    </a:p>
                  </a:txBody>
                  <a:tcPr marL="86625" marR="86625" anchor="ctr"/>
                </a:tc>
                <a:tc>
                  <a:txBody>
                    <a:bodyPr/>
                    <a:lstStyle/>
                    <a:p>
                      <a:pPr algn="r"/>
                      <a:r>
                        <a:rPr lang="en-US" sz="2000" b="0" dirty="0" smtClean="0"/>
                        <a:t>223.30</a:t>
                      </a:r>
                      <a:endParaRPr lang="en-US" sz="2000" b="0" dirty="0"/>
                    </a:p>
                  </a:txBody>
                  <a:tcPr marL="86625" marR="86625" anchor="ctr"/>
                </a:tc>
                <a:extLst>
                  <a:ext uri="{0D108BD9-81ED-4DB2-BD59-A6C34878D82A}">
                    <a16:rowId xmlns:a16="http://schemas.microsoft.com/office/drawing/2014/main" val="10001"/>
                  </a:ext>
                </a:extLst>
              </a:tr>
              <a:tr h="723796">
                <a:tc>
                  <a:txBody>
                    <a:bodyPr/>
                    <a:lstStyle/>
                    <a:p>
                      <a:pPr algn="l"/>
                      <a:r>
                        <a:rPr lang="en-US" sz="2000" b="0" dirty="0" smtClean="0"/>
                        <a:t>Weighted</a:t>
                      </a:r>
                      <a:r>
                        <a:rPr lang="en-US" sz="2000" b="0" baseline="0" dirty="0" smtClean="0"/>
                        <a:t> FTE</a:t>
                      </a:r>
                      <a:endParaRPr lang="en-US" sz="2000" b="0" dirty="0"/>
                    </a:p>
                  </a:txBody>
                  <a:tcPr marL="86625" marR="86625" anchor="ctr"/>
                </a:tc>
                <a:tc>
                  <a:txBody>
                    <a:bodyPr/>
                    <a:lstStyle/>
                    <a:p>
                      <a:pPr algn="r"/>
                      <a:r>
                        <a:rPr lang="en-US" sz="2000" b="0" dirty="0" smtClean="0"/>
                        <a:t>6,851.27</a:t>
                      </a:r>
                      <a:endParaRPr lang="en-US" sz="2000" b="0" dirty="0"/>
                    </a:p>
                  </a:txBody>
                  <a:tcPr marL="86625" marR="86625" anchor="ctr"/>
                </a:tc>
                <a:tc>
                  <a:txBody>
                    <a:bodyPr/>
                    <a:lstStyle/>
                    <a:p>
                      <a:pPr algn="r"/>
                      <a:r>
                        <a:rPr lang="en-US" sz="2000" b="0" dirty="0" smtClean="0"/>
                        <a:t>7,135.57</a:t>
                      </a:r>
                      <a:endParaRPr lang="en-US" sz="2000" b="0" dirty="0"/>
                    </a:p>
                  </a:txBody>
                  <a:tcPr marL="86625" marR="86625" anchor="ctr"/>
                </a:tc>
                <a:tc>
                  <a:txBody>
                    <a:bodyPr/>
                    <a:lstStyle/>
                    <a:p>
                      <a:pPr algn="r"/>
                      <a:r>
                        <a:rPr lang="en-US" sz="2000" b="0" dirty="0" smtClean="0"/>
                        <a:t>284.30</a:t>
                      </a:r>
                      <a:endParaRPr lang="en-US" sz="2000" b="0" dirty="0"/>
                    </a:p>
                  </a:txBody>
                  <a:tcPr marL="86625" marR="86625" anchor="ctr"/>
                </a:tc>
                <a:extLst>
                  <a:ext uri="{0D108BD9-81ED-4DB2-BD59-A6C34878D82A}">
                    <a16:rowId xmlns:a16="http://schemas.microsoft.com/office/drawing/2014/main" val="10002"/>
                  </a:ext>
                </a:extLst>
              </a:tr>
              <a:tr h="1038490">
                <a:tc>
                  <a:txBody>
                    <a:bodyPr/>
                    <a:lstStyle/>
                    <a:p>
                      <a:pPr algn="l"/>
                      <a:r>
                        <a:rPr lang="en-US" sz="2000" b="0" dirty="0" smtClean="0"/>
                        <a:t>Base</a:t>
                      </a:r>
                      <a:r>
                        <a:rPr lang="en-US" sz="2000" b="0" baseline="0" dirty="0" smtClean="0"/>
                        <a:t> Student Allocation</a:t>
                      </a:r>
                      <a:endParaRPr lang="en-US" sz="2000" b="0" dirty="0"/>
                    </a:p>
                  </a:txBody>
                  <a:tcPr marL="86625" marR="86625" anchor="ctr"/>
                </a:tc>
                <a:tc>
                  <a:txBody>
                    <a:bodyPr/>
                    <a:lstStyle/>
                    <a:p>
                      <a:pPr algn="r"/>
                      <a:r>
                        <a:rPr lang="en-US" sz="2000" b="0" dirty="0" smtClean="0"/>
                        <a:t>$ 4,279.49</a:t>
                      </a:r>
                      <a:endParaRPr lang="en-US" sz="2000" b="0" dirty="0"/>
                    </a:p>
                  </a:txBody>
                  <a:tcPr marL="86625" marR="86625" anchor="ctr"/>
                </a:tc>
                <a:tc>
                  <a:txBody>
                    <a:bodyPr/>
                    <a:lstStyle/>
                    <a:p>
                      <a:pPr algn="r"/>
                      <a:r>
                        <a:rPr lang="en-US" sz="2000" b="0" dirty="0" smtClean="0"/>
                        <a:t>$ 4,319.49</a:t>
                      </a:r>
                      <a:endParaRPr lang="en-US" sz="2000" b="0" dirty="0"/>
                    </a:p>
                  </a:txBody>
                  <a:tcPr marL="86625" marR="86625" anchor="ctr"/>
                </a:tc>
                <a:tc>
                  <a:txBody>
                    <a:bodyPr/>
                    <a:lstStyle/>
                    <a:p>
                      <a:pPr algn="r"/>
                      <a:r>
                        <a:rPr lang="en-US" sz="2000" b="0" dirty="0" smtClean="0"/>
                        <a:t>$ 40.00</a:t>
                      </a:r>
                      <a:endParaRPr lang="en-US" sz="2000" b="0" dirty="0"/>
                    </a:p>
                  </a:txBody>
                  <a:tcPr marL="86625" marR="86625" anchor="ctr"/>
                </a:tc>
                <a:extLst>
                  <a:ext uri="{0D108BD9-81ED-4DB2-BD59-A6C34878D82A}">
                    <a16:rowId xmlns:a16="http://schemas.microsoft.com/office/drawing/2014/main" val="10003"/>
                  </a:ext>
                </a:extLst>
              </a:tr>
              <a:tr h="734984">
                <a:tc>
                  <a:txBody>
                    <a:bodyPr/>
                    <a:lstStyle/>
                    <a:p>
                      <a:pPr algn="l"/>
                      <a:r>
                        <a:rPr lang="en-US" sz="2000" b="0" dirty="0" smtClean="0"/>
                        <a:t>District</a:t>
                      </a:r>
                      <a:r>
                        <a:rPr lang="en-US" sz="2000" b="0" baseline="0" dirty="0" smtClean="0"/>
                        <a:t> Cost Differential</a:t>
                      </a:r>
                      <a:endParaRPr lang="en-US" sz="2000" b="0" dirty="0"/>
                    </a:p>
                  </a:txBody>
                  <a:tcPr marL="86625" marR="86625" anchor="ctr"/>
                </a:tc>
                <a:tc>
                  <a:txBody>
                    <a:bodyPr/>
                    <a:lstStyle/>
                    <a:p>
                      <a:pPr algn="r"/>
                      <a:r>
                        <a:rPr lang="en-US" sz="2000" b="0" dirty="0" smtClean="0"/>
                        <a:t>0.9781</a:t>
                      </a:r>
                      <a:endParaRPr lang="en-US" sz="2000" b="0" dirty="0"/>
                    </a:p>
                  </a:txBody>
                  <a:tcPr marL="86625" marR="86625" anchor="ctr"/>
                </a:tc>
                <a:tc>
                  <a:txBody>
                    <a:bodyPr/>
                    <a:lstStyle/>
                    <a:p>
                      <a:pPr algn="r"/>
                      <a:r>
                        <a:rPr lang="en-US" sz="2000" b="0" dirty="0" smtClean="0"/>
                        <a:t>0.9787</a:t>
                      </a:r>
                      <a:endParaRPr lang="en-US" sz="2000" b="0" dirty="0"/>
                    </a:p>
                  </a:txBody>
                  <a:tcPr marL="86625" marR="86625" anchor="ctr"/>
                </a:tc>
                <a:tc>
                  <a:txBody>
                    <a:bodyPr/>
                    <a:lstStyle/>
                    <a:p>
                      <a:pPr algn="r"/>
                      <a:r>
                        <a:rPr lang="en-US" sz="2000" b="0" dirty="0" smtClean="0"/>
                        <a:t>0.0006</a:t>
                      </a:r>
                      <a:endParaRPr lang="en-US" sz="2000" b="0" dirty="0"/>
                    </a:p>
                  </a:txBody>
                  <a:tcPr marL="86625" marR="86625" anchor="ct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a:xfrm>
            <a:off x="4724400" y="6324894"/>
            <a:ext cx="680390" cy="498470"/>
          </a:xfrm>
        </p:spPr>
        <p:txBody>
          <a:bodyPr>
            <a:normAutofit/>
          </a:bodyPr>
          <a:lstStyle/>
          <a:p>
            <a:fld id="{BCBB8309-81F0-49F3-8F31-B3D6AE6D5F5A}"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2393417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2173690"/>
              </p:ext>
            </p:extLst>
          </p:nvPr>
        </p:nvGraphicFramePr>
        <p:xfrm>
          <a:off x="457200" y="1600200"/>
          <a:ext cx="8229600" cy="42973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7992555" y="5925272"/>
            <a:ext cx="680390" cy="498470"/>
          </a:xfrm>
        </p:spPr>
        <p:txBody>
          <a:bodyPr>
            <a:normAutofit/>
          </a:bodyPr>
          <a:lstStyle/>
          <a:p>
            <a:fld id="{BCBB8309-81F0-49F3-8F31-B3D6AE6D5F5A}" type="slidenum">
              <a:rPr lang="en-US" smtClean="0">
                <a:solidFill>
                  <a:schemeClr val="bg1"/>
                </a:solidFill>
              </a:rPr>
              <a:t>7</a:t>
            </a:fld>
            <a:endParaRPr lang="en-US" dirty="0">
              <a:solidFill>
                <a:schemeClr val="bg1"/>
              </a:solidFill>
            </a:endParaRPr>
          </a:p>
        </p:txBody>
      </p:sp>
      <p:sp>
        <p:nvSpPr>
          <p:cNvPr id="6" name="Title 4"/>
          <p:cNvSpPr>
            <a:spLocks noGrp="1"/>
          </p:cNvSpPr>
          <p:nvPr>
            <p:ph type="title"/>
          </p:nvPr>
        </p:nvSpPr>
        <p:spPr>
          <a:xfrm>
            <a:off x="628650" y="365127"/>
            <a:ext cx="7886700" cy="777874"/>
          </a:xfrm>
          <a:solidFill>
            <a:schemeClr val="accent1"/>
          </a:solidFill>
        </p:spPr>
        <p:txBody>
          <a:bodyPr/>
          <a:lstStyle/>
          <a:p>
            <a:r>
              <a:rPr lang="en-US" dirty="0" smtClean="0">
                <a:solidFill>
                  <a:schemeClr val="bg1"/>
                </a:solidFill>
              </a:rPr>
              <a:t>History of Enrollment</a:t>
            </a:r>
            <a:endParaRPr lang="en-US" dirty="0">
              <a:solidFill>
                <a:schemeClr val="bg1"/>
              </a:solidFill>
            </a:endParaRPr>
          </a:p>
        </p:txBody>
      </p:sp>
    </p:spTree>
    <p:extLst>
      <p:ext uri="{BB962C8B-B14F-4D97-AF65-F5344CB8AC3E}">
        <p14:creationId xmlns:p14="http://schemas.microsoft.com/office/powerpoint/2010/main" val="3791751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solidFill>
            <a:schemeClr val="accent1"/>
          </a:solidFill>
        </p:spPr>
        <p:txBody>
          <a:bodyPr/>
          <a:lstStyle/>
          <a:p>
            <a:r>
              <a:rPr lang="en-US" dirty="0" smtClean="0">
                <a:solidFill>
                  <a:schemeClr val="bg1"/>
                </a:solidFill>
              </a:rPr>
              <a:t>Final Budget Totals</a:t>
            </a:r>
            <a:endParaRPr lang="en-US" dirty="0">
              <a:solidFill>
                <a:schemeClr val="bg1"/>
              </a:solidFill>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625932647"/>
              </p:ext>
            </p:extLst>
          </p:nvPr>
        </p:nvGraphicFramePr>
        <p:xfrm>
          <a:off x="514350" y="2063750"/>
          <a:ext cx="7769956" cy="4282440"/>
        </p:xfrm>
        <a:graphic>
          <a:graphicData uri="http://schemas.openxmlformats.org/drawingml/2006/table">
            <a:tbl>
              <a:tblPr firstRow="1" bandRow="1">
                <a:tableStyleId>{85BE263C-DBD7-4A20-BB59-AAB30ACAA65A}</a:tableStyleId>
              </a:tblPr>
              <a:tblGrid>
                <a:gridCol w="1942489">
                  <a:extLst>
                    <a:ext uri="{9D8B030D-6E8A-4147-A177-3AD203B41FA5}">
                      <a16:colId xmlns:a16="http://schemas.microsoft.com/office/drawing/2014/main" val="20000"/>
                    </a:ext>
                  </a:extLst>
                </a:gridCol>
                <a:gridCol w="1942489">
                  <a:extLst>
                    <a:ext uri="{9D8B030D-6E8A-4147-A177-3AD203B41FA5}">
                      <a16:colId xmlns:a16="http://schemas.microsoft.com/office/drawing/2014/main" val="1641139738"/>
                    </a:ext>
                  </a:extLst>
                </a:gridCol>
                <a:gridCol w="1942489">
                  <a:extLst>
                    <a:ext uri="{9D8B030D-6E8A-4147-A177-3AD203B41FA5}">
                      <a16:colId xmlns:a16="http://schemas.microsoft.com/office/drawing/2014/main" val="3783590873"/>
                    </a:ext>
                  </a:extLst>
                </a:gridCol>
                <a:gridCol w="1942489">
                  <a:extLst>
                    <a:ext uri="{9D8B030D-6E8A-4147-A177-3AD203B41FA5}">
                      <a16:colId xmlns:a16="http://schemas.microsoft.com/office/drawing/2014/main" val="20003"/>
                    </a:ext>
                  </a:extLst>
                </a:gridCol>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endParaRPr>
                    </a:p>
                  </a:txBody>
                  <a:tcPr marL="86625" marR="866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Budget 2019-20</a:t>
                      </a:r>
                    </a:p>
                  </a:txBody>
                  <a:tcPr marL="86625" marR="866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Budget 2020-21</a:t>
                      </a:r>
                    </a:p>
                  </a:txBody>
                  <a:tcPr marL="86625" marR="86625"/>
                </a:tc>
                <a:tc>
                  <a:txBody>
                    <a:bodyPr/>
                    <a:lstStyle/>
                    <a:p>
                      <a:pPr algn="ctr"/>
                      <a:r>
                        <a:rPr lang="en-US" sz="1800" b="0" dirty="0" smtClean="0">
                          <a:solidFill>
                            <a:schemeClr val="tx1"/>
                          </a:solidFill>
                        </a:rPr>
                        <a:t>Variance</a:t>
                      </a:r>
                      <a:endParaRPr lang="en-US" sz="1800" b="0" dirty="0">
                        <a:solidFill>
                          <a:schemeClr val="tx1"/>
                        </a:solidFill>
                      </a:endParaRPr>
                    </a:p>
                  </a:txBody>
                  <a:tcPr marL="86625" marR="86625"/>
                </a:tc>
                <a:extLst>
                  <a:ext uri="{0D108BD9-81ED-4DB2-BD59-A6C34878D82A}">
                    <a16:rowId xmlns:a16="http://schemas.microsoft.com/office/drawing/2014/main" val="10000"/>
                  </a:ext>
                </a:extLst>
              </a:tr>
              <a:tr h="370840">
                <a:tc>
                  <a:txBody>
                    <a:bodyPr/>
                    <a:lstStyle/>
                    <a:p>
                      <a:pPr algn="ctr"/>
                      <a:r>
                        <a:rPr lang="en-US" sz="2000" b="0" dirty="0" smtClean="0"/>
                        <a:t>Operating General Fund</a:t>
                      </a:r>
                      <a:endParaRPr lang="en-US" sz="2000" b="0" dirty="0"/>
                    </a:p>
                  </a:txBody>
                  <a:tcPr marL="86625" marR="86625"/>
                </a:tc>
                <a:tc>
                  <a:txBody>
                    <a:bodyPr/>
                    <a:lstStyle/>
                    <a:p>
                      <a:pPr algn="r"/>
                      <a:r>
                        <a:rPr lang="en-US" sz="2000" b="0" dirty="0" smtClean="0"/>
                        <a:t>$ 58,695,948</a:t>
                      </a:r>
                      <a:endParaRPr lang="en-US" sz="2000" b="0" dirty="0"/>
                    </a:p>
                  </a:txBody>
                  <a:tcPr marL="86625" marR="86625"/>
                </a:tc>
                <a:tc>
                  <a:txBody>
                    <a:bodyPr/>
                    <a:lstStyle/>
                    <a:p>
                      <a:pPr algn="r"/>
                      <a:r>
                        <a:rPr lang="en-US" sz="2000" b="0" dirty="0" smtClean="0"/>
                        <a:t>$ 65,996,625</a:t>
                      </a:r>
                      <a:endParaRPr lang="en-US" sz="2000" b="0" dirty="0"/>
                    </a:p>
                  </a:txBody>
                  <a:tcPr marL="86625" marR="86625"/>
                </a:tc>
                <a:tc>
                  <a:txBody>
                    <a:bodyPr/>
                    <a:lstStyle/>
                    <a:p>
                      <a:pPr algn="r"/>
                      <a:r>
                        <a:rPr lang="en-US" sz="2000" b="0" dirty="0" smtClean="0"/>
                        <a:t>$</a:t>
                      </a:r>
                      <a:r>
                        <a:rPr lang="en-US" sz="2000" b="0" baseline="0" dirty="0" smtClean="0"/>
                        <a:t> 7,300,677</a:t>
                      </a:r>
                      <a:endParaRPr lang="en-US" sz="2000" b="0" dirty="0"/>
                    </a:p>
                  </a:txBody>
                  <a:tcPr marL="86625" marR="86625"/>
                </a:tc>
                <a:extLst>
                  <a:ext uri="{0D108BD9-81ED-4DB2-BD59-A6C34878D82A}">
                    <a16:rowId xmlns:a16="http://schemas.microsoft.com/office/drawing/2014/main" val="10001"/>
                  </a:ext>
                </a:extLst>
              </a:tr>
              <a:tr h="370840">
                <a:tc>
                  <a:txBody>
                    <a:bodyPr/>
                    <a:lstStyle/>
                    <a:p>
                      <a:pPr algn="ctr"/>
                      <a:r>
                        <a:rPr lang="en-US" sz="2000" b="0" dirty="0" smtClean="0"/>
                        <a:t>Debt</a:t>
                      </a:r>
                      <a:r>
                        <a:rPr lang="en-US" sz="2000" b="0" baseline="0" dirty="0" smtClean="0"/>
                        <a:t> Service Funds</a:t>
                      </a:r>
                      <a:endParaRPr lang="en-US" sz="2000" b="0" dirty="0"/>
                    </a:p>
                  </a:txBody>
                  <a:tcPr marL="86625" marR="86625"/>
                </a:tc>
                <a:tc>
                  <a:txBody>
                    <a:bodyPr/>
                    <a:lstStyle/>
                    <a:p>
                      <a:pPr algn="r"/>
                      <a:r>
                        <a:rPr lang="en-US" sz="2000" b="0" dirty="0" smtClean="0">
                          <a:solidFill>
                            <a:schemeClr val="tx1"/>
                          </a:solidFill>
                        </a:rPr>
                        <a:t>$ 21,551</a:t>
                      </a:r>
                      <a:endParaRPr lang="en-US" sz="2000" b="0" dirty="0">
                        <a:solidFill>
                          <a:schemeClr val="tx1"/>
                        </a:solidFill>
                      </a:endParaRPr>
                    </a:p>
                  </a:txBody>
                  <a:tcPr marL="86625" marR="86625"/>
                </a:tc>
                <a:tc>
                  <a:txBody>
                    <a:bodyPr/>
                    <a:lstStyle/>
                    <a:p>
                      <a:pPr algn="r"/>
                      <a:r>
                        <a:rPr lang="en-US" sz="2000" b="0" dirty="0" smtClean="0">
                          <a:solidFill>
                            <a:schemeClr val="tx1"/>
                          </a:solidFill>
                        </a:rPr>
                        <a:t>$</a:t>
                      </a:r>
                      <a:r>
                        <a:rPr lang="en-US" sz="2000" b="0" baseline="0" dirty="0" smtClean="0">
                          <a:solidFill>
                            <a:schemeClr val="tx1"/>
                          </a:solidFill>
                        </a:rPr>
                        <a:t> 0</a:t>
                      </a:r>
                      <a:endParaRPr lang="en-US" sz="2000" b="0" dirty="0">
                        <a:solidFill>
                          <a:schemeClr val="tx1"/>
                        </a:solidFill>
                      </a:endParaRPr>
                    </a:p>
                  </a:txBody>
                  <a:tcPr marL="86625" marR="86625"/>
                </a:tc>
                <a:tc>
                  <a:txBody>
                    <a:bodyPr/>
                    <a:lstStyle/>
                    <a:p>
                      <a:pPr algn="r"/>
                      <a:r>
                        <a:rPr lang="en-US" sz="2000" b="0" dirty="0" smtClean="0">
                          <a:solidFill>
                            <a:schemeClr val="tx1"/>
                          </a:solidFill>
                        </a:rPr>
                        <a:t>  $ (21,551)</a:t>
                      </a:r>
                      <a:endParaRPr lang="en-US" sz="2000" b="0" dirty="0">
                        <a:solidFill>
                          <a:schemeClr val="tx1"/>
                        </a:solidFill>
                      </a:endParaRPr>
                    </a:p>
                  </a:txBody>
                  <a:tcPr marL="86625" marR="86625"/>
                </a:tc>
                <a:extLst>
                  <a:ext uri="{0D108BD9-81ED-4DB2-BD59-A6C34878D82A}">
                    <a16:rowId xmlns:a16="http://schemas.microsoft.com/office/drawing/2014/main" val="10002"/>
                  </a:ext>
                </a:extLst>
              </a:tr>
              <a:tr h="370840">
                <a:tc>
                  <a:txBody>
                    <a:bodyPr/>
                    <a:lstStyle/>
                    <a:p>
                      <a:pPr algn="ctr"/>
                      <a:r>
                        <a:rPr lang="en-US" sz="2000" b="0" dirty="0" smtClean="0"/>
                        <a:t>Capital Projects Funds</a:t>
                      </a:r>
                      <a:endParaRPr lang="en-US" sz="2000" b="0" dirty="0"/>
                    </a:p>
                  </a:txBody>
                  <a:tcPr marL="86625" marR="86625"/>
                </a:tc>
                <a:tc>
                  <a:txBody>
                    <a:bodyPr/>
                    <a:lstStyle/>
                    <a:p>
                      <a:pPr algn="r"/>
                      <a:r>
                        <a:rPr lang="en-US" sz="2000" b="0" dirty="0" smtClean="0"/>
                        <a:t>$</a:t>
                      </a:r>
                      <a:r>
                        <a:rPr lang="en-US" sz="2000" b="0" baseline="0" dirty="0" smtClean="0"/>
                        <a:t> 7,313,875</a:t>
                      </a:r>
                      <a:endParaRPr lang="en-US" sz="2000" b="0" dirty="0"/>
                    </a:p>
                  </a:txBody>
                  <a:tcPr marL="86625" marR="86625"/>
                </a:tc>
                <a:tc>
                  <a:txBody>
                    <a:bodyPr/>
                    <a:lstStyle/>
                    <a:p>
                      <a:pPr algn="r"/>
                      <a:r>
                        <a:rPr lang="en-US" sz="2000" b="0" dirty="0" smtClean="0"/>
                        <a:t>$</a:t>
                      </a:r>
                      <a:r>
                        <a:rPr lang="en-US" sz="2000" b="0" baseline="0" dirty="0" smtClean="0"/>
                        <a:t> 9,734,454</a:t>
                      </a:r>
                      <a:endParaRPr lang="en-US" sz="2000" b="0" dirty="0"/>
                    </a:p>
                  </a:txBody>
                  <a:tcPr marL="86625" marR="86625"/>
                </a:tc>
                <a:tc>
                  <a:txBody>
                    <a:bodyPr/>
                    <a:lstStyle/>
                    <a:p>
                      <a:pPr algn="r"/>
                      <a:r>
                        <a:rPr lang="en-US" sz="2000" b="0" dirty="0" smtClean="0"/>
                        <a:t>$</a:t>
                      </a:r>
                      <a:r>
                        <a:rPr lang="en-US" sz="2000" b="0" baseline="0" dirty="0" smtClean="0"/>
                        <a:t> 2,420,579</a:t>
                      </a:r>
                      <a:endParaRPr lang="en-US" sz="2000" b="0" dirty="0"/>
                    </a:p>
                  </a:txBody>
                  <a:tcPr marL="86625" marR="86625"/>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t>Food Service Funds</a:t>
                      </a:r>
                    </a:p>
                  </a:txBody>
                  <a:tcPr marL="86625" marR="86625"/>
                </a:tc>
                <a:tc>
                  <a:txBody>
                    <a:bodyPr/>
                    <a:lstStyle/>
                    <a:p>
                      <a:pPr algn="r"/>
                      <a:r>
                        <a:rPr lang="en-US" sz="2000" b="0" dirty="0" smtClean="0"/>
                        <a:t>$ 5,381,847</a:t>
                      </a:r>
                      <a:endParaRPr lang="en-US" sz="2000" b="0" dirty="0"/>
                    </a:p>
                  </a:txBody>
                  <a:tcPr marL="86625" marR="86625"/>
                </a:tc>
                <a:tc>
                  <a:txBody>
                    <a:bodyPr/>
                    <a:lstStyle/>
                    <a:p>
                      <a:pPr algn="r"/>
                      <a:r>
                        <a:rPr lang="en-US" sz="2000" b="0" dirty="0" smtClean="0"/>
                        <a:t>$ 4,217,723</a:t>
                      </a:r>
                      <a:endParaRPr lang="en-US" sz="2000" b="0" dirty="0"/>
                    </a:p>
                  </a:txBody>
                  <a:tcPr marL="86625" marR="86625"/>
                </a:tc>
                <a:tc>
                  <a:txBody>
                    <a:bodyPr/>
                    <a:lstStyle/>
                    <a:p>
                      <a:pPr algn="r"/>
                      <a:r>
                        <a:rPr lang="en-US" sz="2000" b="0" dirty="0" smtClean="0"/>
                        <a:t>$</a:t>
                      </a:r>
                      <a:r>
                        <a:rPr lang="en-US" sz="2000" b="0" baseline="0" dirty="0" smtClean="0"/>
                        <a:t> (1,164,124)</a:t>
                      </a:r>
                      <a:endParaRPr lang="en-US" sz="2000" b="0" dirty="0"/>
                    </a:p>
                  </a:txBody>
                  <a:tcPr marL="86625" marR="86625"/>
                </a:tc>
                <a:extLst>
                  <a:ext uri="{0D108BD9-81ED-4DB2-BD59-A6C34878D82A}">
                    <a16:rowId xmlns:a16="http://schemas.microsoft.com/office/drawing/2014/main" val="10004"/>
                  </a:ext>
                </a:extLst>
              </a:tr>
              <a:tr h="370840">
                <a:tc>
                  <a:txBody>
                    <a:bodyPr/>
                    <a:lstStyle/>
                    <a:p>
                      <a:pPr algn="ctr"/>
                      <a:r>
                        <a:rPr lang="en-US" sz="2000" b="0" dirty="0" smtClean="0"/>
                        <a:t>Federal Program Funds</a:t>
                      </a:r>
                      <a:endParaRPr lang="en-US" sz="2000" b="0" dirty="0"/>
                    </a:p>
                  </a:txBody>
                  <a:tcPr marL="86625" marR="86625"/>
                </a:tc>
                <a:tc>
                  <a:txBody>
                    <a:bodyPr/>
                    <a:lstStyle/>
                    <a:p>
                      <a:pPr algn="r"/>
                      <a:r>
                        <a:rPr lang="en-US" sz="2000" b="0" dirty="0" smtClean="0"/>
                        <a:t>$ 6,387,439</a:t>
                      </a:r>
                      <a:endParaRPr lang="en-US" sz="2000" b="0" dirty="0"/>
                    </a:p>
                  </a:txBody>
                  <a:tcPr marL="86625" marR="86625"/>
                </a:tc>
                <a:tc>
                  <a:txBody>
                    <a:bodyPr/>
                    <a:lstStyle/>
                    <a:p>
                      <a:pPr algn="r"/>
                      <a:r>
                        <a:rPr lang="en-US" sz="2000" b="0" dirty="0" smtClean="0"/>
                        <a:t>$ 6,530,423</a:t>
                      </a:r>
                      <a:endParaRPr lang="en-US" sz="2000" b="0" dirty="0"/>
                    </a:p>
                  </a:txBody>
                  <a:tcPr marL="86625" marR="86625"/>
                </a:tc>
                <a:tc>
                  <a:txBody>
                    <a:bodyPr/>
                    <a:lstStyle/>
                    <a:p>
                      <a:pPr algn="r"/>
                      <a:r>
                        <a:rPr lang="en-US" sz="2000" b="0" dirty="0" smtClean="0"/>
                        <a:t>$ 142,984</a:t>
                      </a:r>
                      <a:endParaRPr lang="en-US" sz="2000" b="0" dirty="0"/>
                    </a:p>
                  </a:txBody>
                  <a:tcPr marL="86625" marR="86625"/>
                </a:tc>
                <a:extLst>
                  <a:ext uri="{0D108BD9-81ED-4DB2-BD59-A6C34878D82A}">
                    <a16:rowId xmlns:a16="http://schemas.microsoft.com/office/drawing/2014/main" val="10005"/>
                  </a:ext>
                </a:extLst>
              </a:tr>
              <a:tr h="370840">
                <a:tc>
                  <a:txBody>
                    <a:bodyPr/>
                    <a:lstStyle/>
                    <a:p>
                      <a:pPr algn="ctr"/>
                      <a:r>
                        <a:rPr lang="en-US" sz="2000" b="0" dirty="0" smtClean="0"/>
                        <a:t>Total Budget</a:t>
                      </a:r>
                      <a:endParaRPr lang="en-US" sz="2000" b="0" dirty="0"/>
                    </a:p>
                  </a:txBody>
                  <a:tcPr marL="86625" marR="86625"/>
                </a:tc>
                <a:tc>
                  <a:txBody>
                    <a:bodyPr/>
                    <a:lstStyle/>
                    <a:p>
                      <a:pPr algn="r"/>
                      <a:r>
                        <a:rPr lang="en-US" sz="2000" b="0" dirty="0" smtClean="0"/>
                        <a:t>$ 77,800,660</a:t>
                      </a:r>
                      <a:endParaRPr lang="en-US" sz="2000" b="0" dirty="0"/>
                    </a:p>
                  </a:txBody>
                  <a:tcPr marL="86625" marR="86625"/>
                </a:tc>
                <a:tc>
                  <a:txBody>
                    <a:bodyPr/>
                    <a:lstStyle/>
                    <a:p>
                      <a:pPr algn="r"/>
                      <a:r>
                        <a:rPr lang="en-US" sz="2000" b="0" dirty="0" smtClean="0"/>
                        <a:t>$ 88,445,672</a:t>
                      </a:r>
                      <a:endParaRPr lang="en-US" sz="2000" b="0" dirty="0"/>
                    </a:p>
                  </a:txBody>
                  <a:tcPr marL="86625" marR="86625"/>
                </a:tc>
                <a:tc>
                  <a:txBody>
                    <a:bodyPr/>
                    <a:lstStyle/>
                    <a:p>
                      <a:pPr algn="r"/>
                      <a:r>
                        <a:rPr lang="en-US" sz="2000" b="0" dirty="0" smtClean="0"/>
                        <a:t>$ 10,645,012</a:t>
                      </a:r>
                      <a:endParaRPr lang="en-US" sz="2000" b="0" dirty="0"/>
                    </a:p>
                  </a:txBody>
                  <a:tcPr marL="86625" marR="86625"/>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a:xfrm>
            <a:off x="8284304" y="5828324"/>
            <a:ext cx="680390" cy="498470"/>
          </a:xfrm>
        </p:spPr>
        <p:txBody>
          <a:bodyPr>
            <a:normAutofit/>
          </a:bodyPr>
          <a:lstStyle/>
          <a:p>
            <a:fld id="{BCBB8309-81F0-49F3-8F31-B3D6AE6D5F5A}"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3848790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6000" r="-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normAutofit fontScale="90000"/>
          </a:bodyPr>
          <a:lstStyle/>
          <a:p>
            <a:r>
              <a:rPr lang="en-US" dirty="0" smtClean="0">
                <a:solidFill>
                  <a:schemeClr val="bg1"/>
                </a:solidFill>
              </a:rPr>
              <a:t>Funds as a Percent of </a:t>
            </a:r>
            <a:br>
              <a:rPr lang="en-US" dirty="0" smtClean="0">
                <a:solidFill>
                  <a:schemeClr val="bg1"/>
                </a:solidFill>
              </a:rPr>
            </a:br>
            <a:r>
              <a:rPr lang="en-US" dirty="0" smtClean="0">
                <a:solidFill>
                  <a:schemeClr val="bg1"/>
                </a:solidFill>
              </a:rPr>
              <a:t>Final Budget</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B8309-81F0-49F3-8F31-B3D6AE6D5F5A}"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542854737"/>
              </p:ext>
            </p:extLst>
          </p:nvPr>
        </p:nvGraphicFramePr>
        <p:xfrm>
          <a:off x="838200" y="1219200"/>
          <a:ext cx="7315200" cy="487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13602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7030A0"/>
      </a:accent1>
      <a:accent2>
        <a:srgbClr val="A5A5A5"/>
      </a:accent2>
      <a:accent3>
        <a:srgbClr val="FFFFFF"/>
      </a:accent3>
      <a:accent4>
        <a:srgbClr val="EBDAE2"/>
      </a:accent4>
      <a:accent5>
        <a:srgbClr val="954F72"/>
      </a:accent5>
      <a:accent6>
        <a:srgbClr val="4A273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10063</TotalTime>
  <Words>3132</Words>
  <Application>Microsoft Office PowerPoint</Application>
  <PresentationFormat>On-screen Show (4:3)</PresentationFormat>
  <Paragraphs>818</Paragraphs>
  <Slides>36</Slides>
  <Notes>36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7" baseType="lpstr">
      <vt:lpstr>Arial</vt:lpstr>
      <vt:lpstr>Arial MT</vt:lpstr>
      <vt:lpstr>Book Antiqua</vt:lpstr>
      <vt:lpstr>Calibri</vt:lpstr>
      <vt:lpstr>Lucida Sans</vt:lpstr>
      <vt:lpstr>Wingdings</vt:lpstr>
      <vt:lpstr>Wingdings 2</vt:lpstr>
      <vt:lpstr>Wingdings 3</vt:lpstr>
      <vt:lpstr>Office Theme</vt:lpstr>
      <vt:lpstr>2_Apex</vt:lpstr>
      <vt:lpstr>Worksheet</vt:lpstr>
      <vt:lpstr>PowerPoint Presentation</vt:lpstr>
      <vt:lpstr>Certified Tax Roll</vt:lpstr>
      <vt:lpstr>Tax Millage</vt:lpstr>
      <vt:lpstr>Tax Receipts &amp; FEFP Funds</vt:lpstr>
      <vt:lpstr>Roll-Back Rate</vt:lpstr>
      <vt:lpstr>FTE, BSA &amp; DCD</vt:lpstr>
      <vt:lpstr>History of Enrollment</vt:lpstr>
      <vt:lpstr>Final Budget Totals</vt:lpstr>
      <vt:lpstr>Funds as a Percent of  Final Budget</vt:lpstr>
      <vt:lpstr>Percentage of Revenue  Local vs. State FEFP Funding</vt:lpstr>
      <vt:lpstr>Tentative Millage Rates</vt:lpstr>
      <vt:lpstr>Revenue</vt:lpstr>
      <vt:lpstr>Revenue</vt:lpstr>
      <vt:lpstr>Revenue</vt:lpstr>
      <vt:lpstr>Revenue</vt:lpstr>
      <vt:lpstr>Revenue</vt:lpstr>
      <vt:lpstr>Revenue</vt:lpstr>
      <vt:lpstr>Appropriations</vt:lpstr>
      <vt:lpstr>Appropriations</vt:lpstr>
      <vt:lpstr>Appropriations</vt:lpstr>
      <vt:lpstr>Appropriations</vt:lpstr>
      <vt:lpstr>Appropriations</vt:lpstr>
      <vt:lpstr>Appropriations</vt:lpstr>
      <vt:lpstr>Appropriations</vt:lpstr>
      <vt:lpstr>Capital Outlay &amp; Debt Service</vt:lpstr>
      <vt:lpstr>Capital Outlay &amp; Debt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Projects Budget</vt:lpstr>
      <vt:lpstr>CARES Project Budget</vt:lpstr>
      <vt:lpstr>Tentative Budget for the  2021-20 Fiscal Year</vt:lpstr>
    </vt:vector>
  </TitlesOfParts>
  <Company>OCSB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District of Okeechobee County</dc:title>
  <dc:creator>kenk1205</dc:creator>
  <cp:lastModifiedBy>KENWORTHY, KENNETH</cp:lastModifiedBy>
  <cp:revision>427</cp:revision>
  <cp:lastPrinted>2020-07-23T21:55:24Z</cp:lastPrinted>
  <dcterms:created xsi:type="dcterms:W3CDTF">2012-07-23T20:54:22Z</dcterms:created>
  <dcterms:modified xsi:type="dcterms:W3CDTF">2020-07-24T11:26:10Z</dcterms:modified>
</cp:coreProperties>
</file>