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0.xml" ContentType="application/vnd.openxmlformats-officedocument.presentationml.notesSlide+xml"/>
  <Override PartName="/ppt/charts/chart5.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0"/>
  </p:notesMasterIdLst>
  <p:handoutMasterIdLst>
    <p:handoutMasterId r:id="rId111"/>
  </p:handoutMasterIdLst>
  <p:sldIdLst>
    <p:sldId id="256" r:id="rId2"/>
    <p:sldId id="443" r:id="rId3"/>
    <p:sldId id="409" r:id="rId4"/>
    <p:sldId id="427" r:id="rId5"/>
    <p:sldId id="350" r:id="rId6"/>
    <p:sldId id="439" r:id="rId7"/>
    <p:sldId id="440" r:id="rId8"/>
    <p:sldId id="441" r:id="rId9"/>
    <p:sldId id="442" r:id="rId10"/>
    <p:sldId id="479" r:id="rId11"/>
    <p:sldId id="480" r:id="rId12"/>
    <p:sldId id="482" r:id="rId13"/>
    <p:sldId id="505" r:id="rId14"/>
    <p:sldId id="506" r:id="rId15"/>
    <p:sldId id="507" r:id="rId16"/>
    <p:sldId id="522" r:id="rId17"/>
    <p:sldId id="488" r:id="rId18"/>
    <p:sldId id="490" r:id="rId19"/>
    <p:sldId id="489" r:id="rId20"/>
    <p:sldId id="508" r:id="rId21"/>
    <p:sldId id="274" r:id="rId22"/>
    <p:sldId id="268" r:id="rId23"/>
    <p:sldId id="352" r:id="rId24"/>
    <p:sldId id="353" r:id="rId25"/>
    <p:sldId id="354" r:id="rId26"/>
    <p:sldId id="523" r:id="rId27"/>
    <p:sldId id="494" r:id="rId28"/>
    <p:sldId id="495" r:id="rId29"/>
    <p:sldId id="413" r:id="rId30"/>
    <p:sldId id="431" r:id="rId31"/>
    <p:sldId id="356" r:id="rId32"/>
    <p:sldId id="500" r:id="rId33"/>
    <p:sldId id="501" r:id="rId34"/>
    <p:sldId id="357" r:id="rId35"/>
    <p:sldId id="358" r:id="rId36"/>
    <p:sldId id="359" r:id="rId37"/>
    <p:sldId id="360" r:id="rId38"/>
    <p:sldId id="361" r:id="rId39"/>
    <p:sldId id="362" r:id="rId40"/>
    <p:sldId id="364" r:id="rId41"/>
    <p:sldId id="504" r:id="rId42"/>
    <p:sldId id="502" r:id="rId43"/>
    <p:sldId id="503" r:id="rId44"/>
    <p:sldId id="365" r:id="rId45"/>
    <p:sldId id="428" r:id="rId46"/>
    <p:sldId id="366" r:id="rId47"/>
    <p:sldId id="367" r:id="rId48"/>
    <p:sldId id="368" r:id="rId49"/>
    <p:sldId id="369" r:id="rId50"/>
    <p:sldId id="438" r:id="rId51"/>
    <p:sldId id="434" r:id="rId52"/>
    <p:sldId id="465" r:id="rId53"/>
    <p:sldId id="430" r:id="rId54"/>
    <p:sldId id="462" r:id="rId55"/>
    <p:sldId id="509" r:id="rId56"/>
    <p:sldId id="510" r:id="rId57"/>
    <p:sldId id="511" r:id="rId58"/>
    <p:sldId id="512" r:id="rId59"/>
    <p:sldId id="513" r:id="rId60"/>
    <p:sldId id="514" r:id="rId61"/>
    <p:sldId id="515" r:id="rId62"/>
    <p:sldId id="516" r:id="rId63"/>
    <p:sldId id="517" r:id="rId64"/>
    <p:sldId id="518" r:id="rId65"/>
    <p:sldId id="519" r:id="rId66"/>
    <p:sldId id="272" r:id="rId67"/>
    <p:sldId id="491" r:id="rId68"/>
    <p:sldId id="492" r:id="rId69"/>
    <p:sldId id="493" r:id="rId70"/>
    <p:sldId id="323" r:id="rId71"/>
    <p:sldId id="371" r:id="rId72"/>
    <p:sldId id="374" r:id="rId73"/>
    <p:sldId id="372" r:id="rId74"/>
    <p:sldId id="328" r:id="rId75"/>
    <p:sldId id="327" r:id="rId76"/>
    <p:sldId id="329" r:id="rId77"/>
    <p:sldId id="373" r:id="rId78"/>
    <p:sldId id="330" r:id="rId79"/>
    <p:sldId id="375" r:id="rId80"/>
    <p:sldId id="496" r:id="rId81"/>
    <p:sldId id="497" r:id="rId82"/>
    <p:sldId id="498" r:id="rId83"/>
    <p:sldId id="499" r:id="rId84"/>
    <p:sldId id="331" r:id="rId85"/>
    <p:sldId id="420" r:id="rId86"/>
    <p:sldId id="463" r:id="rId87"/>
    <p:sldId id="436" r:id="rId88"/>
    <p:sldId id="437" r:id="rId89"/>
    <p:sldId id="407" r:id="rId90"/>
    <p:sldId id="467" r:id="rId91"/>
    <p:sldId id="444" r:id="rId92"/>
    <p:sldId id="445" r:id="rId93"/>
    <p:sldId id="446" r:id="rId94"/>
    <p:sldId id="447" r:id="rId95"/>
    <p:sldId id="448" r:id="rId96"/>
    <p:sldId id="449" r:id="rId97"/>
    <p:sldId id="450" r:id="rId98"/>
    <p:sldId id="451" r:id="rId99"/>
    <p:sldId id="452" r:id="rId100"/>
    <p:sldId id="453" r:id="rId101"/>
    <p:sldId id="454" r:id="rId102"/>
    <p:sldId id="455" r:id="rId103"/>
    <p:sldId id="456" r:id="rId104"/>
    <p:sldId id="457" r:id="rId105"/>
    <p:sldId id="458" r:id="rId106"/>
    <p:sldId id="459" r:id="rId107"/>
    <p:sldId id="460" r:id="rId108"/>
    <p:sldId id="461" r:id="rId10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9933"/>
    <a:srgbClr val="154B77"/>
    <a:srgbClr val="5E5E5E"/>
    <a:srgbClr val="8C8C8C"/>
    <a:srgbClr val="17916F"/>
    <a:srgbClr val="DDDEDD"/>
    <a:srgbClr val="1211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59264" autoAdjust="0"/>
  </p:normalViewPr>
  <p:slideViewPr>
    <p:cSldViewPr snapToGrid="0" snapToObjects="1">
      <p:cViewPr varScale="1">
        <p:scale>
          <a:sx n="48" d="100"/>
          <a:sy n="48" d="100"/>
        </p:scale>
        <p:origin x="-1770"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p:scale>
          <a:sx n="60" d="100"/>
          <a:sy n="60" d="100"/>
        </p:scale>
        <p:origin x="-1710" y="36"/>
      </p:cViewPr>
      <p:guideLst>
        <p:guide orient="horz" pos="2928"/>
        <p:guide orient="horz" pos="3024"/>
        <p:guide pos="2208"/>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truckenmiller\Documents\FAIR%20CC\PD\Example%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truckenmiller\Documents\FAIR%20FS\field%20test\scores%20to%20schools\AP2\ability_score_reference_graph5-13-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truckenmiller\Documents\FAIR%20FS\field%20test\scores%20to%20schools\AP2\ability_score_reference_graph5-13-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truckenmiller\Documents\FAIR%20FS\field%20test\scores%20to%20schools\AP2\ability_score_reference_graph5-13-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truckenmiller\Documents\FAIR%20FS\field%20test\scores%20to%20schools\AP2\ability_score_reference_graph5-13-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c:spPr>
          <c:invertIfNegative val="0"/>
          <c:dPt>
            <c:idx val="0"/>
            <c:invertIfNegative val="0"/>
            <c:bubble3D val="0"/>
          </c:dPt>
          <c:dPt>
            <c:idx val="1"/>
            <c:invertIfNegative val="0"/>
            <c:bubble3D val="0"/>
            <c:spPr>
              <a:solidFill>
                <a:schemeClr val="accent6"/>
              </a:solidFill>
            </c:spPr>
          </c:dPt>
          <c:dPt>
            <c:idx val="2"/>
            <c:invertIfNegative val="0"/>
            <c:bubble3D val="0"/>
            <c:spPr>
              <a:solidFill>
                <a:schemeClr val="accent6"/>
              </a:solidFill>
            </c:spPr>
          </c:dPt>
          <c:dPt>
            <c:idx val="3"/>
            <c:invertIfNegative val="0"/>
            <c:bubble3D val="0"/>
            <c:spPr>
              <a:solidFill>
                <a:schemeClr val="accent6"/>
              </a:solidFill>
            </c:spPr>
          </c:dPt>
          <c:cat>
            <c:strRef>
              <c:f>Sheet1!$B$10:$E$10</c:f>
              <c:strCache>
                <c:ptCount val="4"/>
                <c:pt idx="0">
                  <c:v>WR</c:v>
                </c:pt>
                <c:pt idx="1">
                  <c:v>VK</c:v>
                </c:pt>
                <c:pt idx="2">
                  <c:v>RC</c:v>
                </c:pt>
                <c:pt idx="3">
                  <c:v>SK</c:v>
                </c:pt>
              </c:strCache>
            </c:strRef>
          </c:cat>
          <c:val>
            <c:numRef>
              <c:f>Sheet1!$B$11:$E$11</c:f>
              <c:numCache>
                <c:formatCode>General</c:formatCode>
                <c:ptCount val="4"/>
                <c:pt idx="0">
                  <c:v>80</c:v>
                </c:pt>
                <c:pt idx="1">
                  <c:v>20</c:v>
                </c:pt>
                <c:pt idx="2">
                  <c:v>25</c:v>
                </c:pt>
                <c:pt idx="3">
                  <c:v>30</c:v>
                </c:pt>
              </c:numCache>
            </c:numRef>
          </c:val>
        </c:ser>
        <c:dLbls>
          <c:showLegendKey val="0"/>
          <c:showVal val="0"/>
          <c:showCatName val="0"/>
          <c:showSerName val="0"/>
          <c:showPercent val="0"/>
          <c:showBubbleSize val="0"/>
        </c:dLbls>
        <c:gapWidth val="150"/>
        <c:axId val="94479488"/>
        <c:axId val="94481408"/>
      </c:barChart>
      <c:catAx>
        <c:axId val="94479488"/>
        <c:scaling>
          <c:orientation val="minMax"/>
        </c:scaling>
        <c:delete val="0"/>
        <c:axPos val="b"/>
        <c:title>
          <c:tx>
            <c:rich>
              <a:bodyPr/>
              <a:lstStyle/>
              <a:p>
                <a:pPr>
                  <a:defRPr/>
                </a:pPr>
                <a:r>
                  <a:rPr lang="en-US" dirty="0"/>
                  <a:t>Computer-adaptive Tasks</a:t>
                </a:r>
              </a:p>
            </c:rich>
          </c:tx>
          <c:layout/>
          <c:overlay val="0"/>
        </c:title>
        <c:numFmt formatCode="General" sourceLinked="0"/>
        <c:majorTickMark val="out"/>
        <c:minorTickMark val="none"/>
        <c:tickLblPos val="nextTo"/>
        <c:crossAx val="94481408"/>
        <c:crosses val="autoZero"/>
        <c:auto val="1"/>
        <c:lblAlgn val="ctr"/>
        <c:lblOffset val="100"/>
        <c:noMultiLvlLbl val="0"/>
      </c:catAx>
      <c:valAx>
        <c:axId val="94481408"/>
        <c:scaling>
          <c:orientation val="minMax"/>
          <c:max val="95"/>
          <c:min val="5"/>
        </c:scaling>
        <c:delete val="0"/>
        <c:axPos val="l"/>
        <c:majorGridlines/>
        <c:title>
          <c:tx>
            <c:rich>
              <a:bodyPr rot="-5400000" vert="horz"/>
              <a:lstStyle/>
              <a:p>
                <a:pPr>
                  <a:defRPr/>
                </a:pPr>
                <a:r>
                  <a:rPr lang="en-US" dirty="0"/>
                  <a:t>Percentile Rank</a:t>
                </a:r>
              </a:p>
            </c:rich>
          </c:tx>
          <c:layout/>
          <c:overlay val="0"/>
        </c:title>
        <c:numFmt formatCode="General" sourceLinked="1"/>
        <c:majorTickMark val="out"/>
        <c:minorTickMark val="none"/>
        <c:tickLblPos val="nextTo"/>
        <c:crossAx val="9447948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200"/>
            </a:pPr>
            <a:r>
              <a:rPr lang="en-US" sz="3200"/>
              <a:t>Word Recognition</a:t>
            </a:r>
          </a:p>
        </c:rich>
      </c:tx>
      <c:layout/>
      <c:overlay val="1"/>
    </c:title>
    <c:autoTitleDeleted val="0"/>
    <c:plotArea>
      <c:layout/>
      <c:lineChart>
        <c:grouping val="standard"/>
        <c:varyColors val="0"/>
        <c:ser>
          <c:idx val="0"/>
          <c:order val="0"/>
          <c:tx>
            <c:strRef>
              <c:f>'Word Recognition'!$A$2</c:f>
              <c:strCache>
                <c:ptCount val="1"/>
                <c:pt idx="0">
                  <c:v>25th</c:v>
                </c:pt>
              </c:strCache>
            </c:strRef>
          </c:tx>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'Word Recognition'!$B$1:$I$1</c:f>
              <c:strCache>
                <c:ptCount val="8"/>
                <c:pt idx="0">
                  <c:v>Grade 3</c:v>
                </c:pt>
                <c:pt idx="1">
                  <c:v>Grade 4</c:v>
                </c:pt>
                <c:pt idx="2">
                  <c:v>Grade 5</c:v>
                </c:pt>
                <c:pt idx="3">
                  <c:v>Grade 6</c:v>
                </c:pt>
                <c:pt idx="4">
                  <c:v>Grade 7</c:v>
                </c:pt>
                <c:pt idx="5">
                  <c:v>Grade 8</c:v>
                </c:pt>
                <c:pt idx="6">
                  <c:v>Grade 9</c:v>
                </c:pt>
                <c:pt idx="7">
                  <c:v>Grade 10</c:v>
                </c:pt>
              </c:strCache>
            </c:strRef>
          </c:cat>
          <c:val>
            <c:numRef>
              <c:f>'Word Recognition'!$B$2:$I$2</c:f>
              <c:numCache>
                <c:formatCode>0</c:formatCode>
                <c:ptCount val="8"/>
                <c:pt idx="0">
                  <c:v>315.88658333333331</c:v>
                </c:pt>
                <c:pt idx="1">
                  <c:v>363.69366666666662</c:v>
                </c:pt>
                <c:pt idx="2">
                  <c:v>395.38453846153845</c:v>
                </c:pt>
                <c:pt idx="3">
                  <c:v>444.78999999999996</c:v>
                </c:pt>
                <c:pt idx="4">
                  <c:v>492.46449999999987</c:v>
                </c:pt>
                <c:pt idx="5">
                  <c:v>544.24783333333335</c:v>
                </c:pt>
                <c:pt idx="6">
                  <c:v>565.2983999999999</c:v>
                </c:pt>
                <c:pt idx="7">
                  <c:v>597.30543750000004</c:v>
                </c:pt>
              </c:numCache>
            </c:numRef>
          </c:val>
          <c:smooth val="0"/>
        </c:ser>
        <c:ser>
          <c:idx val="1"/>
          <c:order val="1"/>
          <c:tx>
            <c:strRef>
              <c:f>'Word Recognition'!$A$3</c:f>
              <c:strCache>
                <c:ptCount val="1"/>
                <c:pt idx="0">
                  <c:v>50th</c:v>
                </c:pt>
              </c:strCache>
            </c:strRef>
          </c:tx>
          <c:spPr>
            <a:ln>
              <a:noFill/>
            </a:ln>
          </c:spPr>
          <c:marker>
            <c:spPr>
              <a:solidFill>
                <a:schemeClr val="accent4">
                  <a:lumMod val="75000"/>
                </a:schemeClr>
              </a:solidFill>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'Word Recognition'!$B$1:$I$1</c:f>
              <c:strCache>
                <c:ptCount val="8"/>
                <c:pt idx="0">
                  <c:v>Grade 3</c:v>
                </c:pt>
                <c:pt idx="1">
                  <c:v>Grade 4</c:v>
                </c:pt>
                <c:pt idx="2">
                  <c:v>Grade 5</c:v>
                </c:pt>
                <c:pt idx="3">
                  <c:v>Grade 6</c:v>
                </c:pt>
                <c:pt idx="4">
                  <c:v>Grade 7</c:v>
                </c:pt>
                <c:pt idx="5">
                  <c:v>Grade 8</c:v>
                </c:pt>
                <c:pt idx="6">
                  <c:v>Grade 9</c:v>
                </c:pt>
                <c:pt idx="7">
                  <c:v>Grade 10</c:v>
                </c:pt>
              </c:strCache>
            </c:strRef>
          </c:cat>
          <c:val>
            <c:numRef>
              <c:f>'Word Recognition'!$B$3:$I$3</c:f>
              <c:numCache>
                <c:formatCode>0</c:formatCode>
                <c:ptCount val="8"/>
                <c:pt idx="0">
                  <c:v>355.95053333333334</c:v>
                </c:pt>
                <c:pt idx="1">
                  <c:v>412.37271428571427</c:v>
                </c:pt>
                <c:pt idx="2">
                  <c:v>467.01816666666667</c:v>
                </c:pt>
                <c:pt idx="3">
                  <c:v>504.97499999999991</c:v>
                </c:pt>
                <c:pt idx="4">
                  <c:v>546.15260000000012</c:v>
                </c:pt>
                <c:pt idx="5">
                  <c:v>618.25010526315771</c:v>
                </c:pt>
                <c:pt idx="6">
                  <c:v>640.93513043478265</c:v>
                </c:pt>
                <c:pt idx="7">
                  <c:v>662.82489999999984</c:v>
                </c:pt>
              </c:numCache>
            </c:numRef>
          </c:val>
          <c:smooth val="0"/>
        </c:ser>
        <c:ser>
          <c:idx val="2"/>
          <c:order val="2"/>
          <c:tx>
            <c:strRef>
              <c:f>'Word Recognition'!$A$4</c:f>
              <c:strCache>
                <c:ptCount val="1"/>
                <c:pt idx="0">
                  <c:v>75th</c:v>
                </c:pt>
              </c:strCache>
            </c:strRef>
          </c:tx>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'Word Recognition'!$B$1:$I$1</c:f>
              <c:strCache>
                <c:ptCount val="8"/>
                <c:pt idx="0">
                  <c:v>Grade 3</c:v>
                </c:pt>
                <c:pt idx="1">
                  <c:v>Grade 4</c:v>
                </c:pt>
                <c:pt idx="2">
                  <c:v>Grade 5</c:v>
                </c:pt>
                <c:pt idx="3">
                  <c:v>Grade 6</c:v>
                </c:pt>
                <c:pt idx="4">
                  <c:v>Grade 7</c:v>
                </c:pt>
                <c:pt idx="5">
                  <c:v>Grade 8</c:v>
                </c:pt>
                <c:pt idx="6">
                  <c:v>Grade 9</c:v>
                </c:pt>
                <c:pt idx="7">
                  <c:v>Grade 10</c:v>
                </c:pt>
              </c:strCache>
            </c:strRef>
          </c:cat>
          <c:val>
            <c:numRef>
              <c:f>'Word Recognition'!$B$4:$I$4</c:f>
              <c:numCache>
                <c:formatCode>0</c:formatCode>
                <c:ptCount val="8"/>
                <c:pt idx="0">
                  <c:v>396.34425000000005</c:v>
                </c:pt>
                <c:pt idx="1">
                  <c:v>460.11571428571426</c:v>
                </c:pt>
                <c:pt idx="2">
                  <c:v>539.80344444444449</c:v>
                </c:pt>
                <c:pt idx="3">
                  <c:v>564.7833333333333</c:v>
                </c:pt>
                <c:pt idx="4">
                  <c:v>599.58400000000006</c:v>
                </c:pt>
                <c:pt idx="5">
                  <c:v>692.26833333333343</c:v>
                </c:pt>
                <c:pt idx="6">
                  <c:v>713.46783333333326</c:v>
                </c:pt>
                <c:pt idx="7">
                  <c:v>728.82442857142871</c:v>
                </c:pt>
              </c:numCache>
            </c:numRef>
          </c:val>
          <c:smooth val="0"/>
        </c:ser>
        <c:dLbls>
          <c:showLegendKey val="0"/>
          <c:showVal val="0"/>
          <c:showCatName val="0"/>
          <c:showSerName val="0"/>
          <c:showPercent val="0"/>
          <c:showBubbleSize val="0"/>
        </c:dLbls>
        <c:marker val="1"/>
        <c:smooth val="0"/>
        <c:axId val="94410240"/>
        <c:axId val="94411776"/>
      </c:lineChart>
      <c:catAx>
        <c:axId val="94410240"/>
        <c:scaling>
          <c:orientation val="minMax"/>
        </c:scaling>
        <c:delete val="0"/>
        <c:axPos val="b"/>
        <c:majorGridlines/>
        <c:numFmt formatCode="General" sourceLinked="0"/>
        <c:majorTickMark val="out"/>
        <c:minorTickMark val="none"/>
        <c:tickLblPos val="nextTo"/>
        <c:crossAx val="94411776"/>
        <c:crosses val="autoZero"/>
        <c:auto val="1"/>
        <c:lblAlgn val="ctr"/>
        <c:lblOffset val="100"/>
        <c:noMultiLvlLbl val="0"/>
      </c:catAx>
      <c:valAx>
        <c:axId val="94411776"/>
        <c:scaling>
          <c:orientation val="minMax"/>
          <c:min val="200"/>
        </c:scaling>
        <c:delete val="0"/>
        <c:axPos val="l"/>
        <c:majorGridlines>
          <c:spPr>
            <a:ln>
              <a:solidFill>
                <a:schemeClr val="tx1">
                  <a:alpha val="10000"/>
                </a:schemeClr>
              </a:solidFill>
            </a:ln>
          </c:spPr>
        </c:majorGridlines>
        <c:minorGridlines>
          <c:spPr>
            <a:ln>
              <a:solidFill>
                <a:schemeClr val="tx1">
                  <a:alpha val="10000"/>
                </a:schemeClr>
              </a:solidFill>
            </a:ln>
          </c:spPr>
        </c:minorGridlines>
        <c:numFmt formatCode="0" sourceLinked="1"/>
        <c:majorTickMark val="out"/>
        <c:minorTickMark val="none"/>
        <c:tickLblPos val="nextTo"/>
        <c:crossAx val="9441024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sz="2800"/>
              <a:t>Vocabulary Knowledge</a:t>
            </a:r>
          </a:p>
        </c:rich>
      </c:tx>
      <c:layout/>
      <c:overlay val="1"/>
    </c:title>
    <c:autoTitleDeleted val="0"/>
    <c:plotArea>
      <c:layout/>
      <c:lineChart>
        <c:grouping val="standard"/>
        <c:varyColors val="0"/>
        <c:ser>
          <c:idx val="0"/>
          <c:order val="0"/>
          <c:tx>
            <c:strRef>
              <c:f>'Vocabulary Knowledge'!$A$2</c:f>
              <c:strCache>
                <c:ptCount val="1"/>
                <c:pt idx="0">
                  <c:v>25th</c:v>
                </c:pt>
              </c:strCache>
            </c:strRef>
          </c:tx>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'Vocabulary Knowledge'!$B$1:$I$1</c:f>
              <c:strCache>
                <c:ptCount val="8"/>
                <c:pt idx="0">
                  <c:v>Grade 3</c:v>
                </c:pt>
                <c:pt idx="1">
                  <c:v>Grade 4</c:v>
                </c:pt>
                <c:pt idx="2">
                  <c:v>Grade 5</c:v>
                </c:pt>
                <c:pt idx="3">
                  <c:v>Grade 6</c:v>
                </c:pt>
                <c:pt idx="4">
                  <c:v>Grade 7</c:v>
                </c:pt>
                <c:pt idx="5">
                  <c:v>Grade 8</c:v>
                </c:pt>
                <c:pt idx="6">
                  <c:v>Grade 9</c:v>
                </c:pt>
                <c:pt idx="7">
                  <c:v>Grade 10</c:v>
                </c:pt>
              </c:strCache>
            </c:strRef>
          </c:cat>
          <c:val>
            <c:numRef>
              <c:f>'Vocabulary Knowledge'!$B$2:$I$2</c:f>
              <c:numCache>
                <c:formatCode>0</c:formatCode>
                <c:ptCount val="8"/>
                <c:pt idx="0">
                  <c:v>344.34749999999997</c:v>
                </c:pt>
                <c:pt idx="1">
                  <c:v>384.26285714285717</c:v>
                </c:pt>
                <c:pt idx="2">
                  <c:v>399.77833333333302</c:v>
                </c:pt>
                <c:pt idx="3">
                  <c:v>447.53999999999996</c:v>
                </c:pt>
                <c:pt idx="4">
                  <c:v>474.48124999999999</c:v>
                </c:pt>
                <c:pt idx="5">
                  <c:v>507.87659999999994</c:v>
                </c:pt>
                <c:pt idx="6">
                  <c:v>527.2043000000001</c:v>
                </c:pt>
                <c:pt idx="7">
                  <c:v>581.78980000000001</c:v>
                </c:pt>
              </c:numCache>
            </c:numRef>
          </c:val>
          <c:smooth val="0"/>
        </c:ser>
        <c:ser>
          <c:idx val="1"/>
          <c:order val="1"/>
          <c:tx>
            <c:strRef>
              <c:f>'Vocabulary Knowledge'!$A$3</c:f>
              <c:strCache>
                <c:ptCount val="1"/>
                <c:pt idx="0">
                  <c:v>50th</c:v>
                </c:pt>
              </c:strCache>
            </c:strRef>
          </c:tx>
          <c:spPr>
            <a:ln>
              <a:noFill/>
            </a:ln>
          </c:spPr>
          <c:marker>
            <c:spPr>
              <a:solidFill>
                <a:schemeClr val="accent4">
                  <a:lumMod val="75000"/>
                </a:schemeClr>
              </a:solidFill>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'Vocabulary Knowledge'!$B$1:$I$1</c:f>
              <c:strCache>
                <c:ptCount val="8"/>
                <c:pt idx="0">
                  <c:v>Grade 3</c:v>
                </c:pt>
                <c:pt idx="1">
                  <c:v>Grade 4</c:v>
                </c:pt>
                <c:pt idx="2">
                  <c:v>Grade 5</c:v>
                </c:pt>
                <c:pt idx="3">
                  <c:v>Grade 6</c:v>
                </c:pt>
                <c:pt idx="4">
                  <c:v>Grade 7</c:v>
                </c:pt>
                <c:pt idx="5">
                  <c:v>Grade 8</c:v>
                </c:pt>
                <c:pt idx="6">
                  <c:v>Grade 9</c:v>
                </c:pt>
                <c:pt idx="7">
                  <c:v>Grade 10</c:v>
                </c:pt>
              </c:strCache>
            </c:strRef>
          </c:cat>
          <c:val>
            <c:numRef>
              <c:f>'Vocabulary Knowledge'!$B$3:$I$3</c:f>
              <c:numCache>
                <c:formatCode>0</c:formatCode>
                <c:ptCount val="8"/>
                <c:pt idx="0">
                  <c:v>380.58949999999999</c:v>
                </c:pt>
                <c:pt idx="1">
                  <c:v>416.61379999999997</c:v>
                </c:pt>
                <c:pt idx="2">
                  <c:v>451.19560000000001</c:v>
                </c:pt>
                <c:pt idx="3">
                  <c:v>504.42307692307691</c:v>
                </c:pt>
                <c:pt idx="4">
                  <c:v>536.86928571428575</c:v>
                </c:pt>
                <c:pt idx="5">
                  <c:v>566.80572727272727</c:v>
                </c:pt>
                <c:pt idx="6">
                  <c:v>591.50605882352943</c:v>
                </c:pt>
                <c:pt idx="7">
                  <c:v>649.62192857142861</c:v>
                </c:pt>
              </c:numCache>
            </c:numRef>
          </c:val>
          <c:smooth val="0"/>
        </c:ser>
        <c:ser>
          <c:idx val="2"/>
          <c:order val="2"/>
          <c:tx>
            <c:strRef>
              <c:f>'Vocabulary Knowledge'!$A$4</c:f>
              <c:strCache>
                <c:ptCount val="1"/>
                <c:pt idx="0">
                  <c:v>75th</c:v>
                </c:pt>
              </c:strCache>
            </c:strRef>
          </c:tx>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'Vocabulary Knowledge'!$B$1:$I$1</c:f>
              <c:strCache>
                <c:ptCount val="8"/>
                <c:pt idx="0">
                  <c:v>Grade 3</c:v>
                </c:pt>
                <c:pt idx="1">
                  <c:v>Grade 4</c:v>
                </c:pt>
                <c:pt idx="2">
                  <c:v>Grade 5</c:v>
                </c:pt>
                <c:pt idx="3">
                  <c:v>Grade 6</c:v>
                </c:pt>
                <c:pt idx="4">
                  <c:v>Grade 7</c:v>
                </c:pt>
                <c:pt idx="5">
                  <c:v>Grade 8</c:v>
                </c:pt>
                <c:pt idx="6">
                  <c:v>Grade 9</c:v>
                </c:pt>
                <c:pt idx="7">
                  <c:v>Grade 10</c:v>
                </c:pt>
              </c:strCache>
            </c:strRef>
          </c:cat>
          <c:val>
            <c:numRef>
              <c:f>'Vocabulary Knowledge'!$B$4:$I$4</c:f>
              <c:numCache>
                <c:formatCode>0</c:formatCode>
                <c:ptCount val="8"/>
                <c:pt idx="0">
                  <c:v>417.50424999999996</c:v>
                </c:pt>
                <c:pt idx="1">
                  <c:v>450.09174999999993</c:v>
                </c:pt>
                <c:pt idx="2">
                  <c:v>501.65250000000003</c:v>
                </c:pt>
                <c:pt idx="3">
                  <c:v>561.66666666666674</c:v>
                </c:pt>
                <c:pt idx="4">
                  <c:v>599.57316666666668</c:v>
                </c:pt>
                <c:pt idx="5">
                  <c:v>625.8457777777777</c:v>
                </c:pt>
                <c:pt idx="6">
                  <c:v>654.44170000000008</c:v>
                </c:pt>
                <c:pt idx="7">
                  <c:v>716.28099999999995</c:v>
                </c:pt>
              </c:numCache>
            </c:numRef>
          </c:val>
          <c:smooth val="0"/>
        </c:ser>
        <c:dLbls>
          <c:showLegendKey val="0"/>
          <c:showVal val="0"/>
          <c:showCatName val="0"/>
          <c:showSerName val="0"/>
          <c:showPercent val="0"/>
          <c:showBubbleSize val="0"/>
        </c:dLbls>
        <c:marker val="1"/>
        <c:smooth val="0"/>
        <c:axId val="37644928"/>
        <c:axId val="37650816"/>
      </c:lineChart>
      <c:catAx>
        <c:axId val="37644928"/>
        <c:scaling>
          <c:orientation val="minMax"/>
        </c:scaling>
        <c:delete val="0"/>
        <c:axPos val="b"/>
        <c:majorGridlines/>
        <c:numFmt formatCode="General" sourceLinked="0"/>
        <c:majorTickMark val="out"/>
        <c:minorTickMark val="none"/>
        <c:tickLblPos val="nextTo"/>
        <c:crossAx val="37650816"/>
        <c:crosses val="autoZero"/>
        <c:auto val="1"/>
        <c:lblAlgn val="ctr"/>
        <c:lblOffset val="100"/>
        <c:noMultiLvlLbl val="0"/>
      </c:catAx>
      <c:valAx>
        <c:axId val="37650816"/>
        <c:scaling>
          <c:orientation val="minMax"/>
          <c:min val="200"/>
        </c:scaling>
        <c:delete val="0"/>
        <c:axPos val="l"/>
        <c:majorGridlines>
          <c:spPr>
            <a:ln>
              <a:solidFill>
                <a:schemeClr val="tx1">
                  <a:alpha val="10000"/>
                </a:schemeClr>
              </a:solidFill>
            </a:ln>
          </c:spPr>
        </c:majorGridlines>
        <c:minorGridlines>
          <c:spPr>
            <a:ln>
              <a:solidFill>
                <a:schemeClr val="tx1">
                  <a:alpha val="10000"/>
                </a:schemeClr>
              </a:solidFill>
            </a:ln>
          </c:spPr>
        </c:minorGridlines>
        <c:numFmt formatCode="0" sourceLinked="1"/>
        <c:majorTickMark val="out"/>
        <c:minorTickMark val="none"/>
        <c:tickLblPos val="nextTo"/>
        <c:crossAx val="3764492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sz="2800"/>
              <a:t>Reading Comprehension</a:t>
            </a:r>
          </a:p>
        </c:rich>
      </c:tx>
      <c:layout/>
      <c:overlay val="1"/>
    </c:title>
    <c:autoTitleDeleted val="0"/>
    <c:plotArea>
      <c:layout/>
      <c:lineChart>
        <c:grouping val="standard"/>
        <c:varyColors val="0"/>
        <c:ser>
          <c:idx val="0"/>
          <c:order val="0"/>
          <c:tx>
            <c:strRef>
              <c:f>'Reading Comprehension'!$A$2</c:f>
              <c:strCache>
                <c:ptCount val="1"/>
                <c:pt idx="0">
                  <c:v>25th</c:v>
                </c:pt>
              </c:strCache>
            </c:strRef>
          </c:tx>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'Reading Comprehension'!$B$1:$I$1</c:f>
              <c:strCache>
                <c:ptCount val="8"/>
                <c:pt idx="0">
                  <c:v>Grade 3</c:v>
                </c:pt>
                <c:pt idx="1">
                  <c:v>Grade 4</c:v>
                </c:pt>
                <c:pt idx="2">
                  <c:v>Grade 5</c:v>
                </c:pt>
                <c:pt idx="3">
                  <c:v>Grade 6</c:v>
                </c:pt>
                <c:pt idx="4">
                  <c:v>Grade 7</c:v>
                </c:pt>
                <c:pt idx="5">
                  <c:v>Grade 8</c:v>
                </c:pt>
                <c:pt idx="6">
                  <c:v>Grade 9</c:v>
                </c:pt>
                <c:pt idx="7">
                  <c:v>Grade 10</c:v>
                </c:pt>
              </c:strCache>
            </c:strRef>
          </c:cat>
          <c:val>
            <c:numRef>
              <c:f>'Reading Comprehension'!$B$2:$I$2</c:f>
              <c:numCache>
                <c:formatCode>0</c:formatCode>
                <c:ptCount val="8"/>
                <c:pt idx="0">
                  <c:v>340.15791999999999</c:v>
                </c:pt>
                <c:pt idx="1">
                  <c:v>382.90153846153851</c:v>
                </c:pt>
                <c:pt idx="2">
                  <c:v>415.26211428571423</c:v>
                </c:pt>
                <c:pt idx="3">
                  <c:v>446.81956521739124</c:v>
                </c:pt>
                <c:pt idx="4">
                  <c:v>470.71664444444446</c:v>
                </c:pt>
                <c:pt idx="5">
                  <c:v>494.41734883720932</c:v>
                </c:pt>
                <c:pt idx="6">
                  <c:v>517.35084615384619</c:v>
                </c:pt>
                <c:pt idx="7">
                  <c:v>566.03468965517243</c:v>
                </c:pt>
              </c:numCache>
            </c:numRef>
          </c:val>
          <c:smooth val="1"/>
        </c:ser>
        <c:ser>
          <c:idx val="1"/>
          <c:order val="1"/>
          <c:tx>
            <c:strRef>
              <c:f>'Reading Comprehension'!$A$3</c:f>
              <c:strCache>
                <c:ptCount val="1"/>
                <c:pt idx="0">
                  <c:v>50th</c:v>
                </c:pt>
              </c:strCache>
            </c:strRef>
          </c:tx>
          <c:spPr>
            <a:ln>
              <a:noFill/>
            </a:ln>
          </c:spPr>
          <c:marker>
            <c:symbol val="square"/>
            <c:size val="9"/>
            <c:spPr>
              <a:solidFill>
                <a:schemeClr val="accent4">
                  <a:lumMod val="75000"/>
                </a:schemeClr>
              </a:solidFill>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'Reading Comprehension'!$B$1:$I$1</c:f>
              <c:strCache>
                <c:ptCount val="8"/>
                <c:pt idx="0">
                  <c:v>Grade 3</c:v>
                </c:pt>
                <c:pt idx="1">
                  <c:v>Grade 4</c:v>
                </c:pt>
                <c:pt idx="2">
                  <c:v>Grade 5</c:v>
                </c:pt>
                <c:pt idx="3">
                  <c:v>Grade 6</c:v>
                </c:pt>
                <c:pt idx="4">
                  <c:v>Grade 7</c:v>
                </c:pt>
                <c:pt idx="5">
                  <c:v>Grade 8</c:v>
                </c:pt>
                <c:pt idx="6">
                  <c:v>Grade 9</c:v>
                </c:pt>
                <c:pt idx="7">
                  <c:v>Grade 10</c:v>
                </c:pt>
              </c:strCache>
            </c:strRef>
          </c:cat>
          <c:val>
            <c:numRef>
              <c:f>'Reading Comprehension'!$B$3:$I$3</c:f>
              <c:numCache>
                <c:formatCode>0</c:formatCode>
                <c:ptCount val="8"/>
                <c:pt idx="0">
                  <c:v>378.58497916666676</c:v>
                </c:pt>
                <c:pt idx="1">
                  <c:v>431.96111926605511</c:v>
                </c:pt>
                <c:pt idx="2">
                  <c:v>470.49709090909096</c:v>
                </c:pt>
                <c:pt idx="3">
                  <c:v>510.36506849315089</c:v>
                </c:pt>
                <c:pt idx="4">
                  <c:v>547.4856000000002</c:v>
                </c:pt>
                <c:pt idx="5">
                  <c:v>582.5709712230215</c:v>
                </c:pt>
                <c:pt idx="6">
                  <c:v>604.35740707964612</c:v>
                </c:pt>
                <c:pt idx="7">
                  <c:v>640.03866923076941</c:v>
                </c:pt>
              </c:numCache>
            </c:numRef>
          </c:val>
          <c:smooth val="0"/>
        </c:ser>
        <c:ser>
          <c:idx val="2"/>
          <c:order val="2"/>
          <c:tx>
            <c:strRef>
              <c:f>'Reading Comprehension'!$A$4</c:f>
              <c:strCache>
                <c:ptCount val="1"/>
                <c:pt idx="0">
                  <c:v>75th</c:v>
                </c:pt>
              </c:strCache>
            </c:strRef>
          </c:tx>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'Reading Comprehension'!$B$1:$I$1</c:f>
              <c:strCache>
                <c:ptCount val="8"/>
                <c:pt idx="0">
                  <c:v>Grade 3</c:v>
                </c:pt>
                <c:pt idx="1">
                  <c:v>Grade 4</c:v>
                </c:pt>
                <c:pt idx="2">
                  <c:v>Grade 5</c:v>
                </c:pt>
                <c:pt idx="3">
                  <c:v>Grade 6</c:v>
                </c:pt>
                <c:pt idx="4">
                  <c:v>Grade 7</c:v>
                </c:pt>
                <c:pt idx="5">
                  <c:v>Grade 8</c:v>
                </c:pt>
                <c:pt idx="6">
                  <c:v>Grade 9</c:v>
                </c:pt>
                <c:pt idx="7">
                  <c:v>Grade 10</c:v>
                </c:pt>
              </c:strCache>
            </c:strRef>
          </c:cat>
          <c:val>
            <c:numRef>
              <c:f>'Reading Comprehension'!$B$4:$I$4</c:f>
              <c:numCache>
                <c:formatCode>0</c:formatCode>
                <c:ptCount val="8"/>
                <c:pt idx="0">
                  <c:v>415.58460869565226</c:v>
                </c:pt>
                <c:pt idx="1">
                  <c:v>478.87607692307705</c:v>
                </c:pt>
                <c:pt idx="2">
                  <c:v>523.44003125000006</c:v>
                </c:pt>
                <c:pt idx="3">
                  <c:v>571.72903225806442</c:v>
                </c:pt>
                <c:pt idx="4">
                  <c:v>621.11075862068981</c:v>
                </c:pt>
                <c:pt idx="5">
                  <c:v>666.54642857142881</c:v>
                </c:pt>
                <c:pt idx="6">
                  <c:v>686.90308695652186</c:v>
                </c:pt>
                <c:pt idx="7">
                  <c:v>709.09460000000024</c:v>
                </c:pt>
              </c:numCache>
            </c:numRef>
          </c:val>
          <c:smooth val="1"/>
        </c:ser>
        <c:dLbls>
          <c:showLegendKey val="0"/>
          <c:showVal val="0"/>
          <c:showCatName val="0"/>
          <c:showSerName val="0"/>
          <c:showPercent val="0"/>
          <c:showBubbleSize val="0"/>
        </c:dLbls>
        <c:marker val="1"/>
        <c:smooth val="0"/>
        <c:axId val="37298176"/>
        <c:axId val="37299712"/>
      </c:lineChart>
      <c:catAx>
        <c:axId val="37298176"/>
        <c:scaling>
          <c:orientation val="minMax"/>
        </c:scaling>
        <c:delete val="0"/>
        <c:axPos val="b"/>
        <c:majorGridlines/>
        <c:numFmt formatCode="General" sourceLinked="0"/>
        <c:majorTickMark val="out"/>
        <c:minorTickMark val="none"/>
        <c:tickLblPos val="nextTo"/>
        <c:crossAx val="37299712"/>
        <c:crosses val="autoZero"/>
        <c:auto val="1"/>
        <c:lblAlgn val="ctr"/>
        <c:lblOffset val="100"/>
        <c:noMultiLvlLbl val="0"/>
      </c:catAx>
      <c:valAx>
        <c:axId val="37299712"/>
        <c:scaling>
          <c:orientation val="minMax"/>
          <c:min val="200"/>
        </c:scaling>
        <c:delete val="0"/>
        <c:axPos val="l"/>
        <c:minorGridlines>
          <c:spPr>
            <a:ln>
              <a:solidFill>
                <a:schemeClr val="tx1">
                  <a:alpha val="10000"/>
                </a:schemeClr>
              </a:solidFill>
            </a:ln>
          </c:spPr>
        </c:minorGridlines>
        <c:numFmt formatCode="0" sourceLinked="1"/>
        <c:majorTickMark val="out"/>
        <c:minorTickMark val="none"/>
        <c:tickLblPos val="nextTo"/>
        <c:crossAx val="37298176"/>
        <c:crosses val="autoZero"/>
        <c:crossBetween val="between"/>
      </c:valAx>
      <c:spPr>
        <a:ln>
          <a:noFill/>
        </a:ln>
      </c:spPr>
    </c:plotArea>
    <c:legend>
      <c:legendPos val="b"/>
      <c:layout/>
      <c:overlay val="0"/>
      <c:txPr>
        <a:bodyPr/>
        <a:lstStyle/>
        <a:p>
          <a:pPr rtl="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Syntactic Knowledge</a:t>
            </a:r>
          </a:p>
        </c:rich>
      </c:tx>
      <c:layout/>
      <c:overlay val="1"/>
    </c:title>
    <c:autoTitleDeleted val="0"/>
    <c:plotArea>
      <c:layout/>
      <c:lineChart>
        <c:grouping val="standard"/>
        <c:varyColors val="0"/>
        <c:ser>
          <c:idx val="0"/>
          <c:order val="0"/>
          <c:tx>
            <c:strRef>
              <c:f>'Syntactic Knowledge'!$A$2</c:f>
              <c:strCache>
                <c:ptCount val="1"/>
                <c:pt idx="0">
                  <c:v>25th</c:v>
                </c:pt>
              </c:strCache>
            </c:strRef>
          </c:tx>
          <c:spPr>
            <a:ln>
              <a:noFill/>
            </a:ln>
          </c:spPr>
          <c:marker>
            <c:symbol val="diamond"/>
            <c:size val="9"/>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'Syntactic Knowledge'!$B$1:$I$1</c:f>
              <c:strCache>
                <c:ptCount val="8"/>
                <c:pt idx="0">
                  <c:v>Grade 3</c:v>
                </c:pt>
                <c:pt idx="1">
                  <c:v>Grade 4</c:v>
                </c:pt>
                <c:pt idx="2">
                  <c:v>Grade 5</c:v>
                </c:pt>
                <c:pt idx="3">
                  <c:v>Grade 6</c:v>
                </c:pt>
                <c:pt idx="4">
                  <c:v>Grade 7</c:v>
                </c:pt>
                <c:pt idx="5">
                  <c:v>Grade 8</c:v>
                </c:pt>
                <c:pt idx="6">
                  <c:v>Grade 9</c:v>
                </c:pt>
                <c:pt idx="7">
                  <c:v>Grade 10</c:v>
                </c:pt>
              </c:strCache>
            </c:strRef>
          </c:cat>
          <c:val>
            <c:numRef>
              <c:f>'Syntactic Knowledge'!$B$2:$I$2</c:f>
              <c:numCache>
                <c:formatCode>0</c:formatCode>
                <c:ptCount val="8"/>
                <c:pt idx="0">
                  <c:v>327.35869999999994</c:v>
                </c:pt>
                <c:pt idx="1">
                  <c:v>398.48539999999997</c:v>
                </c:pt>
                <c:pt idx="2">
                  <c:v>395.41224999999997</c:v>
                </c:pt>
                <c:pt idx="3">
                  <c:v>456</c:v>
                </c:pt>
                <c:pt idx="4">
                  <c:v>522.59014285714295</c:v>
                </c:pt>
                <c:pt idx="5">
                  <c:v>575.25412500000004</c:v>
                </c:pt>
                <c:pt idx="6">
                  <c:v>589.34741666666662</c:v>
                </c:pt>
                <c:pt idx="7">
                  <c:v>657.87640000000022</c:v>
                </c:pt>
              </c:numCache>
            </c:numRef>
          </c:val>
          <c:smooth val="0"/>
        </c:ser>
        <c:ser>
          <c:idx val="1"/>
          <c:order val="1"/>
          <c:tx>
            <c:strRef>
              <c:f>'Syntactic Knowledge'!$A$3</c:f>
              <c:strCache>
                <c:ptCount val="1"/>
                <c:pt idx="0">
                  <c:v>50th</c:v>
                </c:pt>
              </c:strCache>
            </c:strRef>
          </c:tx>
          <c:spPr>
            <a:ln>
              <a:noFill/>
            </a:ln>
          </c:spPr>
          <c:marker>
            <c:spPr>
              <a:solidFill>
                <a:schemeClr val="accent4">
                  <a:lumMod val="75000"/>
                </a:schemeClr>
              </a:solidFill>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'Syntactic Knowledge'!$B$1:$I$1</c:f>
              <c:strCache>
                <c:ptCount val="8"/>
                <c:pt idx="0">
                  <c:v>Grade 3</c:v>
                </c:pt>
                <c:pt idx="1">
                  <c:v>Grade 4</c:v>
                </c:pt>
                <c:pt idx="2">
                  <c:v>Grade 5</c:v>
                </c:pt>
                <c:pt idx="3">
                  <c:v>Grade 6</c:v>
                </c:pt>
                <c:pt idx="4">
                  <c:v>Grade 7</c:v>
                </c:pt>
                <c:pt idx="5">
                  <c:v>Grade 8</c:v>
                </c:pt>
                <c:pt idx="6">
                  <c:v>Grade 9</c:v>
                </c:pt>
                <c:pt idx="7">
                  <c:v>Grade 10</c:v>
                </c:pt>
              </c:strCache>
            </c:strRef>
          </c:cat>
          <c:val>
            <c:numRef>
              <c:f>'Syntactic Knowledge'!$B$3:$I$3</c:f>
              <c:numCache>
                <c:formatCode>0</c:formatCode>
                <c:ptCount val="8"/>
                <c:pt idx="0">
                  <c:v>355.47089285714281</c:v>
                </c:pt>
                <c:pt idx="1">
                  <c:v>417.34041666666667</c:v>
                </c:pt>
                <c:pt idx="2">
                  <c:v>461.94424999999995</c:v>
                </c:pt>
                <c:pt idx="3">
                  <c:v>515.72352941176473</c:v>
                </c:pt>
                <c:pt idx="4">
                  <c:v>573.68133333333333</c:v>
                </c:pt>
                <c:pt idx="5">
                  <c:v>626.7912</c:v>
                </c:pt>
                <c:pt idx="6">
                  <c:v>640.86206666666681</c:v>
                </c:pt>
                <c:pt idx="7">
                  <c:v>694.63840000000005</c:v>
                </c:pt>
              </c:numCache>
            </c:numRef>
          </c:val>
          <c:smooth val="0"/>
        </c:ser>
        <c:ser>
          <c:idx val="2"/>
          <c:order val="2"/>
          <c:tx>
            <c:strRef>
              <c:f>'Syntactic Knowledge'!$A$4</c:f>
              <c:strCache>
                <c:ptCount val="1"/>
                <c:pt idx="0">
                  <c:v>75th</c:v>
                </c:pt>
              </c:strCache>
            </c:strRef>
          </c:tx>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'Syntactic Knowledge'!$B$1:$I$1</c:f>
              <c:strCache>
                <c:ptCount val="8"/>
                <c:pt idx="0">
                  <c:v>Grade 3</c:v>
                </c:pt>
                <c:pt idx="1">
                  <c:v>Grade 4</c:v>
                </c:pt>
                <c:pt idx="2">
                  <c:v>Grade 5</c:v>
                </c:pt>
                <c:pt idx="3">
                  <c:v>Grade 6</c:v>
                </c:pt>
                <c:pt idx="4">
                  <c:v>Grade 7</c:v>
                </c:pt>
                <c:pt idx="5">
                  <c:v>Grade 8</c:v>
                </c:pt>
                <c:pt idx="6">
                  <c:v>Grade 9</c:v>
                </c:pt>
                <c:pt idx="7">
                  <c:v>Grade 10</c:v>
                </c:pt>
              </c:strCache>
            </c:strRef>
          </c:cat>
          <c:val>
            <c:numRef>
              <c:f>'Syntactic Knowledge'!$B$4:$I$4</c:f>
              <c:numCache>
                <c:formatCode>0</c:formatCode>
                <c:ptCount val="8"/>
                <c:pt idx="0">
                  <c:v>383.02237500000001</c:v>
                </c:pt>
                <c:pt idx="1">
                  <c:v>436.51857142857136</c:v>
                </c:pt>
                <c:pt idx="2">
                  <c:v>528.89528571428571</c:v>
                </c:pt>
                <c:pt idx="3">
                  <c:v>576.1444444444445</c:v>
                </c:pt>
                <c:pt idx="4">
                  <c:v>622.8180000000001</c:v>
                </c:pt>
                <c:pt idx="5">
                  <c:v>678.97019999999998</c:v>
                </c:pt>
                <c:pt idx="6">
                  <c:v>692.01129999999989</c:v>
                </c:pt>
                <c:pt idx="7">
                  <c:v>731.56600000000003</c:v>
                </c:pt>
              </c:numCache>
            </c:numRef>
          </c:val>
          <c:smooth val="0"/>
        </c:ser>
        <c:dLbls>
          <c:showLegendKey val="0"/>
          <c:showVal val="0"/>
          <c:showCatName val="0"/>
          <c:showSerName val="0"/>
          <c:showPercent val="0"/>
          <c:showBubbleSize val="0"/>
        </c:dLbls>
        <c:marker val="1"/>
        <c:smooth val="0"/>
        <c:axId val="37377152"/>
        <c:axId val="37378688"/>
      </c:lineChart>
      <c:catAx>
        <c:axId val="37377152"/>
        <c:scaling>
          <c:orientation val="minMax"/>
        </c:scaling>
        <c:delete val="0"/>
        <c:axPos val="b"/>
        <c:majorGridlines/>
        <c:numFmt formatCode="General" sourceLinked="0"/>
        <c:majorTickMark val="out"/>
        <c:minorTickMark val="none"/>
        <c:tickLblPos val="nextTo"/>
        <c:crossAx val="37378688"/>
        <c:crosses val="autoZero"/>
        <c:auto val="1"/>
        <c:lblAlgn val="ctr"/>
        <c:lblOffset val="100"/>
        <c:noMultiLvlLbl val="0"/>
      </c:catAx>
      <c:valAx>
        <c:axId val="37378688"/>
        <c:scaling>
          <c:orientation val="minMax"/>
          <c:max val="800"/>
          <c:min val="200"/>
        </c:scaling>
        <c:delete val="0"/>
        <c:axPos val="l"/>
        <c:majorGridlines>
          <c:spPr>
            <a:ln>
              <a:solidFill>
                <a:schemeClr val="tx1">
                  <a:alpha val="10000"/>
                </a:schemeClr>
              </a:solidFill>
            </a:ln>
          </c:spPr>
        </c:majorGridlines>
        <c:minorGridlines>
          <c:spPr>
            <a:ln>
              <a:solidFill>
                <a:schemeClr val="tx1">
                  <a:alpha val="10000"/>
                </a:schemeClr>
              </a:solidFill>
            </a:ln>
          </c:spPr>
        </c:minorGridlines>
        <c:numFmt formatCode="0" sourceLinked="1"/>
        <c:majorTickMark val="out"/>
        <c:minorTickMark val="none"/>
        <c:tickLblPos val="nextTo"/>
        <c:crossAx val="3737715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0.1167</cdr:x>
      <cdr:y>0.59231</cdr:y>
    </cdr:from>
    <cdr:to>
      <cdr:x>0.9417</cdr:x>
      <cdr:y>0.59231</cdr:y>
    </cdr:to>
    <cdr:cxnSp macro="">
      <cdr:nvCxnSpPr>
        <cdr:cNvPr id="3" name="Straight Connector 2"/>
        <cdr:cNvCxnSpPr/>
      </cdr:nvCxnSpPr>
      <cdr:spPr>
        <a:xfrm xmlns:a="http://schemas.openxmlformats.org/drawingml/2006/main">
          <a:off x="605455" y="1792639"/>
          <a:ext cx="4280066" cy="0"/>
        </a:xfrm>
        <a:prstGeom xmlns:a="http://schemas.openxmlformats.org/drawingml/2006/main" prst="line">
          <a:avLst/>
        </a:prstGeom>
        <a:ln xmlns:a="http://schemas.openxmlformats.org/drawingml/2006/main" w="28575">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E6F66A2-9DBB-8D45-8337-FE07A4A13E65}" type="datetime1">
              <a:rPr lang="en-US" smtClean="0"/>
              <a:t>8/4/2014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smtClean="0"/>
              <a:t>FAIR-FS Train-the-Trainer July 2014</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63684512-2AEA-7240-ABAA-8D0C7EE9B56A}" type="slidenum">
              <a:rPr lang="en-US" smtClean="0"/>
              <a:t>‹#›</a:t>
            </a:fld>
            <a:endParaRPr lang="en-US"/>
          </a:p>
        </p:txBody>
      </p:sp>
    </p:spTree>
    <p:extLst>
      <p:ext uri="{BB962C8B-B14F-4D97-AF65-F5344CB8AC3E}">
        <p14:creationId xmlns:p14="http://schemas.microsoft.com/office/powerpoint/2010/main" val="3021143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CDBC24F-7CA3-5C45-A9A2-409E89851671}" type="datetime1">
              <a:rPr lang="en-US" smtClean="0"/>
              <a:t>8/4/2014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r>
              <a:rPr lang="en-US" smtClean="0"/>
              <a:t>FAIR-FS Train-the-Trainer July 2014</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A0A4684-5EFD-1E48-B4E2-743DED377690}" type="slidenum">
              <a:rPr lang="en-US" smtClean="0"/>
              <a:t>‹#›</a:t>
            </a:fld>
            <a:endParaRPr lang="en-US"/>
          </a:p>
        </p:txBody>
      </p:sp>
    </p:spTree>
    <p:extLst>
      <p:ext uri="{BB962C8B-B14F-4D97-AF65-F5344CB8AC3E}">
        <p14:creationId xmlns:p14="http://schemas.microsoft.com/office/powerpoint/2010/main" val="65205731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www.fcrr.org/for-educators/sca_cc.asp"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dww.ed.gov/Adolescent-Literacy/topic/index.cfm?T_ID=23"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a:p>
            <a:endParaRPr lang="en-US" i="1" dirty="0" smtClean="0"/>
          </a:p>
          <a:p>
            <a:endParaRPr lang="en-US" i="1" baseline="0" dirty="0" smtClean="0"/>
          </a:p>
          <a:p>
            <a:r>
              <a:rPr lang="en-US" i="1" baseline="0" dirty="0" smtClean="0"/>
              <a:t> </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16135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Presenter:</a:t>
            </a:r>
          </a:p>
          <a:p>
            <a:pPr marL="181225" indent="-181225">
              <a:buFontTx/>
              <a:buChar char="-"/>
            </a:pPr>
            <a:r>
              <a:rPr lang="en-US" baseline="0" dirty="0" smtClean="0"/>
              <a:t>The 3-12 WAM may be accessed by:</a:t>
            </a:r>
          </a:p>
          <a:p>
            <a:pPr marL="664488" lvl="1" indent="-181225">
              <a:buFontTx/>
              <a:buChar char="-"/>
            </a:pPr>
            <a:r>
              <a:rPr lang="en-US" baseline="0" dirty="0" smtClean="0"/>
              <a:t>School Level 1, 2, 3, and 4 Users</a:t>
            </a:r>
          </a:p>
          <a:p>
            <a:pPr marL="664488" lvl="1" indent="-181225">
              <a:buFontTx/>
              <a:buChar char="-"/>
            </a:pPr>
            <a:r>
              <a:rPr lang="en-US" baseline="0" dirty="0" smtClean="0"/>
              <a:t>Reading and Resource Level Users</a:t>
            </a:r>
          </a:p>
          <a:p>
            <a:pPr marL="664488" lvl="1" indent="-181225">
              <a:buFontTx/>
              <a:buChar char="-"/>
            </a:pPr>
            <a:r>
              <a:rPr lang="en-US" baseline="0" dirty="0" smtClean="0"/>
              <a:t>Assessment Team Members</a:t>
            </a:r>
          </a:p>
          <a:p>
            <a:pPr marL="664488" lvl="1" indent="-181225">
              <a:buFontTx/>
              <a:buChar char="-"/>
            </a:pPr>
            <a:endParaRPr lang="en-US" baseline="0" dirty="0" smtClean="0"/>
          </a:p>
          <a:p>
            <a:pPr marL="181225" indent="-181225">
              <a:buFontTx/>
              <a:buChar char="-"/>
            </a:pPr>
            <a:r>
              <a:rPr lang="en-US" baseline="0" dirty="0" smtClean="0"/>
              <a:t>To access the 3-12 WAM, Users must:</a:t>
            </a:r>
          </a:p>
          <a:p>
            <a:pPr marL="664488" lvl="1" indent="-181225">
              <a:buFontTx/>
              <a:buChar char="-"/>
            </a:pPr>
            <a:r>
              <a:rPr lang="en-US" baseline="0" dirty="0" smtClean="0"/>
              <a:t>Sign In to the PMRN via the SSO Portal</a:t>
            </a:r>
          </a:p>
          <a:p>
            <a:pPr marL="664488" lvl="1" indent="-181225">
              <a:buFontTx/>
              <a:buChar char="-"/>
            </a:pPr>
            <a:r>
              <a:rPr lang="en-US" baseline="0" dirty="0" smtClean="0"/>
              <a:t>Click the </a:t>
            </a:r>
            <a:r>
              <a:rPr lang="en-US" b="1" baseline="0" dirty="0" smtClean="0"/>
              <a:t>WAM</a:t>
            </a:r>
            <a:r>
              <a:rPr lang="en-US" baseline="0" dirty="0" smtClean="0"/>
              <a:t> button to access the 3-12 WAM SSO Manager page</a:t>
            </a:r>
          </a:p>
          <a:p>
            <a:pPr marL="181225" indent="-181225">
              <a:buFontTx/>
              <a:buChar char="-"/>
            </a:pPr>
            <a:endParaRPr lang="en-US" baseline="0" dirty="0" smtClean="0"/>
          </a:p>
          <a:p>
            <a:pPr marL="181225" indent="-181225">
              <a:buFontTx/>
              <a:buChar char="-"/>
            </a:pPr>
            <a:r>
              <a:rPr lang="en-US" baseline="0" dirty="0" smtClean="0"/>
              <a:t>For the purpose of the WAM, WAM Managers are Users that are able to generate the daily WAM Key</a:t>
            </a:r>
          </a:p>
          <a:p>
            <a:pPr marL="181225"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smtClean="0"/>
              <a:t>Future studies of the Oral</a:t>
            </a:r>
            <a:r>
              <a:rPr lang="en-US" baseline="0" dirty="0" smtClean="0"/>
              <a:t> Reading Fluency metric and the Writing Fluency metric may validate use for measuring growth in response to intervention. However, those metrics should not be used as such until those studies are conducted. </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105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0287395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76">
              <a:defRPr/>
            </a:pPr>
            <a:r>
              <a:rPr lang="en-US" dirty="0" smtClean="0"/>
              <a:t>In this particular task, the numerical score has no intrinsic meaning. Hearing the student’s responses to the 3 comprehension questions enables the teacher to “see” the student’s thinking process</a:t>
            </a:r>
            <a:r>
              <a:rPr lang="en-US" baseline="0" dirty="0" smtClean="0"/>
              <a:t> and therefore making it easier to diagnosis where to target instruction. </a:t>
            </a:r>
            <a:r>
              <a:rPr lang="en-US" dirty="0" smtClean="0"/>
              <a:t>The important information is to see where the student is in learning the particular skill and providing scaffolding, modeling, and feedback to move the student to the next step.  For many students performing in the “emerging” or “not evident” categories, they may need to progress through multiple other steps first in order to reach expectations.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106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0912191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writing task has multiple</a:t>
            </a:r>
            <a:r>
              <a:rPr lang="en-US" baseline="0" dirty="0" smtClean="0"/>
              <a:t> scoring components in order to draw attention to the multiple aspects that contribute to overall writing quality. Writing experts and researchers find that the source of a student’s difficulty with writing can occur at the word level (e.g., spelling, handwriting/typing, vocabulary choice), at the sentence level (e.g., fragments/run-ons, agreement, punctuation), and at the discourse level (e.g., creating a coherent argument). </a:t>
            </a:r>
          </a:p>
          <a:p>
            <a:endParaRPr lang="en-US" baseline="0" dirty="0" smtClean="0"/>
          </a:p>
          <a:p>
            <a:r>
              <a:rPr lang="en-US" baseline="0" dirty="0" smtClean="0"/>
              <a:t>In order to most efficiently target instruct to have the largest impact for struggling students, teachers need to know which level to target. For example, a student who is struggling to write complete sentences needs additional targeted instruction and feedback in forming and revising sentences. </a:t>
            </a:r>
          </a:p>
          <a:p>
            <a:endParaRPr lang="en-US" baseline="0" dirty="0" smtClean="0"/>
          </a:p>
          <a:p>
            <a:r>
              <a:rPr lang="en-US" baseline="0" dirty="0" smtClean="0"/>
              <a:t>TWW – total words written  CIWS – Correct minus Incorrect Writing Sequences</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107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2764997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list of recommendations comes from the What Works Clearinghouse</a:t>
            </a:r>
            <a:r>
              <a:rPr lang="en-US" baseline="0" dirty="0" smtClean="0"/>
              <a:t> – provides the research evidence that is available for instructional practices in writing.</a:t>
            </a:r>
          </a:p>
          <a:p>
            <a:endParaRPr lang="en-US" baseline="0" dirty="0" smtClean="0"/>
          </a:p>
          <a:p>
            <a:r>
              <a:rPr lang="en-US" dirty="0" smtClean="0"/>
              <a:t>For elementary</a:t>
            </a:r>
            <a:r>
              <a:rPr lang="en-US" baseline="0" dirty="0" smtClean="0"/>
              <a:t> and early middle school writers -</a:t>
            </a:r>
            <a:r>
              <a:rPr lang="en-US" i="1" baseline="0" dirty="0" smtClean="0"/>
              <a:t>Teaching Elementary School Students to Be Effective Writers, </a:t>
            </a:r>
          </a:p>
          <a:p>
            <a:r>
              <a:rPr lang="en-US" i="1" baseline="0" dirty="0" smtClean="0"/>
              <a:t>(Graham, Bollinger, Olsen, </a:t>
            </a:r>
            <a:r>
              <a:rPr lang="en-US" i="1" baseline="0" dirty="0" err="1" smtClean="0"/>
              <a:t>D’Aoust</a:t>
            </a:r>
            <a:r>
              <a:rPr lang="en-US" i="1" baseline="0" dirty="0" smtClean="0"/>
              <a:t>, MacArthur, </a:t>
            </a:r>
            <a:r>
              <a:rPr lang="en-US" i="1" baseline="0" dirty="0" err="1" smtClean="0"/>
              <a:t>McCutchen</a:t>
            </a:r>
            <a:r>
              <a:rPr lang="en-US" i="1" baseline="0" dirty="0" smtClean="0"/>
              <a:t>, &amp; </a:t>
            </a:r>
            <a:r>
              <a:rPr lang="en-US" i="1" baseline="0" dirty="0" err="1" smtClean="0"/>
              <a:t>Olinghouse</a:t>
            </a:r>
            <a:r>
              <a:rPr lang="en-US" i="1" baseline="0" dirty="0" smtClean="0"/>
              <a:t>, 2012). </a:t>
            </a:r>
            <a:r>
              <a:rPr lang="en-US" b="1" i="0" baseline="0" dirty="0" smtClean="0"/>
              <a:t>http://ies.ed.gov/ncee/wwc/PracticeGuide.aspx?sid=17</a:t>
            </a:r>
          </a:p>
          <a:p>
            <a:endParaRPr lang="en-US" i="1" baseline="0" dirty="0" smtClean="0"/>
          </a:p>
          <a:p>
            <a:r>
              <a:rPr lang="en-US" dirty="0" smtClean="0"/>
              <a:t>For middle and high</a:t>
            </a:r>
            <a:r>
              <a:rPr lang="en-US" baseline="0" dirty="0" smtClean="0"/>
              <a:t> school writers: </a:t>
            </a:r>
            <a:r>
              <a:rPr lang="en-US" dirty="0" smtClean="0"/>
              <a:t>Self-regulated strategy instruction spans from elementary</a:t>
            </a:r>
            <a:r>
              <a:rPr lang="en-US" baseline="0" dirty="0" smtClean="0"/>
              <a:t> to high school and from students with learning disabilities to students struggling with writing to students progressing as expected. </a:t>
            </a:r>
          </a:p>
          <a:p>
            <a:r>
              <a:rPr lang="en-US" baseline="0" dirty="0" smtClean="0"/>
              <a:t>Harris, K.R., Graham, S., Mason, L.H., &amp; Friedlander, B. (2008). </a:t>
            </a:r>
            <a:r>
              <a:rPr lang="en-US" i="1" baseline="0" dirty="0" smtClean="0"/>
              <a:t>Powerful Writing Strategies for All Students. </a:t>
            </a:r>
            <a:r>
              <a:rPr lang="en-US" baseline="0" dirty="0" smtClean="0"/>
              <a:t>Brookes Publishing: Baltimore, MD.</a:t>
            </a:r>
          </a:p>
          <a:p>
            <a:pPr defTabSz="988276">
              <a:defRPr/>
            </a:pPr>
            <a:endParaRPr lang="en-US" baseline="0" dirty="0" smtClean="0"/>
          </a:p>
          <a:p>
            <a:pPr defTabSz="988276">
              <a:defRPr/>
            </a:pPr>
            <a:r>
              <a:rPr lang="en-US" baseline="0" dirty="0" smtClean="0"/>
              <a:t>Additional resources:</a:t>
            </a:r>
          </a:p>
          <a:p>
            <a:r>
              <a:rPr lang="en-US" b="1" dirty="0" smtClean="0"/>
              <a:t>http://cehs.unl.edu/csi/writing.shtml</a:t>
            </a:r>
          </a:p>
          <a:p>
            <a:r>
              <a:rPr lang="en-US" b="1" dirty="0" smtClean="0"/>
              <a:t>http://iris.peabody.vanderbilt.edu/srs/chalcycle.htm</a:t>
            </a:r>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108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24612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a:t>
            </a:r>
          </a:p>
          <a:p>
            <a:pPr marL="181225" indent="-181225">
              <a:buFontTx/>
              <a:buChar char="-"/>
            </a:pPr>
            <a:r>
              <a:rPr lang="en-US" baseline="0" dirty="0" smtClean="0"/>
              <a:t>SSO Users will visit the 3-12 WAM SSO Manager page via the </a:t>
            </a:r>
            <a:r>
              <a:rPr lang="en-US" b="1" baseline="0" dirty="0" smtClean="0"/>
              <a:t>WAM</a:t>
            </a:r>
            <a:r>
              <a:rPr lang="en-US" baseline="0" dirty="0" smtClean="0"/>
              <a:t> button.</a:t>
            </a:r>
          </a:p>
          <a:p>
            <a:pPr marL="181225" indent="-181225">
              <a:buFontTx/>
              <a:buChar char="-"/>
            </a:pPr>
            <a:r>
              <a:rPr lang="en-US" baseline="0" dirty="0" smtClean="0"/>
              <a:t>Students will visit the 3-12 WAM Sign In page via the URL:</a:t>
            </a:r>
          </a:p>
          <a:p>
            <a:pPr marL="664488" lvl="1" indent="-181225">
              <a:buFontTx/>
              <a:buChar char="-"/>
            </a:pPr>
            <a:r>
              <a:rPr lang="en-US" baseline="0" dirty="0" smtClean="0"/>
              <a:t>https://wam.fldoe.org</a:t>
            </a:r>
          </a:p>
          <a:p>
            <a:pPr marL="664488" lvl="1" indent="-181225">
              <a:buFontTx/>
              <a:buChar char="-"/>
            </a:pPr>
            <a:endParaRPr lang="en-US" baseline="0" dirty="0" smtClean="0"/>
          </a:p>
          <a:p>
            <a:pPr marL="181225" indent="-181225">
              <a:buFontTx/>
              <a:buChar char="-"/>
            </a:pPr>
            <a:r>
              <a:rPr lang="en-US" baseline="0" dirty="0" smtClean="0"/>
              <a:t>Functions that are available via the 3-12 SSO WAM Manager Page include:</a:t>
            </a:r>
          </a:p>
          <a:p>
            <a:pPr marL="664488" lvl="1" indent="-181225">
              <a:buFontTx/>
              <a:buChar char="-"/>
            </a:pPr>
            <a:r>
              <a:rPr lang="en-US" baseline="0" dirty="0" smtClean="0"/>
              <a:t>The ability to generate the daily WAM Key for teachers and students using the 3-12 WAM</a:t>
            </a:r>
          </a:p>
          <a:p>
            <a:pPr marL="664488" lvl="1" indent="-181225">
              <a:buFontTx/>
              <a:buChar char="-"/>
            </a:pPr>
            <a:r>
              <a:rPr lang="en-US" baseline="0" dirty="0" smtClean="0"/>
              <a:t>The ability to sync class rosters from the PMRN to the WAM to allow for the addition of students recently added to the PMRN</a:t>
            </a:r>
          </a:p>
          <a:p>
            <a:pPr marL="664488" lvl="1" indent="-181225">
              <a:buFontTx/>
              <a:buChar char="-"/>
            </a:pPr>
            <a:r>
              <a:rPr lang="en-US" baseline="0" dirty="0" smtClean="0"/>
              <a:t>Links available to download and print 3-12 FAIR-FS assessment materials</a:t>
            </a:r>
          </a:p>
        </p:txBody>
      </p:sp>
      <p:sp>
        <p:nvSpPr>
          <p:cNvPr id="4" name="Slide Number Placeholder 3"/>
          <p:cNvSpPr>
            <a:spLocks noGrp="1"/>
          </p:cNvSpPr>
          <p:nvPr>
            <p:ph type="sldNum" sz="quarter" idx="10"/>
          </p:nvPr>
        </p:nvSpPr>
        <p:spPr/>
        <p:txBody>
          <a:bodyPr/>
          <a:lstStyle/>
          <a:p>
            <a:fld id="{0F86B353-C4F7-488E-8A24-745BB3BD092A}"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a:t>
            </a:r>
          </a:p>
          <a:p>
            <a:pPr marL="181225" indent="-181225">
              <a:buFontTx/>
              <a:buChar char="-"/>
            </a:pPr>
            <a:r>
              <a:rPr lang="en-US" baseline="0" dirty="0" smtClean="0"/>
              <a:t>PMRN Managers now have the ability to sync roster data from the PMRN to the WAM. This will allow for quicker assessment availability of students that have recently been added to a class in the PMRN for the PMRN Manager’s school.</a:t>
            </a:r>
          </a:p>
          <a:p>
            <a:pPr marL="181225" indent="-181225">
              <a:buFontTx/>
              <a:buChar char="-"/>
            </a:pPr>
            <a:r>
              <a:rPr lang="en-US" b="1" baseline="0" dirty="0" smtClean="0"/>
              <a:t>Note: </a:t>
            </a:r>
            <a:r>
              <a:rPr lang="en-US" baseline="0" dirty="0" smtClean="0"/>
              <a:t>Users are to use this option only if a student was recently added to a class in the PMRN or if the student is in a class in the PMRN but doesn’t exist on the Student Selection page.</a:t>
            </a:r>
          </a:p>
          <a:p>
            <a:pPr marL="181225" indent="-181225">
              <a:buFontTx/>
              <a:buChar char="-"/>
            </a:pPr>
            <a:r>
              <a:rPr lang="en-US" baseline="0" dirty="0" smtClean="0"/>
              <a:t>To sync rosters, the PMRN Manager will:</a:t>
            </a:r>
          </a:p>
          <a:p>
            <a:pPr marL="664488" lvl="1" indent="-181225">
              <a:buFontTx/>
              <a:buChar char="-"/>
            </a:pPr>
            <a:r>
              <a:rPr lang="en-US" baseline="0" dirty="0" smtClean="0"/>
              <a:t>Select the grade level to which the roster should be synced via the </a:t>
            </a:r>
            <a:r>
              <a:rPr lang="en-US" i="1" baseline="0" dirty="0" smtClean="0"/>
              <a:t>grade selection </a:t>
            </a:r>
            <a:r>
              <a:rPr lang="en-US" baseline="0" dirty="0" smtClean="0"/>
              <a:t>drop-down menu</a:t>
            </a:r>
          </a:p>
          <a:p>
            <a:pPr marL="664488" lvl="1" indent="-181225">
              <a:buFontTx/>
              <a:buChar char="-"/>
            </a:pPr>
            <a:r>
              <a:rPr lang="en-US" baseline="0" dirty="0" smtClean="0"/>
              <a:t>Click the </a:t>
            </a:r>
            <a:r>
              <a:rPr lang="en-US" b="1" baseline="0" dirty="0" smtClean="0"/>
              <a:t>Sync Roster </a:t>
            </a:r>
            <a:r>
              <a:rPr lang="en-US" baseline="0" dirty="0" smtClean="0"/>
              <a:t>button</a:t>
            </a:r>
          </a:p>
          <a:p>
            <a:pPr marL="664488" lvl="1" indent="-181225">
              <a:buFontTx/>
              <a:buChar char="-"/>
            </a:pPr>
            <a:r>
              <a:rPr lang="en-US" baseline="0" dirty="0" smtClean="0"/>
              <a:t>A confirmation message will appear under that confirms the roster sync from the PMRN to the WAM has been successfully completed</a:t>
            </a:r>
          </a:p>
        </p:txBody>
      </p:sp>
      <p:sp>
        <p:nvSpPr>
          <p:cNvPr id="4" name="Slide Number Placeholder 3"/>
          <p:cNvSpPr>
            <a:spLocks noGrp="1"/>
          </p:cNvSpPr>
          <p:nvPr>
            <p:ph type="sldNum" sz="quarter" idx="10"/>
          </p:nvPr>
        </p:nvSpPr>
        <p:spPr/>
        <p:txBody>
          <a:bodyPr/>
          <a:lstStyle/>
          <a:p>
            <a:fld id="{0F86B353-C4F7-488E-8A24-745BB3BD092A}"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Presenter:</a:t>
            </a:r>
          </a:p>
          <a:p>
            <a:pPr marL="181225" indent="-181225">
              <a:buFontTx/>
              <a:buChar char="-"/>
            </a:pPr>
            <a:r>
              <a:rPr lang="en-US" baseline="0" dirty="0" smtClean="0"/>
              <a:t>The Modifying Task Flow function in the PMRN is available for School Level Users to exempt students who are deaf or hard of hearing from the first task in the 3-12 WAM, the Word Recognition Task (WRT).</a:t>
            </a:r>
          </a:p>
          <a:p>
            <a:pPr marL="181225" indent="-181225">
              <a:buFontTx/>
              <a:buChar char="-"/>
            </a:pPr>
            <a:endParaRPr lang="en-US" baseline="0" dirty="0" smtClean="0"/>
          </a:p>
          <a:p>
            <a:pPr marL="181225" indent="-181225">
              <a:buFontTx/>
              <a:buChar char="-"/>
            </a:pPr>
            <a:r>
              <a:rPr lang="en-US" baseline="0" dirty="0" smtClean="0"/>
              <a:t>The WRT is a task that requires the ability to listen to words read by the computer via headphones. Students then must select the correct pronunciation of the word. The mechanics of the task would not allow a student that is deaf or hard of hearing to be able to successfully complete the items. As a result, the MTF function allows School Level 1, 2, or 3 Users to select students that have been classified in their student demographic information by Surveys 8, 2, and 3  as deaf or hard of hearing to be exempt from the WRT task. Instead, students that have been designed using the MTF function will begin with the Vocabulary Knowledge Task (VKT) for each exposure. </a:t>
            </a:r>
          </a:p>
          <a:p>
            <a:pPr marL="181225" indent="-181225">
              <a:buFontTx/>
              <a:buChar char="-"/>
            </a:pPr>
            <a:endParaRPr lang="en-US" dirty="0" smtClean="0"/>
          </a:p>
          <a:p>
            <a:pPr marL="181225" indent="-181225">
              <a:buFontTx/>
              <a:buChar char="-"/>
            </a:pPr>
            <a:r>
              <a:rPr lang="en-US" dirty="0" smtClean="0"/>
              <a:t>Reading Coaches and IEP team members should use their best judgment when determining whom not to assess. Additionally, students identified by the school district with low incidence exceptionality classifications (i.e.,</a:t>
            </a:r>
            <a:r>
              <a:rPr lang="en-US" baseline="0" dirty="0" smtClean="0"/>
              <a:t> intellectual disability, autism, visual impairment including blindness) </a:t>
            </a:r>
            <a:r>
              <a:rPr lang="en-US" dirty="0" smtClean="0"/>
              <a:t>may also take the paper/pencil version of the assessment.</a:t>
            </a: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Presenter:</a:t>
            </a:r>
          </a:p>
          <a:p>
            <a:pPr marL="181225" indent="-181225">
              <a:buFontTx/>
              <a:buChar char="-"/>
            </a:pPr>
            <a:r>
              <a:rPr lang="en-US" baseline="0" dirty="0" smtClean="0"/>
              <a:t>To modify the task flow of students using the MTF function, School Level 1, 2, and 3 Users are to:</a:t>
            </a:r>
          </a:p>
          <a:p>
            <a:pPr marL="664488" lvl="1" indent="-181225">
              <a:buFontTx/>
              <a:buChar char="-"/>
            </a:pPr>
            <a:r>
              <a:rPr lang="en-US" dirty="0" smtClean="0"/>
              <a:t>Sign In to the PMRN</a:t>
            </a:r>
          </a:p>
          <a:p>
            <a:pPr marL="664488" lvl="1" indent="-181225">
              <a:buFontTx/>
              <a:buChar char="-"/>
            </a:pPr>
            <a:r>
              <a:rPr lang="en-US" dirty="0" smtClean="0"/>
              <a:t>Click the </a:t>
            </a:r>
            <a:r>
              <a:rPr lang="en-US" b="1" dirty="0" smtClean="0"/>
              <a:t>Students</a:t>
            </a:r>
            <a:r>
              <a:rPr lang="en-US" dirty="0" smtClean="0"/>
              <a:t> tab</a:t>
            </a:r>
          </a:p>
          <a:p>
            <a:pPr marL="664488" lvl="1" indent="-181225">
              <a:buFontTx/>
              <a:buChar char="-"/>
            </a:pPr>
            <a:r>
              <a:rPr lang="en-US" dirty="0" smtClean="0"/>
              <a:t>Click the </a:t>
            </a:r>
            <a:r>
              <a:rPr lang="en-US" b="1" dirty="0" smtClean="0"/>
              <a:t>Students Identified for Modified Task Flow </a:t>
            </a:r>
            <a:r>
              <a:rPr lang="en-US" dirty="0" smtClean="0"/>
              <a:t>button</a:t>
            </a:r>
          </a:p>
          <a:p>
            <a:pPr marL="664488" lvl="1" indent="-181225">
              <a:buFontTx/>
              <a:buChar char="-"/>
            </a:pPr>
            <a:r>
              <a:rPr lang="en-US" dirty="0" smtClean="0"/>
              <a:t>Click the check box next to the student whose task flow is to be modified</a:t>
            </a:r>
          </a:p>
          <a:p>
            <a:pPr marL="664488" lvl="1" indent="-181225">
              <a:buFontTx/>
              <a:buChar char="-"/>
            </a:pPr>
            <a:r>
              <a:rPr lang="en-US" dirty="0" smtClean="0"/>
              <a:t>Click </a:t>
            </a:r>
            <a:r>
              <a:rPr lang="en-US" b="1" dirty="0" smtClean="0"/>
              <a:t>Submit</a:t>
            </a:r>
          </a:p>
          <a:p>
            <a:pPr marL="664488" lvl="1" indent="-181225">
              <a:buFontTx/>
              <a:buChar char="-"/>
            </a:pPr>
            <a:endParaRPr lang="en-US" b="1" dirty="0" smtClean="0"/>
          </a:p>
          <a:p>
            <a:pPr marL="181225" indent="-181225">
              <a:buFontTx/>
              <a:buChar char="-"/>
            </a:pPr>
            <a:r>
              <a:rPr lang="en-US" b="1" dirty="0" smtClean="0"/>
              <a:t>Note: </a:t>
            </a:r>
            <a:r>
              <a:rPr lang="en-US" b="0" dirty="0" smtClean="0"/>
              <a:t>This process must be completed only</a:t>
            </a:r>
            <a:r>
              <a:rPr lang="en-US" b="0" baseline="0" dirty="0" smtClean="0"/>
              <a:t> once a year for a student. School Level Users only need to complete this process for students that are new to the school, are located in the MTF function list, and meet the requirements for task exclusion.</a:t>
            </a:r>
            <a:endParaRPr lang="en-US" b="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p:txBody>
      </p:sp>
      <p:sp>
        <p:nvSpPr>
          <p:cNvPr id="4" name="Slide Number Placeholder 3"/>
          <p:cNvSpPr>
            <a:spLocks noGrp="1"/>
          </p:cNvSpPr>
          <p:nvPr>
            <p:ph type="sldNum" sz="quarter" idx="10"/>
          </p:nvPr>
        </p:nvSpPr>
        <p:spPr/>
        <p:txBody>
          <a:bodyPr/>
          <a:lstStyle/>
          <a:p>
            <a:fld id="{0F86B353-C4F7-488E-8A24-745BB3BD092A}"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p:txBody>
      </p:sp>
      <p:sp>
        <p:nvSpPr>
          <p:cNvPr id="4" name="Slide Number Placeholder 3"/>
          <p:cNvSpPr>
            <a:spLocks noGrp="1"/>
          </p:cNvSpPr>
          <p:nvPr>
            <p:ph type="sldNum" sz="quarter" idx="10"/>
          </p:nvPr>
        </p:nvSpPr>
        <p:spPr/>
        <p:txBody>
          <a:bodyPr/>
          <a:lstStyle/>
          <a:p>
            <a:fld id="{0F86B353-C4F7-488E-8A24-745BB3BD092A}"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Presenter:</a:t>
            </a:r>
          </a:p>
          <a:p>
            <a:pPr marL="181225" indent="-181225">
              <a:buFontTx/>
              <a:buChar char="-"/>
            </a:pPr>
            <a:r>
              <a:rPr lang="en-US" baseline="0" dirty="0" smtClean="0"/>
              <a:t>Students will access the 3-12 WAM via the WAM Sign In page at the following URL:</a:t>
            </a:r>
          </a:p>
          <a:p>
            <a:pPr marL="664488" lvl="1" indent="-181225">
              <a:buFontTx/>
              <a:buChar char="-"/>
            </a:pPr>
            <a:r>
              <a:rPr lang="en-US" baseline="0" dirty="0" smtClean="0"/>
              <a:t>https://wam.fldoe.org</a:t>
            </a:r>
          </a:p>
          <a:p>
            <a:pPr marL="181225" indent="-181225">
              <a:buFontTx/>
              <a:buChar char="-"/>
            </a:pPr>
            <a:r>
              <a:rPr lang="en-US" baseline="0" dirty="0" smtClean="0"/>
              <a:t>Students will enter the daily WAM Key given to them by their teacher or WAM Manager.</a:t>
            </a:r>
          </a:p>
          <a:p>
            <a:pPr marL="181225" indent="-181225">
              <a:buFontTx/>
              <a:buChar char="-"/>
            </a:pPr>
            <a:r>
              <a:rPr lang="en-US" baseline="0" dirty="0" smtClean="0"/>
              <a:t>Students will click the </a:t>
            </a:r>
            <a:r>
              <a:rPr lang="en-US" b="1" baseline="0" dirty="0" smtClean="0"/>
              <a:t>Sign In </a:t>
            </a:r>
            <a:r>
              <a:rPr lang="en-US" baseline="0" dirty="0" smtClean="0"/>
              <a:t>button.</a:t>
            </a:r>
          </a:p>
        </p:txBody>
      </p:sp>
      <p:sp>
        <p:nvSpPr>
          <p:cNvPr id="4" name="Slide Number Placeholder 3"/>
          <p:cNvSpPr>
            <a:spLocks noGrp="1"/>
          </p:cNvSpPr>
          <p:nvPr>
            <p:ph type="sldNum" sz="quarter" idx="10"/>
          </p:nvPr>
        </p:nvSpPr>
        <p:spPr/>
        <p:txBody>
          <a:bodyPr/>
          <a:lstStyle/>
          <a:p>
            <a:fld id="{0F86B353-C4F7-488E-8A24-745BB3BD092A}"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Presenter:</a:t>
            </a:r>
          </a:p>
          <a:p>
            <a:pPr marL="181225" indent="-181225">
              <a:buFontTx/>
              <a:buChar char="-"/>
            </a:pPr>
            <a:r>
              <a:rPr lang="en-US" baseline="0" dirty="0" smtClean="0"/>
              <a:t>The Sound and Animation Check page, located via the 3-12 WAM Sign In page, makes sure that the computer being used has the most up-to-date Flash version installed.</a:t>
            </a:r>
          </a:p>
          <a:p>
            <a:pPr marL="181225" indent="-181225">
              <a:buFontTx/>
              <a:buChar char="-"/>
            </a:pPr>
            <a:r>
              <a:rPr lang="en-US" baseline="0" dirty="0" smtClean="0"/>
              <a:t>Users will look at listen to the image of a drum.</a:t>
            </a:r>
          </a:p>
          <a:p>
            <a:pPr marL="664488" lvl="1" indent="-181225">
              <a:buFontTx/>
              <a:buChar char="-"/>
            </a:pPr>
            <a:r>
              <a:rPr lang="en-US" baseline="0" dirty="0" smtClean="0"/>
              <a:t>If the User hears and sees the drum being played, he or she will click the </a:t>
            </a:r>
            <a:r>
              <a:rPr lang="en-US" b="1" baseline="0" dirty="0" smtClean="0"/>
              <a:t>Yes</a:t>
            </a:r>
            <a:r>
              <a:rPr lang="en-US" baseline="0" dirty="0" smtClean="0"/>
              <a:t> button and will be returned to the WAM Sign In page.</a:t>
            </a:r>
          </a:p>
          <a:p>
            <a:pPr marL="664488" lvl="1" indent="-181225">
              <a:buFontTx/>
              <a:buChar char="-"/>
            </a:pPr>
            <a:r>
              <a:rPr lang="en-US" baseline="0" dirty="0" smtClean="0"/>
              <a:t>If the User does not hear and see the drum being played, he or she will click the </a:t>
            </a:r>
            <a:r>
              <a:rPr lang="en-US" b="1" baseline="0" dirty="0" smtClean="0"/>
              <a:t>No</a:t>
            </a:r>
            <a:r>
              <a:rPr lang="en-US" baseline="0" dirty="0" smtClean="0"/>
              <a:t> button and will need to make sure that the latest version of Flash has been installed on the computer. Once the latest version of Flash has been installed, the User will click the </a:t>
            </a:r>
            <a:r>
              <a:rPr lang="en-US" b="1" baseline="0" dirty="0" smtClean="0"/>
              <a:t>Try Again </a:t>
            </a:r>
            <a:r>
              <a:rPr lang="en-US" baseline="0" dirty="0" smtClean="0"/>
              <a:t>button. If the sound and animation is still unsuccessful, it is recommended that the User see his or her school’s IT or computer specialist.</a:t>
            </a:r>
          </a:p>
        </p:txBody>
      </p:sp>
      <p:sp>
        <p:nvSpPr>
          <p:cNvPr id="4" name="Slide Number Placeholder 3"/>
          <p:cNvSpPr>
            <a:spLocks noGrp="1"/>
          </p:cNvSpPr>
          <p:nvPr>
            <p:ph type="sldNum" sz="quarter" idx="10"/>
          </p:nvPr>
        </p:nvSpPr>
        <p:spPr/>
        <p:txBody>
          <a:bodyPr/>
          <a:lstStyle/>
          <a:p>
            <a:fld id="{0F86B353-C4F7-488E-8A24-745BB3BD092A}"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Presenter:</a:t>
            </a:r>
          </a:p>
          <a:p>
            <a:pPr marL="181225" indent="-181225">
              <a:buFontTx/>
              <a:buChar char="-"/>
            </a:pPr>
            <a:r>
              <a:rPr lang="en-US" baseline="0" dirty="0" smtClean="0"/>
              <a:t>The Student will </a:t>
            </a:r>
          </a:p>
          <a:p>
            <a:pPr marL="664488" lvl="1" indent="-181225">
              <a:buFontTx/>
              <a:buChar char="-"/>
            </a:pPr>
            <a:r>
              <a:rPr lang="en-US" baseline="0" dirty="0" smtClean="0"/>
              <a:t>Confirm his or her school’s name</a:t>
            </a:r>
          </a:p>
          <a:p>
            <a:pPr marL="664488" lvl="1" indent="-181225">
              <a:buFontTx/>
              <a:buChar char="-"/>
            </a:pPr>
            <a:r>
              <a:rPr lang="en-US" baseline="0" dirty="0" smtClean="0"/>
              <a:t>Select his or her grade level via the </a:t>
            </a:r>
            <a:r>
              <a:rPr lang="en-US" b="1" baseline="0" dirty="0" smtClean="0"/>
              <a:t>Grade</a:t>
            </a:r>
            <a:r>
              <a:rPr lang="en-US" baseline="0" dirty="0" smtClean="0"/>
              <a:t> drop-down menu</a:t>
            </a:r>
          </a:p>
          <a:p>
            <a:pPr marL="664488" lvl="1" indent="-181225">
              <a:buFontTx/>
              <a:buChar char="-"/>
            </a:pPr>
            <a:r>
              <a:rPr lang="en-US" baseline="0" dirty="0" smtClean="0"/>
              <a:t>Select his or her name via the </a:t>
            </a:r>
            <a:r>
              <a:rPr lang="en-US" b="1" baseline="0" dirty="0" smtClean="0"/>
              <a:t>Student</a:t>
            </a:r>
            <a:r>
              <a:rPr lang="en-US" baseline="0" dirty="0" smtClean="0"/>
              <a:t> drop-down menu</a:t>
            </a:r>
          </a:p>
          <a:p>
            <a:pPr marL="664488" lvl="1" indent="-181225">
              <a:buFontTx/>
              <a:buChar char="-"/>
            </a:pPr>
            <a:r>
              <a:rPr lang="en-US" baseline="0" dirty="0" smtClean="0"/>
              <a:t>Select his or her date of birth via the Date of Birth drop-down menu</a:t>
            </a:r>
          </a:p>
          <a:p>
            <a:pPr marL="664488" lvl="1" indent="-181225">
              <a:buFontTx/>
              <a:buChar char="-"/>
            </a:pPr>
            <a:r>
              <a:rPr lang="en-US" baseline="0" dirty="0" smtClean="0"/>
              <a:t>Click the </a:t>
            </a:r>
            <a:r>
              <a:rPr lang="en-US" b="1" baseline="0" dirty="0" smtClean="0"/>
              <a:t>Sign In </a:t>
            </a:r>
            <a:r>
              <a:rPr lang="en-US" baseline="0" dirty="0" smtClean="0"/>
              <a:t>button</a:t>
            </a:r>
          </a:p>
          <a:p>
            <a:pPr marL="181225" indent="-181225">
              <a:buFontTx/>
              <a:buChar char="-"/>
            </a:pPr>
            <a:endParaRPr lang="en-US" baseline="0" dirty="0" smtClean="0"/>
          </a:p>
          <a:p>
            <a:pPr marL="181225" indent="-181225">
              <a:buFontTx/>
              <a:buChar char="-"/>
            </a:pPr>
            <a:r>
              <a:rPr lang="en-US" baseline="0" dirty="0" smtClean="0"/>
              <a:t>Once the student has verified his or her identity, he or she will be able to begin the assessment tasks.</a:t>
            </a:r>
          </a:p>
        </p:txBody>
      </p:sp>
      <p:sp>
        <p:nvSpPr>
          <p:cNvPr id="4" name="Slide Number Placeholder 3"/>
          <p:cNvSpPr>
            <a:spLocks noGrp="1"/>
          </p:cNvSpPr>
          <p:nvPr>
            <p:ph type="sldNum" sz="quarter" idx="10"/>
          </p:nvPr>
        </p:nvSpPr>
        <p:spPr/>
        <p:txBody>
          <a:bodyPr/>
          <a:lstStyle/>
          <a:p>
            <a:fld id="{0F86B353-C4F7-488E-8A24-745BB3BD092A}"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 </a:t>
            </a:r>
            <a:r>
              <a:rPr lang="en-US" i="0" dirty="0" smtClean="0"/>
              <a:t>Our</a:t>
            </a:r>
            <a:r>
              <a:rPr lang="en-US" i="0" baseline="0" dirty="0" smtClean="0"/>
              <a:t> goal is that b</a:t>
            </a:r>
            <a:r>
              <a:rPr lang="en-US" dirty="0" smtClean="0"/>
              <a:t>y the end</a:t>
            </a:r>
            <a:r>
              <a:rPr lang="en-US" baseline="0" dirty="0" smtClean="0"/>
              <a:t> of the session, you will have increased knowledge of these areas: “</a:t>
            </a:r>
          </a:p>
          <a:p>
            <a:endParaRPr lang="en-US" baseline="0" dirty="0" smtClean="0"/>
          </a:p>
          <a:p>
            <a:r>
              <a:rPr lang="en-US" i="1" baseline="0" dirty="0" smtClean="0"/>
              <a:t>Present slide.</a:t>
            </a:r>
            <a:endParaRPr lang="en-US" i="1" dirty="0" smtClean="0"/>
          </a:p>
          <a:p>
            <a:endParaRPr lang="en-US" i="0" baseline="0" dirty="0" smtClean="0"/>
          </a:p>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2582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FAIR-FS Train-the-Trainer July 2014</a:t>
            </a:r>
            <a:endParaRPr lang="en-US"/>
          </a:p>
        </p:txBody>
      </p:sp>
      <p:sp>
        <p:nvSpPr>
          <p:cNvPr id="5" name="Slide Number Placeholder 4"/>
          <p:cNvSpPr>
            <a:spLocks noGrp="1"/>
          </p:cNvSpPr>
          <p:nvPr>
            <p:ph type="sldNum" sz="quarter" idx="11"/>
          </p:nvPr>
        </p:nvSpPr>
        <p:spPr/>
        <p:txBody>
          <a:bodyPr/>
          <a:lstStyle/>
          <a:p>
            <a:fld id="{9A0A4684-5EFD-1E48-B4E2-743DED377690}" type="slidenum">
              <a:rPr lang="en-US" smtClean="0"/>
              <a:t>20</a:t>
            </a:fld>
            <a:endParaRPr lang="en-US"/>
          </a:p>
        </p:txBody>
      </p:sp>
    </p:spTree>
    <p:extLst>
      <p:ext uri="{BB962C8B-B14F-4D97-AF65-F5344CB8AC3E}">
        <p14:creationId xmlns:p14="http://schemas.microsoft.com/office/powerpoint/2010/main" val="2093705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Presenter:</a:t>
            </a:r>
          </a:p>
          <a:p>
            <a:pPr defTabSz="966529">
              <a:defRPr/>
            </a:pPr>
            <a:r>
              <a:rPr lang="en-US" dirty="0" smtClean="0"/>
              <a:t>“A federal</a:t>
            </a:r>
            <a:r>
              <a:rPr lang="en-US" baseline="0" dirty="0" smtClean="0"/>
              <a:t> grant from the Institute of Education Sciences funded a study to explore the components of reading comprehension at each grade level. The FCRR team found that the most important predictors fall into 2 categories: </a:t>
            </a:r>
            <a:r>
              <a:rPr lang="en-US" baseline="0" dirty="0" err="1" smtClean="0"/>
              <a:t>Alphabetics</a:t>
            </a:r>
            <a:r>
              <a:rPr lang="en-US" baseline="0" dirty="0" smtClean="0"/>
              <a:t> (Letter Sounds/Phonological Awareness in very early development and Word Reading/Spelling in early literacy development) and Oral Language (Vocabulary and Following Directions). New tasks and items were developed to fit each area.</a:t>
            </a:r>
          </a:p>
          <a:p>
            <a:endParaRPr lang="en-US" dirty="0" smtClean="0"/>
          </a:p>
          <a:p>
            <a:r>
              <a:rPr lang="en-US" dirty="0" smtClean="0"/>
              <a:t>This flow chart</a:t>
            </a:r>
            <a:r>
              <a:rPr lang="en-US" baseline="0" dirty="0" smtClean="0"/>
              <a:t> shows the order in which students flow through each task. Time estimates on the chart represent the “average” time to complete each task. Since the test is adaptive, times will vary depending on each student’s responses.</a:t>
            </a:r>
          </a:p>
          <a:p>
            <a:endParaRPr lang="en-US" baseline="0" dirty="0" smtClean="0"/>
          </a:p>
          <a:p>
            <a:r>
              <a:rPr lang="en-US" baseline="0" dirty="0" smtClean="0"/>
              <a:t>A score based on the first 2 screening tasks determines which reading comprehension passage with questions is most suitable for each student. </a:t>
            </a:r>
          </a:p>
          <a:p>
            <a:endParaRPr lang="en-US" baseline="0" dirty="0" smtClean="0"/>
          </a:p>
          <a:p>
            <a:r>
              <a:rPr lang="en-US" baseline="0" dirty="0" smtClean="0"/>
              <a:t>After completing the 3 screening tasks, a “probability of literacy success” score is calculated. This score indicates the probability (likelihood/chance) that a student will pass the English/Language Arts end of year test. Those students whose likelihood of passing is below </a:t>
            </a:r>
            <a:r>
              <a:rPr lang="en-US" baseline="0" dirty="0" smtClean="0"/>
              <a:t>.85 </a:t>
            </a:r>
            <a:r>
              <a:rPr lang="en-US" baseline="0" dirty="0" smtClean="0"/>
              <a:t>will take the Syntactic Knowledge task in order to obtain additional information regarding that skill set. If the teacher wishes to get even more information about a given student’s performance, the open response tasks (oral reading fluency, oral response, &amp; written response) may be administered. These optional tasks are completely up to the teacher’s discretion.”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181036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Presenter:</a:t>
            </a:r>
          </a:p>
          <a:p>
            <a:pPr defTabSz="483265">
              <a:defRPr/>
            </a:pPr>
            <a:r>
              <a:rPr lang="en-US" dirty="0" smtClean="0"/>
              <a:t>“The Word Recognition</a:t>
            </a:r>
            <a:r>
              <a:rPr lang="en-US" baseline="0" dirty="0" smtClean="0"/>
              <a:t> Task (</a:t>
            </a:r>
            <a:r>
              <a:rPr lang="en-US" dirty="0" smtClean="0"/>
              <a:t>WRT) assesses a student’s abilities related to decoding and word recognition.</a:t>
            </a:r>
            <a:endParaRPr lang="en-US" i="1" dirty="0" smtClean="0"/>
          </a:p>
          <a:p>
            <a:pPr defTabSz="483265">
              <a:defRPr/>
            </a:pPr>
            <a:r>
              <a:rPr lang="en-US" dirty="0" smtClean="0"/>
              <a:t>Approximately 70% of students who demonstrate low comprehension struggle with word recognition.” </a:t>
            </a:r>
          </a:p>
          <a:p>
            <a:pPr defTabSz="483265">
              <a:defRPr/>
            </a:pPr>
            <a:r>
              <a:rPr lang="en-US" dirty="0" smtClean="0"/>
              <a:t>	(i.e., decoding; </a:t>
            </a:r>
            <a:r>
              <a:rPr lang="en-US" dirty="0" err="1" smtClean="0"/>
              <a:t>Catts</a:t>
            </a:r>
            <a:r>
              <a:rPr lang="en-US" dirty="0" smtClean="0"/>
              <a:t>, Hogan, &amp; </a:t>
            </a:r>
            <a:r>
              <a:rPr lang="en-US" dirty="0" err="1" smtClean="0"/>
              <a:t>Adlof</a:t>
            </a:r>
            <a:r>
              <a:rPr lang="en-US" dirty="0" smtClean="0"/>
              <a:t>, 2005). </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007692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Presenter:</a:t>
            </a:r>
          </a:p>
          <a:p>
            <a:r>
              <a:rPr lang="en-US" dirty="0" smtClean="0"/>
              <a:t>“Approximately 50% of students who demonstrate low comprehension struggle with oral language skills (e.g., vocabulary; </a:t>
            </a:r>
            <a:r>
              <a:rPr lang="en-US" dirty="0" err="1" smtClean="0"/>
              <a:t>Catts</a:t>
            </a:r>
            <a:r>
              <a:rPr lang="en-US" dirty="0" smtClean="0"/>
              <a:t>, Hogan, &amp; </a:t>
            </a:r>
            <a:r>
              <a:rPr lang="en-US" dirty="0" err="1" smtClean="0"/>
              <a:t>Adlof</a:t>
            </a:r>
            <a:r>
              <a:rPr lang="en-US" dirty="0" smtClean="0"/>
              <a:t>, 2005). In this vocabulary-like task, students complete a sentence with one of three morphologically related words. The advantage of this type of vocabulary task is that it measures students’ recognition of morphological patterns in words, which can generalize to recognition of new words instead of measuring only isolated vocabulary words. This task can more directly inform broader instruction on the metalinguistic aspects of vocabulary essential to building vocabulary </a:t>
            </a:r>
            <a:r>
              <a:rPr lang="en-US" b="1" dirty="0" smtClean="0"/>
              <a:t>depth</a:t>
            </a:r>
            <a:r>
              <a:rPr lang="en-US" dirty="0" smtClean="0"/>
              <a:t> as opposed to memorization of a large corpus of isolated words, in an attempt to increase vocabulary </a:t>
            </a:r>
            <a:r>
              <a:rPr lang="en-US" b="1" dirty="0" smtClean="0"/>
              <a:t>breadth</a:t>
            </a:r>
            <a:r>
              <a:rPr lang="en-US" dirty="0" smtClean="0"/>
              <a:t>.”</a:t>
            </a:r>
          </a:p>
          <a:p>
            <a:endParaRPr lang="en-US" dirty="0" smtClean="0"/>
          </a:p>
          <a:p>
            <a:r>
              <a:rPr lang="en-US" i="1" dirty="0" smtClean="0"/>
              <a:t>Present</a:t>
            </a:r>
            <a:r>
              <a:rPr lang="en-US" i="1" baseline="0" dirty="0" smtClean="0"/>
              <a:t> slide.</a:t>
            </a:r>
          </a:p>
          <a:p>
            <a:endParaRPr lang="en-US" i="1" baseline="0" dirty="0" smtClean="0"/>
          </a:p>
          <a:p>
            <a:endParaRPr lang="en-US" i="1" dirty="0" smtClean="0"/>
          </a:p>
          <a:p>
            <a:r>
              <a:rPr lang="en-US" i="1" dirty="0" smtClean="0"/>
              <a:t>Additional Information:</a:t>
            </a:r>
          </a:p>
          <a:p>
            <a:r>
              <a:rPr lang="en-US" dirty="0" smtClean="0"/>
              <a:t>Oral language</a:t>
            </a:r>
            <a:r>
              <a:rPr lang="en-US" baseline="0" dirty="0" smtClean="0"/>
              <a:t> refers to skills such as morphological &amp; vocabulary knowledge, listening comprehension, and syntax.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181708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76">
              <a:defRPr/>
            </a:pPr>
            <a:r>
              <a:rPr lang="en-US" i="1" dirty="0" smtClean="0"/>
              <a:t>Presenter:</a:t>
            </a:r>
          </a:p>
          <a:p>
            <a:pPr defTabSz="988276">
              <a:defRPr/>
            </a:pPr>
            <a:r>
              <a:rPr lang="en-US" dirty="0" smtClean="0"/>
              <a:t>“After taking the WR and VK, the student’s score is used to identify a passage targeted to that student’s ability level. </a:t>
            </a:r>
          </a:p>
          <a:p>
            <a:pPr defTabSz="988276">
              <a:defRPr/>
            </a:pPr>
            <a:r>
              <a:rPr lang="en-US" dirty="0" smtClean="0"/>
              <a:t>When this score is combined with scores on the other screening measures, a more accurate prediction of performance on the end of year assessment can be made for each student. The student silently reads the passage and answers 7 – 9 multiple choice questions.</a:t>
            </a:r>
          </a:p>
          <a:p>
            <a:endParaRPr lang="en-US" dirty="0" smtClean="0"/>
          </a:p>
          <a:p>
            <a:r>
              <a:rPr lang="en-US" dirty="0" smtClean="0"/>
              <a:t>Students</a:t>
            </a:r>
            <a:r>
              <a:rPr lang="en-US" baseline="0" dirty="0" smtClean="0"/>
              <a:t> will be able to view the passage and questions on the same screen (there is a scroll bar for the passage and a scroll bar for the questions so that the entire passage and all questions are available on the same screen).” </a:t>
            </a:r>
            <a:endParaRPr lang="en-US" dirty="0" smtClean="0"/>
          </a:p>
          <a:p>
            <a:endParaRPr lang="en-US" dirty="0" smtClean="0"/>
          </a:p>
          <a:p>
            <a:endParaRPr lang="en-US" dirty="0" smtClean="0"/>
          </a:p>
          <a:p>
            <a:pPr defTabSz="483265">
              <a:defRPr/>
            </a:pPr>
            <a:r>
              <a:rPr lang="en-US" i="1" dirty="0" smtClean="0"/>
              <a:t>Additional Information:</a:t>
            </a:r>
            <a:br>
              <a:rPr lang="en-US" i="1" dirty="0" smtClean="0"/>
            </a:br>
            <a:r>
              <a:rPr lang="en-US" dirty="0" smtClean="0"/>
              <a:t>The student silently reads the passage and answers 7 – 9 multiple choice questions that are written to three strands of the Language</a:t>
            </a:r>
            <a:r>
              <a:rPr lang="en-US" baseline="0" dirty="0" smtClean="0"/>
              <a:t> Arts Florida </a:t>
            </a:r>
            <a:r>
              <a:rPr lang="en-US" dirty="0" smtClean="0"/>
              <a:t>Standards: Reading Informational Text, Reading Literary Text, and Language Strands. This task is conceptually related to the types of questions that will be asked on the end-of-year assessment. </a:t>
            </a:r>
          </a:p>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09554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76">
              <a:defRPr/>
            </a:pPr>
            <a:r>
              <a:rPr lang="en-US" i="1" dirty="0" smtClean="0"/>
              <a:t>Presenter:</a:t>
            </a:r>
          </a:p>
          <a:p>
            <a:pPr defTabSz="988276">
              <a:defRPr/>
            </a:pPr>
            <a:r>
              <a:rPr lang="en-US" dirty="0" smtClean="0"/>
              <a:t>The Syntactic Knowledge measure, when added to a diagnostic profile with the WRT and VKT, rounds out a complete profile of the important components of reading comprehension for adolescent students. This task addresses issues of text cohesion (e.g., connectives, pronoun reference, and subject/verb agreement). </a:t>
            </a:r>
          </a:p>
          <a:p>
            <a:pPr defTabSz="988276">
              <a:defRPr/>
            </a:pPr>
            <a:endParaRPr lang="en-US" dirty="0" smtClean="0"/>
          </a:p>
          <a:p>
            <a:pPr defTabSz="988276">
              <a:defRPr/>
            </a:pPr>
            <a:r>
              <a:rPr lang="en-US" i="1" dirty="0" smtClean="0"/>
              <a:t>Present</a:t>
            </a:r>
            <a:r>
              <a:rPr lang="en-US" i="1" baseline="0" dirty="0" smtClean="0"/>
              <a:t> Slide.</a:t>
            </a:r>
          </a:p>
          <a:p>
            <a:pPr defTabSz="988276">
              <a:defRPr/>
            </a:pPr>
            <a:endParaRPr lang="en-US" i="1" baseline="0" dirty="0" smtClean="0"/>
          </a:p>
          <a:p>
            <a:pPr defTabSz="988276">
              <a:defRPr/>
            </a:pPr>
            <a:endParaRPr lang="en-US" i="1" dirty="0" smtClean="0"/>
          </a:p>
          <a:p>
            <a:pPr defTabSz="988276">
              <a:defRPr/>
            </a:pPr>
            <a:endParaRPr lang="en-US" dirty="0" smtClean="0"/>
          </a:p>
          <a:p>
            <a:pPr defTabSz="988276">
              <a:defRPr/>
            </a:pPr>
            <a:r>
              <a:rPr lang="en-US" i="1" dirty="0" smtClean="0"/>
              <a:t>Additional</a:t>
            </a:r>
            <a:r>
              <a:rPr lang="en-US" i="1" baseline="0" dirty="0" smtClean="0"/>
              <a:t> Information:</a:t>
            </a:r>
            <a:endParaRPr lang="en-US" i="1" dirty="0" smtClean="0"/>
          </a:p>
          <a:p>
            <a:pPr defTabSz="988276">
              <a:defRPr/>
            </a:pPr>
            <a:r>
              <a:rPr lang="en-US" dirty="0" smtClean="0"/>
              <a:t>Previous research indicates that this type of sentence-level </a:t>
            </a:r>
            <a:r>
              <a:rPr lang="en-US" dirty="0" err="1" smtClean="0"/>
              <a:t>inferencing</a:t>
            </a:r>
            <a:r>
              <a:rPr lang="en-US" dirty="0" smtClean="0"/>
              <a:t> (</a:t>
            </a:r>
            <a:r>
              <a:rPr lang="en-US" dirty="0" err="1" smtClean="0"/>
              <a:t>Foorman</a:t>
            </a:r>
            <a:r>
              <a:rPr lang="en-US" dirty="0" smtClean="0"/>
              <a:t>, Arndt, &amp; Crawford, 2011) and use of connective words affects text cohesion (</a:t>
            </a:r>
            <a:r>
              <a:rPr lang="en-US" dirty="0" err="1" smtClean="0"/>
              <a:t>Graesser</a:t>
            </a:r>
            <a:r>
              <a:rPr lang="en-US" dirty="0" smtClean="0"/>
              <a:t>, McNamara, &amp; </a:t>
            </a:r>
            <a:r>
              <a:rPr lang="en-US" dirty="0" err="1" smtClean="0"/>
              <a:t>Kulikowich</a:t>
            </a:r>
            <a:r>
              <a:rPr lang="en-US" dirty="0" smtClean="0"/>
              <a:t>, 2011) and predict students’ abilities to comprehend text.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83194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Presenter:</a:t>
            </a:r>
          </a:p>
          <a:p>
            <a:pPr defTabSz="966529">
              <a:defRPr/>
            </a:pPr>
            <a:r>
              <a:rPr lang="en-US" dirty="0" smtClean="0"/>
              <a:t>“A federal</a:t>
            </a:r>
            <a:r>
              <a:rPr lang="en-US" baseline="0" dirty="0" smtClean="0"/>
              <a:t> grant from the Institute of Education Sciences funded a study to explore the components of reading comprehension at each grade level. The FCRR team found that the most important predictors fall into 2 categories: </a:t>
            </a:r>
            <a:r>
              <a:rPr lang="en-US" baseline="0" dirty="0" err="1" smtClean="0"/>
              <a:t>Alphabetics</a:t>
            </a:r>
            <a:r>
              <a:rPr lang="en-US" baseline="0" dirty="0" smtClean="0"/>
              <a:t> (Letter Sounds/Phonological Awareness in very early development and Word Reading/Spelling in early literacy development) and Oral Language (Vocabulary and Following Directions). New tasks and items were developed to fit each area.</a:t>
            </a:r>
          </a:p>
          <a:p>
            <a:endParaRPr lang="en-US" dirty="0" smtClean="0"/>
          </a:p>
          <a:p>
            <a:r>
              <a:rPr lang="en-US" dirty="0" smtClean="0"/>
              <a:t>This flow chart</a:t>
            </a:r>
            <a:r>
              <a:rPr lang="en-US" baseline="0" dirty="0" smtClean="0"/>
              <a:t> shows the order in which students flow through each task. Time estimates on the chart represent the “average” time to complete each task. Since the test is adaptive, times will vary depending on each student’s responses.</a:t>
            </a:r>
          </a:p>
          <a:p>
            <a:endParaRPr lang="en-US" baseline="0" dirty="0" smtClean="0"/>
          </a:p>
          <a:p>
            <a:r>
              <a:rPr lang="en-US" baseline="0" dirty="0" smtClean="0"/>
              <a:t>A score based on the first 2 screening tasks determines which reading comprehension passage with questions is most suitable for each student. </a:t>
            </a:r>
          </a:p>
          <a:p>
            <a:endParaRPr lang="en-US" baseline="0" dirty="0" smtClean="0"/>
          </a:p>
          <a:p>
            <a:r>
              <a:rPr lang="en-US" baseline="0" dirty="0" smtClean="0"/>
              <a:t>After completing the 3 screening tasks, a “probability of literacy success” score is calculated. This score indicates the probability (likelihood/chance) that a student will pass the English/Language Arts end of year test. Those students whose likelihood of passing is below </a:t>
            </a:r>
            <a:r>
              <a:rPr lang="en-US" baseline="0" dirty="0" smtClean="0"/>
              <a:t>.85 </a:t>
            </a:r>
            <a:r>
              <a:rPr lang="en-US" baseline="0" dirty="0" smtClean="0"/>
              <a:t>will take the Syntactic Knowledge task in order to obtain additional information regarding that skill set. If the teacher wishes to get even more information about a given student’s performance, the open response tasks (oral reading fluency, oral response, &amp; written response) may be administered. These optional tasks are completely up to the teacher’s discretion.”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170547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dirty="0" smtClean="0"/>
              <a:t>The Missing Score Report will provide the User with a list of students missing one or more scores for the current assessment period at the selected school.</a:t>
            </a:r>
          </a:p>
          <a:p>
            <a:pPr marL="181225" indent="-181225">
              <a:buFontTx/>
              <a:buChar char="-"/>
            </a:pPr>
            <a:r>
              <a:rPr lang="en-US" dirty="0" smtClean="0"/>
              <a:t>The Missing Score Report will now be able to be accessed by School, Reading, and Resource Level</a:t>
            </a:r>
            <a:r>
              <a:rPr lang="en-US" baseline="0" dirty="0" smtClean="0"/>
              <a:t> Users.</a:t>
            </a:r>
          </a:p>
          <a:p>
            <a:pPr marL="664488" lvl="1" indent="-181225">
              <a:buFontTx/>
              <a:buChar char="-"/>
            </a:pPr>
            <a:r>
              <a:rPr lang="en-US" baseline="0" dirty="0" smtClean="0"/>
              <a:t>School Level Users will be able to see all classes of students within the school.</a:t>
            </a:r>
          </a:p>
          <a:p>
            <a:pPr marL="664488" lvl="1" indent="-181225">
              <a:buFontTx/>
              <a:buChar char="-"/>
            </a:pPr>
            <a:r>
              <a:rPr lang="en-US" baseline="0" dirty="0" smtClean="0"/>
              <a:t>Reading and Resource Level Users will only be able to view the missing score summaries for their classes and students assigned to them.</a:t>
            </a:r>
            <a:endParaRPr lang="en-US" dirty="0" smtClean="0"/>
          </a:p>
          <a:p>
            <a:endParaRPr lang="en-US" baseline="0" dirty="0" smtClean="0"/>
          </a:p>
          <a:p>
            <a:pPr marL="181225" indent="-181225">
              <a:buFontTx/>
              <a:buChar char="-"/>
            </a:pPr>
            <a:r>
              <a:rPr lang="en-US" baseline="0" dirty="0" smtClean="0"/>
              <a:t>To view the Missing Score Report, School Level Users should:</a:t>
            </a:r>
          </a:p>
          <a:p>
            <a:pPr marL="664488" lvl="1" indent="-181225">
              <a:buFontTx/>
              <a:buChar char="-"/>
            </a:pPr>
            <a:r>
              <a:rPr lang="en-US" baseline="0" dirty="0" smtClean="0"/>
              <a:t>Sign In to the PMRN</a:t>
            </a:r>
          </a:p>
          <a:p>
            <a:pPr marL="664488" lvl="1" indent="-181225">
              <a:buFontTx/>
              <a:buChar char="-"/>
            </a:pPr>
            <a:r>
              <a:rPr lang="en-US" baseline="0" dirty="0" smtClean="0"/>
              <a:t>Click the </a:t>
            </a:r>
            <a:r>
              <a:rPr lang="en-US" b="1" baseline="0" dirty="0" smtClean="0"/>
              <a:t>School Reports </a:t>
            </a:r>
            <a:r>
              <a:rPr lang="en-US" baseline="0" dirty="0" smtClean="0"/>
              <a:t>tab</a:t>
            </a:r>
          </a:p>
          <a:p>
            <a:pPr marL="664488" lvl="1" indent="-181225">
              <a:buFontTx/>
              <a:buChar char="-"/>
            </a:pPr>
            <a:r>
              <a:rPr lang="en-US" baseline="0" dirty="0" smtClean="0"/>
              <a:t>Click the </a:t>
            </a:r>
            <a:r>
              <a:rPr lang="en-US" b="1" baseline="0" dirty="0" smtClean="0"/>
              <a:t>Missing Score Report </a:t>
            </a:r>
            <a:r>
              <a:rPr lang="en-US" baseline="0" dirty="0" smtClean="0"/>
              <a:t>link</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474518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endParaRPr lang="en-US" baseline="0" dirty="0" smtClean="0"/>
          </a:p>
          <a:p>
            <a:pPr marL="181225" indent="-181225">
              <a:buFontTx/>
              <a:buChar char="-"/>
            </a:pPr>
            <a:r>
              <a:rPr lang="en-US" baseline="0" dirty="0" smtClean="0"/>
              <a:t>To view the Missing Score Report in the PMRN, Reading and Resource Level Users should:</a:t>
            </a:r>
          </a:p>
          <a:p>
            <a:pPr marL="664488" lvl="1" indent="-181225">
              <a:buFontTx/>
              <a:buChar char="-"/>
            </a:pPr>
            <a:r>
              <a:rPr lang="en-US" baseline="0" dirty="0" smtClean="0"/>
              <a:t>Sign In to the PMRN</a:t>
            </a:r>
          </a:p>
          <a:p>
            <a:pPr marL="664488" lvl="1" indent="-181225">
              <a:buFontTx/>
              <a:buChar char="-"/>
            </a:pPr>
            <a:r>
              <a:rPr lang="en-US" baseline="0" dirty="0" smtClean="0"/>
              <a:t>Click the </a:t>
            </a:r>
            <a:r>
              <a:rPr lang="en-US" b="1" baseline="0" dirty="0" smtClean="0"/>
              <a:t>Teacher Reports </a:t>
            </a:r>
            <a:r>
              <a:rPr lang="en-US" baseline="0" dirty="0" smtClean="0"/>
              <a:t>tab</a:t>
            </a:r>
          </a:p>
          <a:p>
            <a:pPr marL="664488" lvl="1" indent="-181225">
              <a:buFontTx/>
              <a:buChar char="-"/>
            </a:pPr>
            <a:r>
              <a:rPr lang="en-US" baseline="0" dirty="0" smtClean="0"/>
              <a:t>Click the </a:t>
            </a:r>
            <a:r>
              <a:rPr lang="en-US" b="1" baseline="0" dirty="0" smtClean="0"/>
              <a:t>Missing Score Report </a:t>
            </a:r>
            <a:r>
              <a:rPr lang="en-US" baseline="0" dirty="0" smtClean="0"/>
              <a:t>link</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474518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Presenter:</a:t>
            </a:r>
          </a:p>
          <a:p>
            <a:pPr defTabSz="966529">
              <a:defRPr/>
            </a:pPr>
            <a:r>
              <a:rPr lang="en-US" baseline="0" dirty="0" smtClean="0"/>
              <a:t>If the teacher wishes to get even more information about a given student’s performance, the open response tasks (oral reading fluency, oral response, &amp; written response) may be administered. These optional tasks are completely up to the teacher’s discretion. </a:t>
            </a:r>
          </a:p>
          <a:p>
            <a:endParaRPr lang="en-US" dirty="0" smtClean="0"/>
          </a:p>
          <a:p>
            <a:r>
              <a:rPr lang="en-US" i="1" dirty="0" smtClean="0"/>
              <a:t>Click fly-in.</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18103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0" dirty="0" smtClean="0"/>
              <a:t>“This chart demonstrates how t</a:t>
            </a:r>
            <a:r>
              <a:rPr lang="en-US" dirty="0" smtClean="0"/>
              <a:t>he</a:t>
            </a:r>
            <a:r>
              <a:rPr lang="en-US" baseline="0" dirty="0" smtClean="0"/>
              <a:t> task items are aligned to the Florida standards.”</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410352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p>
          <a:p>
            <a:r>
              <a:rPr lang="en-US" i="0" dirty="0" smtClean="0"/>
              <a:t>“If you want</a:t>
            </a:r>
            <a:r>
              <a:rPr lang="en-US" i="0" baseline="0" dirty="0" smtClean="0"/>
              <a:t> to gather more information on your student you have the choice to administer the Open Response Tasks.”</a:t>
            </a:r>
          </a:p>
          <a:p>
            <a:endParaRPr lang="en-US" i="0" baseline="0" dirty="0" smtClean="0"/>
          </a:p>
          <a:p>
            <a:r>
              <a:rPr lang="en-US" i="1" dirty="0" smtClean="0"/>
              <a:t>Present</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212773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Present slide.</a:t>
            </a:r>
          </a:p>
          <a:p>
            <a:endParaRPr lang="en-US" b="0" i="1" dirty="0" smtClean="0"/>
          </a:p>
          <a:p>
            <a:endParaRPr lang="en-US" b="0" i="1" dirty="0" smtClean="0"/>
          </a:p>
          <a:p>
            <a:r>
              <a:rPr lang="en-US" b="0" i="1" dirty="0" smtClean="0"/>
              <a:t>Additional</a:t>
            </a:r>
            <a:r>
              <a:rPr lang="en-US" b="0" i="1" baseline="0" dirty="0" smtClean="0"/>
              <a:t> Information:</a:t>
            </a:r>
            <a:endParaRPr lang="en-US" b="0" i="1" dirty="0" smtClean="0"/>
          </a:p>
          <a:p>
            <a:r>
              <a:rPr lang="en-US" b="1" dirty="0" smtClean="0"/>
              <a:t>Open Response Tasks:</a:t>
            </a:r>
            <a:r>
              <a:rPr lang="en-US" dirty="0" smtClean="0"/>
              <a:t>  A set of passages with open response-type questions are available to teachers who would like to analyze an individual’s approach to answering questions. By analyzing students’ extended responses and misconceptions, educators may use this information to target day-to-day instruction for individual students. </a:t>
            </a:r>
          </a:p>
          <a:p>
            <a:endParaRPr lang="en-US" dirty="0" smtClean="0"/>
          </a:p>
          <a:p>
            <a:r>
              <a:rPr lang="en-US" dirty="0" smtClean="0"/>
              <a:t>The teacher is free to choose any passage from the bank. We recommend looking at the list of standards that the questions address (insert hyperlink to list) and choosing a passage based on the standards you are interested in for each student. </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164808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a:t>
            </a:r>
          </a:p>
          <a:p>
            <a:pPr marL="181225" indent="-181225">
              <a:buFontTx/>
              <a:buChar char="-"/>
            </a:pPr>
            <a:r>
              <a:rPr lang="en-US" baseline="0" dirty="0" smtClean="0"/>
              <a:t>The PMRN SSO Manager page contains links for PMRN Managers to download and print 3-12 FAIR-FS assessment materials.</a:t>
            </a:r>
          </a:p>
          <a:p>
            <a:pPr marL="181225" indent="-181225">
              <a:buFontTx/>
              <a:buChar char="-"/>
            </a:pPr>
            <a:r>
              <a:rPr lang="en-US" baseline="0" dirty="0" smtClean="0"/>
              <a:t>To download and print the 3-12 FAIR-FS materials, the PMRN Manager should select the links for the printable FAIR-FS materials under the Links section.</a:t>
            </a:r>
          </a:p>
          <a:p>
            <a:pPr marL="181225" indent="-181225">
              <a:buFontTx/>
              <a:buChar char="-"/>
            </a:pPr>
            <a:r>
              <a:rPr lang="en-US" baseline="0" dirty="0" smtClean="0"/>
              <a:t>Note: Printable FAIR-FS materials are also available on the PMRN via the </a:t>
            </a:r>
            <a:r>
              <a:rPr lang="en-US" b="1" baseline="0" dirty="0" smtClean="0"/>
              <a:t>Downloads</a:t>
            </a:r>
            <a:r>
              <a:rPr lang="en-US" baseline="0" dirty="0" smtClean="0"/>
              <a:t> header link.</a:t>
            </a:r>
          </a:p>
        </p:txBody>
      </p:sp>
      <p:sp>
        <p:nvSpPr>
          <p:cNvPr id="4" name="Slide Number Placeholder 3"/>
          <p:cNvSpPr>
            <a:spLocks noGrp="1"/>
          </p:cNvSpPr>
          <p:nvPr>
            <p:ph type="sldNum" sz="quarter" idx="10"/>
          </p:nvPr>
        </p:nvSpPr>
        <p:spPr/>
        <p:txBody>
          <a:bodyPr/>
          <a:lstStyle/>
          <a:p>
            <a:fld id="{0F86B353-C4F7-488E-8A24-745BB3BD092A}"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Presenter:</a:t>
            </a:r>
          </a:p>
          <a:p>
            <a:pPr marL="181225" indent="-181225">
              <a:buFontTx/>
              <a:buChar char="-"/>
            </a:pPr>
            <a:r>
              <a:rPr lang="en-US" baseline="0" dirty="0" smtClean="0"/>
              <a:t>Additional downloadable and printable grade specific FAIR-FS assessment materials are located under the </a:t>
            </a:r>
            <a:r>
              <a:rPr lang="en-US" b="1" baseline="0" dirty="0" smtClean="0"/>
              <a:t>Downloads</a:t>
            </a:r>
            <a:r>
              <a:rPr lang="en-US" baseline="0" dirty="0" smtClean="0"/>
              <a:t> header link via the PMRN.</a:t>
            </a:r>
          </a:p>
          <a:p>
            <a:pPr marL="181225" indent="-181225">
              <a:buFontTx/>
              <a:buChar char="-"/>
            </a:pPr>
            <a:r>
              <a:rPr lang="en-US" baseline="0" dirty="0" smtClean="0"/>
              <a:t>To access these materials, a User must:</a:t>
            </a:r>
          </a:p>
          <a:p>
            <a:pPr marL="664488" lvl="1" indent="-181225">
              <a:buFontTx/>
              <a:buChar char="-"/>
            </a:pPr>
            <a:r>
              <a:rPr lang="en-US" baseline="0" dirty="0" smtClean="0"/>
              <a:t>Sign In to the PMRN</a:t>
            </a:r>
          </a:p>
          <a:p>
            <a:pPr marL="664488" lvl="1" indent="-181225">
              <a:buFontTx/>
              <a:buChar char="-"/>
            </a:pPr>
            <a:r>
              <a:rPr lang="en-US" baseline="0" dirty="0" smtClean="0"/>
              <a:t>Click the Downloads header link in the top-right area of the page</a:t>
            </a:r>
          </a:p>
          <a:p>
            <a:pPr marL="664488" lvl="1" indent="-181225">
              <a:buFontTx/>
              <a:buChar char="-"/>
            </a:pPr>
            <a:r>
              <a:rPr lang="en-US" baseline="0" dirty="0" smtClean="0"/>
              <a:t>Select the appropriate </a:t>
            </a:r>
            <a:r>
              <a:rPr lang="en-US" i="1" baseline="0" dirty="0" smtClean="0"/>
              <a:t>Grade Level </a:t>
            </a:r>
            <a:r>
              <a:rPr lang="en-US" baseline="0" dirty="0" smtClean="0"/>
              <a:t>via the drop-down menu</a:t>
            </a:r>
          </a:p>
          <a:p>
            <a:pPr marL="664488" lvl="1" indent="-181225">
              <a:buFontTx/>
              <a:buChar char="-"/>
            </a:pPr>
            <a:r>
              <a:rPr lang="en-US" baseline="0" dirty="0" smtClean="0"/>
              <a:t>Click the appropriate </a:t>
            </a:r>
            <a:r>
              <a:rPr lang="en-US" b="1" baseline="0" dirty="0" smtClean="0"/>
              <a:t>Download</a:t>
            </a:r>
            <a:r>
              <a:rPr lang="en-US" baseline="0" dirty="0" smtClean="0"/>
              <a:t> link</a:t>
            </a:r>
          </a:p>
        </p:txBody>
      </p:sp>
      <p:sp>
        <p:nvSpPr>
          <p:cNvPr id="4" name="Slide Number Placeholder 3"/>
          <p:cNvSpPr>
            <a:spLocks noGrp="1"/>
          </p:cNvSpPr>
          <p:nvPr>
            <p:ph type="sldNum" sz="quarter" idx="10"/>
          </p:nvPr>
        </p:nvSpPr>
        <p:spPr/>
        <p:txBody>
          <a:bodyPr/>
          <a:lstStyle/>
          <a:p>
            <a:fld id="{0F86B353-C4F7-488E-8A24-745BB3BD092A}"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76">
              <a:defRPr/>
            </a:pPr>
            <a:r>
              <a:rPr lang="en-US" i="1" dirty="0" smtClean="0"/>
              <a:t>Present slide.</a:t>
            </a:r>
          </a:p>
          <a:p>
            <a:pPr defTabSz="988276">
              <a:defRPr/>
            </a:pPr>
            <a:endParaRPr lang="en-US" i="1" dirty="0" smtClean="0"/>
          </a:p>
          <a:p>
            <a:pPr defTabSz="988276">
              <a:defRPr/>
            </a:pPr>
            <a:endParaRPr lang="en-US" i="1" dirty="0" smtClean="0"/>
          </a:p>
          <a:p>
            <a:pPr defTabSz="988276">
              <a:defRPr/>
            </a:pPr>
            <a:endParaRPr lang="en-US" i="1" dirty="0" smtClean="0"/>
          </a:p>
          <a:p>
            <a:pPr defTabSz="988276">
              <a:defRPr/>
            </a:pPr>
            <a:r>
              <a:rPr lang="en-US" i="1" dirty="0" smtClean="0"/>
              <a:t>Additional</a:t>
            </a:r>
            <a:r>
              <a:rPr lang="en-US" i="1" baseline="0" dirty="0" smtClean="0"/>
              <a:t> Information:</a:t>
            </a:r>
            <a:endParaRPr lang="en-US" i="1" dirty="0" smtClean="0"/>
          </a:p>
          <a:p>
            <a:pPr defTabSz="988276">
              <a:defRPr/>
            </a:pPr>
            <a:r>
              <a:rPr lang="en-US" dirty="0" smtClean="0"/>
              <a:t>The target ORF rate for each grade level is provided in a table in the administration manual. Fluency-building interventions are recommended for students with scores in the frustrational range. Decoding interventions are recommended for students who score below 95% accuracy. </a:t>
            </a:r>
          </a:p>
          <a:p>
            <a:pPr defTabSz="988276">
              <a:defRPr/>
            </a:pPr>
            <a:endParaRPr lang="en-US" dirty="0" smtClean="0"/>
          </a:p>
          <a:p>
            <a:pPr defTabSz="988276">
              <a:defRPr/>
            </a:pPr>
            <a:r>
              <a:rPr lang="en-US" dirty="0" smtClean="0"/>
              <a:t>The NAEP rubric score for expression is included on the teacher administration materials for each passage and was added to provide more descriptive information to teachers about a student’s reading fluency. </a:t>
            </a:r>
          </a:p>
          <a:p>
            <a:pPr defTabSz="988276">
              <a:defRPr/>
            </a:pPr>
            <a:endParaRPr lang="en-US" dirty="0" smtClean="0"/>
          </a:p>
          <a:p>
            <a:pPr defTabSz="988276">
              <a:defRPr/>
            </a:pPr>
            <a:r>
              <a:rPr lang="en-US" dirty="0" smtClean="0"/>
              <a:t>When targeting oral reading fluency for intervention, growth can be measured by ORF rate. However, change in the NAEP expression rating is only likely to occur over a long period of time (i.e., a school year or more). </a:t>
            </a:r>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203855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smtClean="0"/>
          </a:p>
          <a:p>
            <a:endParaRPr lang="en-US" dirty="0" smtClean="0"/>
          </a:p>
          <a:p>
            <a:r>
              <a:rPr lang="en-US" i="1" dirty="0" smtClean="0"/>
              <a:t>Additional Information:</a:t>
            </a:r>
          </a:p>
          <a:p>
            <a:r>
              <a:rPr lang="en-US" dirty="0" smtClean="0"/>
              <a:t>(Detailed</a:t>
            </a:r>
            <a:r>
              <a:rPr lang="en-US" baseline="0" dirty="0" smtClean="0"/>
              <a:t> instructions can be found in the </a:t>
            </a:r>
            <a:r>
              <a:rPr lang="en-US" i="1" baseline="0" dirty="0" smtClean="0"/>
              <a:t>Administration Manual.  </a:t>
            </a:r>
            <a:r>
              <a:rPr lang="en-US" i="0" baseline="0" dirty="0" smtClean="0"/>
              <a:t>A lookup table link for ORF can be found at  www.fcrr.org/lookup)</a:t>
            </a:r>
            <a:endParaRPr lang="en-US" dirty="0" smtClean="0"/>
          </a:p>
          <a:p>
            <a:endParaRPr lang="en-US" dirty="0" smtClean="0"/>
          </a:p>
          <a:p>
            <a:pPr marL="185302" indent="-185302">
              <a:buFont typeface="Arial" pitchFamily="34" charset="0"/>
              <a:buChar char="•"/>
            </a:pPr>
            <a:r>
              <a:rPr lang="en-US" dirty="0" smtClean="0"/>
              <a:t>If the student pauses for 3 seconds, provide the word and mark as an error</a:t>
            </a:r>
          </a:p>
          <a:p>
            <a:pPr marL="185302" indent="-185302">
              <a:buFont typeface="Arial" pitchFamily="34" charset="0"/>
              <a:buChar char="•"/>
            </a:pPr>
            <a:r>
              <a:rPr lang="en-US" dirty="0" smtClean="0"/>
              <a:t>If the student attempts to decode a word, provide the correct word after 5 seconds</a:t>
            </a:r>
          </a:p>
          <a:p>
            <a:pPr marL="185302" indent="-185302">
              <a:buFont typeface="Arial" pitchFamily="34" charset="0"/>
              <a:buChar char="•"/>
            </a:pPr>
            <a:r>
              <a:rPr lang="en-US" dirty="0" smtClean="0"/>
              <a:t>Place a bracket ] around the last word at 60 seconds</a:t>
            </a:r>
          </a:p>
          <a:p>
            <a:pPr marL="185302" indent="-185302">
              <a:buFont typeface="Arial" pitchFamily="34" charset="0"/>
              <a:buChar char="•"/>
            </a:pPr>
            <a:r>
              <a:rPr lang="en-US" dirty="0" smtClean="0"/>
              <a:t>Discontinue administration of the passage if there are 10 errors in the first line </a:t>
            </a:r>
          </a:p>
          <a:p>
            <a:pPr marL="185302" indent="-185302">
              <a:buFont typeface="Arial" pitchFamily="34" charset="0"/>
              <a:buChar char="•"/>
            </a:pPr>
            <a:r>
              <a:rPr lang="en-US" dirty="0" smtClean="0"/>
              <a:t>If discontinue rule is met, administer a passage from a lower grade level</a:t>
            </a:r>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480297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1" dirty="0" smtClean="0"/>
              <a:t>“</a:t>
            </a:r>
            <a:r>
              <a:rPr lang="en-US" dirty="0" smtClean="0"/>
              <a:t>Here is a screen shot of a protocol of one of the diagnostic passages.</a:t>
            </a:r>
          </a:p>
          <a:p>
            <a:r>
              <a:rPr lang="en-US" dirty="0" smtClean="0"/>
              <a:t>The teacher’s</a:t>
            </a:r>
            <a:r>
              <a:rPr lang="en-US" baseline="0" dirty="0" smtClean="0"/>
              <a:t> copy (upper left hand corner) has the number of words at the end of each line.”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038369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1" baseline="0" dirty="0" smtClean="0"/>
              <a:t>“</a:t>
            </a:r>
            <a:r>
              <a:rPr lang="en-US" baseline="0" dirty="0" smtClean="0"/>
              <a:t>Research indicates that measurement of oral reading fluency </a:t>
            </a:r>
            <a:r>
              <a:rPr lang="en-US" b="1" baseline="0" dirty="0" smtClean="0"/>
              <a:t>rate</a:t>
            </a:r>
            <a:r>
              <a:rPr lang="en-US" baseline="0" dirty="0" smtClean="0"/>
              <a:t> is a useful predictor of reading comprehension for most students until grade 6.</a:t>
            </a:r>
          </a:p>
          <a:p>
            <a:endParaRPr lang="en-US" baseline="0" dirty="0" smtClean="0"/>
          </a:p>
          <a:p>
            <a:r>
              <a:rPr lang="en-US" i="1" baseline="0" dirty="0" smtClean="0"/>
              <a:t>Present slide.</a:t>
            </a:r>
          </a:p>
          <a:p>
            <a:endParaRPr lang="en-US" i="1" baseline="0" dirty="0" smtClean="0"/>
          </a:p>
          <a:p>
            <a:endParaRPr lang="en-US" i="1" baseline="0" dirty="0" smtClean="0"/>
          </a:p>
          <a:p>
            <a:r>
              <a:rPr lang="en-US" i="1" baseline="0" dirty="0" smtClean="0"/>
              <a:t>Additional Information:</a:t>
            </a:r>
            <a:r>
              <a:rPr lang="en-US" baseline="0" dirty="0" smtClean="0"/>
              <a:t> </a:t>
            </a:r>
            <a:endParaRPr lang="en-US" i="1" dirty="0" smtClean="0"/>
          </a:p>
          <a:p>
            <a:r>
              <a:rPr lang="en-US" dirty="0" smtClean="0"/>
              <a:t>The LAFS includes oral</a:t>
            </a:r>
            <a:r>
              <a:rPr lang="en-US" baseline="0" dirty="0" smtClean="0"/>
              <a:t> reading fluency as measured by accuracy, rate, and expression in the Reading Foundational Skills strand as standard #4 in grades K through 5. Some students may continue to strive to be fluent readers until grade 8 or even into high school. </a:t>
            </a:r>
          </a:p>
          <a:p>
            <a:endParaRPr lang="en-US" baseline="0" dirty="0" smtClean="0"/>
          </a:p>
          <a:p>
            <a:r>
              <a:rPr lang="en-US" baseline="0" dirty="0" smtClean="0"/>
              <a:t>When students read with appropriate expression, it is often evident that they are comprehending what they are reading, making expression a helpful indicator. However, it is not a target for instruction. It improves when fluency-building interventions are targeted to improving ORF rate. </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231702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76">
              <a:defRPr/>
            </a:pPr>
            <a:r>
              <a:rPr lang="en-US" i="1" dirty="0" smtClean="0"/>
              <a:t>Present</a:t>
            </a:r>
            <a:r>
              <a:rPr lang="en-US" i="1" baseline="0" dirty="0" smtClean="0"/>
              <a:t> slide.</a:t>
            </a:r>
          </a:p>
          <a:p>
            <a:pPr defTabSz="988276">
              <a:defRPr/>
            </a:pPr>
            <a:endParaRPr lang="en-US" i="1" baseline="0" dirty="0" smtClean="0"/>
          </a:p>
          <a:p>
            <a:pPr defTabSz="988276">
              <a:defRPr/>
            </a:pPr>
            <a:endParaRPr lang="en-US" i="1" baseline="0" dirty="0" smtClean="0"/>
          </a:p>
          <a:p>
            <a:pPr defTabSz="988276">
              <a:defRPr/>
            </a:pPr>
            <a:endParaRPr lang="en-US" i="1" dirty="0" smtClean="0"/>
          </a:p>
          <a:p>
            <a:pPr defTabSz="988276">
              <a:defRPr/>
            </a:pPr>
            <a:r>
              <a:rPr lang="en-US" i="1" dirty="0" smtClean="0"/>
              <a:t>Additional</a:t>
            </a:r>
            <a:r>
              <a:rPr lang="en-US" i="1" baseline="0" dirty="0" smtClean="0"/>
              <a:t> Information:</a:t>
            </a:r>
            <a:endParaRPr lang="en-US" i="1" dirty="0" smtClean="0"/>
          </a:p>
          <a:p>
            <a:pPr defTabSz="988276">
              <a:defRPr/>
            </a:pPr>
            <a:r>
              <a:rPr lang="en-US" dirty="0" smtClean="0"/>
              <a:t>The oral responses will provide descriptive information regarding 3 strands of the LAFS: Reading Informational text, Reading Literary text, and Language. </a:t>
            </a:r>
          </a:p>
          <a:p>
            <a:pPr defTabSz="988276">
              <a:defRPr/>
            </a:pPr>
            <a:endParaRPr lang="en-US" dirty="0" smtClean="0"/>
          </a:p>
          <a:p>
            <a:pPr defTabSz="988276">
              <a:defRPr/>
            </a:pPr>
            <a:r>
              <a:rPr lang="en-US" dirty="0" smtClean="0"/>
              <a:t>The comprehension</a:t>
            </a:r>
            <a:r>
              <a:rPr lang="en-US" baseline="0" dirty="0" smtClean="0"/>
              <a:t> </a:t>
            </a:r>
            <a:r>
              <a:rPr lang="en-US" dirty="0" smtClean="0"/>
              <a:t>questions are designed to give teachers first hand experience with how the student is approaching reading comprehension questions. This will allow</a:t>
            </a:r>
            <a:r>
              <a:rPr lang="en-US" baseline="0" dirty="0" smtClean="0"/>
              <a:t>  the teacher to adjust instruction to meet individual students’ needs</a:t>
            </a:r>
            <a:r>
              <a:rPr lang="en-US" dirty="0" smtClean="0"/>
              <a:t>. The rubric provides indicators of a student’s development in responding to questions like this. </a:t>
            </a:r>
          </a:p>
          <a:p>
            <a:pPr defTabSz="988276">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896401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1" dirty="0" smtClean="0"/>
              <a:t>“</a:t>
            </a:r>
            <a:r>
              <a:rPr lang="en-US" dirty="0" smtClean="0"/>
              <a:t>This example rubric shows the information that will be used to evaluate</a:t>
            </a:r>
            <a:r>
              <a:rPr lang="en-US" baseline="0" dirty="0" smtClean="0"/>
              <a:t> the student’s oral response. Each rubric is tailored to the specific passage and the specific question.”</a:t>
            </a:r>
          </a:p>
          <a:p>
            <a:endParaRPr lang="en-US" baseline="0" dirty="0" smtClean="0"/>
          </a:p>
          <a:p>
            <a:r>
              <a:rPr lang="en-US" baseline="0" dirty="0" smtClean="0"/>
              <a:t> </a:t>
            </a:r>
          </a:p>
          <a:p>
            <a:endParaRPr lang="en-US" baseline="0" dirty="0" smtClean="0"/>
          </a:p>
          <a:p>
            <a:r>
              <a:rPr lang="en-US" i="1" baseline="0" dirty="0" smtClean="0"/>
              <a:t>Additional Information:</a:t>
            </a:r>
          </a:p>
          <a:p>
            <a:r>
              <a:rPr lang="en-US" dirty="0" smtClean="0"/>
              <a:t>Please note that the “not evident” category</a:t>
            </a:r>
            <a:r>
              <a:rPr lang="en-US" baseline="0" dirty="0" smtClean="0"/>
              <a:t> covers a broad variety of responses. Any of the following scenarios could be included in the “not evident” category:</a:t>
            </a:r>
          </a:p>
          <a:p>
            <a:pPr marL="185302" indent="-185302">
              <a:buFont typeface="Arial" pitchFamily="34" charset="0"/>
              <a:buChar char="•"/>
            </a:pPr>
            <a:r>
              <a:rPr lang="en-US" baseline="0" dirty="0" smtClean="0"/>
              <a:t>Student’s response is incorrect</a:t>
            </a:r>
          </a:p>
          <a:p>
            <a:pPr marL="185302" indent="-185302">
              <a:buFont typeface="Arial" pitchFamily="34" charset="0"/>
              <a:buChar char="•"/>
            </a:pPr>
            <a:r>
              <a:rPr lang="en-US" baseline="0" dirty="0" smtClean="0"/>
              <a:t>Student has no response</a:t>
            </a:r>
          </a:p>
          <a:p>
            <a:pPr marL="185302" indent="-185302">
              <a:buFont typeface="Arial" pitchFamily="34" charset="0"/>
              <a:buChar char="•"/>
            </a:pPr>
            <a:r>
              <a:rPr lang="en-US" baseline="0" dirty="0" smtClean="0"/>
              <a:t>Student’s response is about an unrelated topic</a:t>
            </a:r>
          </a:p>
          <a:p>
            <a:pPr marL="185302" indent="-185302">
              <a:buFont typeface="Arial" pitchFamily="34" charset="0"/>
              <a:buChar char="•"/>
            </a:pPr>
            <a:r>
              <a:rPr lang="en-US" baseline="0" dirty="0" smtClean="0"/>
              <a:t>Student seems to not understand the question</a:t>
            </a:r>
          </a:p>
          <a:p>
            <a:pPr marL="185302" indent="-185302">
              <a:buFont typeface="Arial" pitchFamily="34" charset="0"/>
              <a:buChar char="•"/>
            </a:pPr>
            <a:r>
              <a:rPr lang="en-US" baseline="0" dirty="0" smtClean="0"/>
              <a:t>Student seems to not understand the topic</a:t>
            </a:r>
          </a:p>
          <a:p>
            <a:pPr marL="185302" indent="-185302">
              <a:buFont typeface="Arial" pitchFamily="34" charset="0"/>
              <a:buChar char="•"/>
            </a:pPr>
            <a:r>
              <a:rPr lang="en-US" baseline="0" dirty="0" smtClean="0"/>
              <a:t>Student’s response is fixated on one aspect of the question, passage, or un-related background topic</a:t>
            </a:r>
          </a:p>
          <a:p>
            <a:pPr marL="185302" indent="-185302">
              <a:buFont typeface="Arial" pitchFamily="34" charset="0"/>
              <a:buChar char="•"/>
            </a:pPr>
            <a:r>
              <a:rPr lang="en-US" baseline="0" dirty="0" smtClean="0"/>
              <a:t>Student’s mastery of the English language limits the student’s abilities to respond expressively</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05073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a:t>
            </a:r>
            <a:r>
              <a:rPr lang="en-US" i="1" baseline="0" dirty="0" smtClean="0"/>
              <a: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042702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76">
              <a:defRPr/>
            </a:pPr>
            <a:r>
              <a:rPr lang="en-US" i="1" dirty="0" smtClean="0"/>
              <a:t>Present slide.</a:t>
            </a:r>
          </a:p>
          <a:p>
            <a:pPr defTabSz="988276">
              <a:defRPr/>
            </a:pPr>
            <a:endParaRPr lang="en-US" dirty="0" smtClean="0"/>
          </a:p>
          <a:p>
            <a:pPr defTabSz="988276">
              <a:defRPr/>
            </a:pPr>
            <a:endParaRPr lang="en-US" dirty="0" smtClean="0"/>
          </a:p>
          <a:p>
            <a:pPr defTabSz="988276">
              <a:defRPr/>
            </a:pPr>
            <a:r>
              <a:rPr lang="en-US" i="1" dirty="0" smtClean="0"/>
              <a:t>Additional</a:t>
            </a:r>
            <a:r>
              <a:rPr lang="en-US" i="1" baseline="0" dirty="0" smtClean="0"/>
              <a:t>  Information:</a:t>
            </a:r>
            <a:endParaRPr lang="en-US" i="1" dirty="0" smtClean="0"/>
          </a:p>
          <a:p>
            <a:pPr defTabSz="988276">
              <a:defRPr/>
            </a:pPr>
            <a:r>
              <a:rPr lang="en-US" dirty="0" smtClean="0"/>
              <a:t>The written response will provide descriptive information regarding these strands of the LAFS: Reading Informational text or Reading Literary text, Writing, and Language. </a:t>
            </a:r>
          </a:p>
          <a:p>
            <a:endParaRPr lang="en-US" dirty="0" smtClean="0"/>
          </a:p>
          <a:p>
            <a:r>
              <a:rPr lang="en-US" dirty="0" smtClean="0"/>
              <a:t>Teacher</a:t>
            </a:r>
            <a:r>
              <a:rPr lang="en-US" baseline="0" dirty="0" smtClean="0"/>
              <a:t>s may want to choose the passage in advance based on the type of written response they want to evaluate for a particular student (argument/informative/narrative). </a:t>
            </a:r>
          </a:p>
          <a:p>
            <a:endParaRPr lang="en-US" baseline="0" dirty="0" smtClean="0"/>
          </a:p>
          <a:p>
            <a:r>
              <a:rPr lang="en-US" baseline="0" dirty="0" smtClean="0"/>
              <a:t>All instructions will be provided through the web application for planning and for writing. Have the student wear the headphones while planning AND writing so that the student hears warnings about how much time is left and to reduce distracting noise in the room. </a:t>
            </a:r>
          </a:p>
          <a:p>
            <a:endParaRPr lang="en-US" baseline="0" dirty="0" smtClean="0"/>
          </a:p>
          <a:p>
            <a:r>
              <a:rPr lang="en-US" baseline="0" dirty="0" smtClean="0"/>
              <a:t>You may want to keep the student’s planning sheet to help inform your instruction regarding planning strategies. </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300984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FAIR-FS Train-the-Trainer July 2014</a:t>
            </a:r>
            <a:endParaRPr lang="en-US"/>
          </a:p>
        </p:txBody>
      </p:sp>
      <p:sp>
        <p:nvSpPr>
          <p:cNvPr id="5" name="Slide Number Placeholder 4"/>
          <p:cNvSpPr>
            <a:spLocks noGrp="1"/>
          </p:cNvSpPr>
          <p:nvPr>
            <p:ph type="sldNum" sz="quarter" idx="11"/>
          </p:nvPr>
        </p:nvSpPr>
        <p:spPr/>
        <p:txBody>
          <a:bodyPr/>
          <a:lstStyle/>
          <a:p>
            <a:fld id="{9A0A4684-5EFD-1E48-B4E2-743DED377690}" type="slidenum">
              <a:rPr lang="en-US" smtClean="0"/>
              <a:t>41</a:t>
            </a:fld>
            <a:endParaRPr lang="en-US"/>
          </a:p>
        </p:txBody>
      </p:sp>
    </p:spTree>
    <p:extLst>
      <p:ext uri="{BB962C8B-B14F-4D97-AF65-F5344CB8AC3E}">
        <p14:creationId xmlns:p14="http://schemas.microsoft.com/office/powerpoint/2010/main" val="1849737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FAIR-FS Train-the-Trainer July 2014</a:t>
            </a:r>
            <a:endParaRPr lang="en-US"/>
          </a:p>
        </p:txBody>
      </p:sp>
      <p:sp>
        <p:nvSpPr>
          <p:cNvPr id="5" name="Slide Number Placeholder 4"/>
          <p:cNvSpPr>
            <a:spLocks noGrp="1"/>
          </p:cNvSpPr>
          <p:nvPr>
            <p:ph type="sldNum" sz="quarter" idx="11"/>
          </p:nvPr>
        </p:nvSpPr>
        <p:spPr/>
        <p:txBody>
          <a:bodyPr/>
          <a:lstStyle/>
          <a:p>
            <a:fld id="{9A0A4684-5EFD-1E48-B4E2-743DED377690}" type="slidenum">
              <a:rPr lang="en-US" smtClean="0"/>
              <a:t>42</a:t>
            </a:fld>
            <a:endParaRPr lang="en-US"/>
          </a:p>
        </p:txBody>
      </p:sp>
    </p:spTree>
    <p:extLst>
      <p:ext uri="{BB962C8B-B14F-4D97-AF65-F5344CB8AC3E}">
        <p14:creationId xmlns:p14="http://schemas.microsoft.com/office/powerpoint/2010/main" val="1653713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FAIR-FS Train-the-Trainer July 2014</a:t>
            </a:r>
            <a:endParaRPr lang="en-US"/>
          </a:p>
        </p:txBody>
      </p:sp>
      <p:sp>
        <p:nvSpPr>
          <p:cNvPr id="5" name="Slide Number Placeholder 4"/>
          <p:cNvSpPr>
            <a:spLocks noGrp="1"/>
          </p:cNvSpPr>
          <p:nvPr>
            <p:ph type="sldNum" sz="quarter" idx="11"/>
          </p:nvPr>
        </p:nvSpPr>
        <p:spPr/>
        <p:txBody>
          <a:bodyPr/>
          <a:lstStyle/>
          <a:p>
            <a:fld id="{9A0A4684-5EFD-1E48-B4E2-743DED377690}" type="slidenum">
              <a:rPr lang="en-US" smtClean="0"/>
              <a:t>43</a:t>
            </a:fld>
            <a:endParaRPr lang="en-US"/>
          </a:p>
        </p:txBody>
      </p:sp>
    </p:spTree>
    <p:extLst>
      <p:ext uri="{BB962C8B-B14F-4D97-AF65-F5344CB8AC3E}">
        <p14:creationId xmlns:p14="http://schemas.microsoft.com/office/powerpoint/2010/main" val="4044741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76">
              <a:defRPr/>
            </a:pPr>
            <a:r>
              <a:rPr lang="en-US" i="1" dirty="0" smtClean="0"/>
              <a:t>Present slide.</a:t>
            </a:r>
          </a:p>
          <a:p>
            <a:pPr defTabSz="988276">
              <a:defRPr/>
            </a:pPr>
            <a:endParaRPr lang="en-US" i="1" dirty="0" smtClean="0"/>
          </a:p>
          <a:p>
            <a:pPr defTabSz="988276">
              <a:defRPr/>
            </a:pPr>
            <a:endParaRPr lang="en-US" i="1" dirty="0" smtClean="0"/>
          </a:p>
          <a:p>
            <a:pPr defTabSz="988276">
              <a:defRPr/>
            </a:pPr>
            <a:r>
              <a:rPr lang="en-US" i="1" dirty="0" smtClean="0"/>
              <a:t>Additional</a:t>
            </a:r>
            <a:r>
              <a:rPr lang="en-US" i="1" baseline="0" dirty="0" smtClean="0"/>
              <a:t> Information:</a:t>
            </a:r>
            <a:endParaRPr lang="en-US" i="1" dirty="0" smtClean="0"/>
          </a:p>
          <a:p>
            <a:pPr defTabSz="988276">
              <a:defRPr/>
            </a:pPr>
            <a:r>
              <a:rPr lang="en-US" dirty="0" smtClean="0"/>
              <a:t>NAEP writing assessment was on computer in 2011 for grades 8 &amp; 12 and will be on computer for grade 4 at the next assessment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44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396745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smtClean="0"/>
          </a:p>
          <a:p>
            <a:endParaRPr lang="en-US" dirty="0" smtClean="0"/>
          </a:p>
          <a:p>
            <a:endParaRPr lang="en-US" dirty="0" smtClean="0"/>
          </a:p>
          <a:p>
            <a:endParaRPr lang="en-US" dirty="0" smtClean="0"/>
          </a:p>
          <a:p>
            <a:r>
              <a:rPr lang="en-US" i="1" dirty="0" smtClean="0"/>
              <a:t>Additional Information:</a:t>
            </a:r>
          </a:p>
          <a:p>
            <a:r>
              <a:rPr lang="en-US" dirty="0" smtClean="0"/>
              <a:t>*Cited from </a:t>
            </a:r>
            <a:r>
              <a:rPr lang="en-US" dirty="0" err="1" smtClean="0"/>
              <a:t>McCutchen</a:t>
            </a:r>
            <a:r>
              <a:rPr lang="en-US" dirty="0" smtClean="0"/>
              <a:t> 2006 </a:t>
            </a:r>
            <a:r>
              <a:rPr lang="en-US" i="1" dirty="0" smtClean="0"/>
              <a:t>Handbook</a:t>
            </a:r>
            <a:r>
              <a:rPr lang="en-US" i="1" baseline="0" dirty="0" smtClean="0"/>
              <a:t> of Writing Research, </a:t>
            </a:r>
            <a:r>
              <a:rPr lang="en-US" i="0" baseline="0" dirty="0" smtClean="0"/>
              <a:t>edited by  MacArthur, Graham, &amp; Fitzgerald</a:t>
            </a:r>
          </a:p>
          <a:p>
            <a:r>
              <a:rPr lang="en-US" i="0" baseline="0" dirty="0" smtClean="0"/>
              <a:t>**McMaster &amp; </a:t>
            </a:r>
            <a:r>
              <a:rPr lang="en-US" i="0" baseline="0" dirty="0" err="1" smtClean="0"/>
              <a:t>Espin</a:t>
            </a:r>
            <a:r>
              <a:rPr lang="en-US" i="0" baseline="0" dirty="0" smtClean="0"/>
              <a:t> 2007</a:t>
            </a:r>
            <a:endParaRPr lang="en-US" i="0"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264479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a:t>
            </a:r>
            <a:r>
              <a:rPr lang="en-US" i="1" baseline="0" dirty="0" smtClean="0"/>
              <a:t> slide.</a:t>
            </a:r>
            <a:endParaRPr lang="en-US" i="1" dirty="0" smtClean="0"/>
          </a:p>
          <a:p>
            <a:pPr defTabSz="483265">
              <a:defRPr/>
            </a:pPr>
            <a:endParaRPr lang="en-US" dirty="0" smtClean="0"/>
          </a:p>
          <a:p>
            <a:pPr defTabSz="483265">
              <a:defRPr/>
            </a:pPr>
            <a:endParaRPr lang="en-US" dirty="0" smtClean="0"/>
          </a:p>
          <a:p>
            <a:pPr defTabSz="483265">
              <a:defRPr/>
            </a:pPr>
            <a:endParaRPr lang="en-US" dirty="0" smtClean="0"/>
          </a:p>
          <a:p>
            <a:pPr defTabSz="483265">
              <a:defRPr/>
            </a:pPr>
            <a:r>
              <a:rPr lang="en-US" i="1" dirty="0" smtClean="0"/>
              <a:t>Additional Information:</a:t>
            </a:r>
          </a:p>
          <a:p>
            <a:pPr defTabSz="483265">
              <a:defRPr/>
            </a:pPr>
            <a:r>
              <a:rPr lang="en-US" dirty="0" smtClean="0"/>
              <a:t>The first document that the teacher may print, score, and keep on file for the</a:t>
            </a:r>
            <a:r>
              <a:rPr lang="en-US" baseline="0" dirty="0" smtClean="0"/>
              <a:t> student is a snapshot of the student’s composition after 5 minutes of writing. The computer captures this after 5 minutes of writing time has elapsed. This capture occurs without interruption to the student. The purpose of this sample is to obtain a writing fluency measure. This measure of writing fluency is a critical addition to the holistic evaluation of the writing because it is objective and it can be compared to other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46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264479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a:t>
            </a:r>
            <a:r>
              <a:rPr lang="en-US" i="1" baseline="0" dirty="0" smtClean="0"/>
              <a:t> slide.</a:t>
            </a:r>
            <a:endParaRPr lang="en-US" i="1" dirty="0" smtClean="0"/>
          </a:p>
          <a:p>
            <a:pPr defTabSz="483265">
              <a:defRPr/>
            </a:pPr>
            <a:endParaRPr lang="en-US" dirty="0" smtClean="0"/>
          </a:p>
          <a:p>
            <a:pPr defTabSz="483265">
              <a:defRPr/>
            </a:pPr>
            <a:endParaRPr lang="en-US" dirty="0" smtClean="0"/>
          </a:p>
          <a:p>
            <a:pPr defTabSz="483265">
              <a:defRPr/>
            </a:pPr>
            <a:endParaRPr lang="en-US" dirty="0" smtClean="0"/>
          </a:p>
          <a:p>
            <a:pPr defTabSz="483265">
              <a:defRPr/>
            </a:pPr>
            <a:endParaRPr lang="en-US" dirty="0" smtClean="0"/>
          </a:p>
          <a:p>
            <a:pPr defTabSz="483265">
              <a:defRPr/>
            </a:pPr>
            <a:endParaRPr lang="en-US"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47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640713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br>
              <a:rPr lang="en-US" i="1" dirty="0" smtClean="0"/>
            </a:br>
            <a:r>
              <a:rPr lang="en-US" i="0" dirty="0" smtClean="0"/>
              <a:t>“This is an example of how to score CIWS. See the manual for complete instructions.”</a:t>
            </a:r>
          </a:p>
          <a:p>
            <a:endParaRPr lang="en-US" i="0" dirty="0" smtClean="0"/>
          </a:p>
          <a:p>
            <a:endParaRPr lang="en-US" i="1" dirty="0" smtClean="0"/>
          </a:p>
          <a:p>
            <a:r>
              <a:rPr lang="en-US" i="1" dirty="0" smtClean="0"/>
              <a:t>Additional Information:</a:t>
            </a:r>
          </a:p>
          <a:p>
            <a:r>
              <a:rPr lang="en-US" dirty="0" smtClean="0"/>
              <a:t>This</a:t>
            </a:r>
            <a:r>
              <a:rPr lang="en-US" baseline="0" dirty="0" smtClean="0"/>
              <a:t> makes more sense with an example. What do you see marked with incorrect writing sequences? Why is it marked that way?</a:t>
            </a:r>
          </a:p>
          <a:p>
            <a:pPr marL="185302" indent="-185302">
              <a:buFont typeface="Arial" pitchFamily="34" charset="0"/>
              <a:buChar char="•"/>
            </a:pPr>
            <a:r>
              <a:rPr lang="en-US" baseline="0" dirty="0" smtClean="0"/>
              <a:t>Misspelling (an incorrect sequence on both sides of the word)</a:t>
            </a:r>
          </a:p>
          <a:p>
            <a:pPr marL="185302" indent="-185302">
              <a:buFont typeface="Arial" pitchFamily="34" charset="0"/>
              <a:buChar char="•"/>
            </a:pPr>
            <a:r>
              <a:rPr lang="en-US" baseline="0" dirty="0" smtClean="0"/>
              <a:t>Incorrect form (an incorrect sequence on both sides of the word)</a:t>
            </a:r>
          </a:p>
          <a:p>
            <a:pPr marL="185302" indent="-185302">
              <a:buFont typeface="Arial" pitchFamily="34" charset="0"/>
              <a:buChar char="•"/>
            </a:pPr>
            <a:r>
              <a:rPr lang="en-US" baseline="0" dirty="0" smtClean="0"/>
              <a:t>Subject verb disagreement – think of it like choosing the wrong word (an incorrect sequence on both sides of the word)</a:t>
            </a:r>
          </a:p>
          <a:p>
            <a:pPr marL="185302" indent="-185302">
              <a:buFont typeface="Arial" pitchFamily="34" charset="0"/>
              <a:buChar char="•"/>
            </a:pPr>
            <a:r>
              <a:rPr lang="en-US" baseline="0" dirty="0" smtClean="0"/>
              <a:t>Missing end punctuation (mark 2 incorrect sequences, 1 for the link between the word and the missing punctuation and the link between the missing punctuation and the capital letter to begin the next sentence)</a:t>
            </a:r>
          </a:p>
          <a:p>
            <a:endParaRPr lang="en-US" baseline="0" dirty="0" smtClean="0"/>
          </a:p>
          <a:p>
            <a:r>
              <a:rPr lang="en-US" baseline="0" dirty="0" smtClean="0"/>
              <a:t>NOTE: The computer will capture whatever the student has written at the end of 5 minutes. As such, the student may not have a complete sentence at the end or the capture may even have occurred mid-word. For this reason, the last word sequence should not be marked.  In the above example nothing is marked after the word “shed”. </a:t>
            </a:r>
          </a:p>
          <a:p>
            <a:endParaRPr lang="en-US" baseline="0" dirty="0" smtClean="0"/>
          </a:p>
          <a:p>
            <a:r>
              <a:rPr lang="en-US" baseline="0" dirty="0" smtClean="0"/>
              <a:t>See admin manual for a full list of rules and special examples. </a:t>
            </a:r>
          </a:p>
          <a:p>
            <a:r>
              <a:rPr lang="en-US" baseline="0" dirty="0" smtClean="0"/>
              <a:t>ACTIVITY – score the practice example and discuss your scoring with a partner</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48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535115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0" dirty="0" smtClean="0"/>
              <a:t>“Grade level checklists based on the writing and language standards are provided in the</a:t>
            </a:r>
            <a:r>
              <a:rPr lang="en-US" i="0" baseline="0" dirty="0" smtClean="0"/>
              <a:t> manual. These checklists can be used to assess the written response.”</a:t>
            </a:r>
          </a:p>
          <a:p>
            <a:endParaRPr lang="en-US" i="0" baseline="0" dirty="0" smtClean="0"/>
          </a:p>
          <a:p>
            <a:r>
              <a:rPr lang="en-US" i="1" baseline="0" dirty="0" smtClean="0"/>
              <a:t>Present slide.</a:t>
            </a:r>
          </a:p>
          <a:p>
            <a:endParaRPr lang="en-US" i="0" baseline="0" dirty="0" smtClean="0"/>
          </a:p>
          <a:p>
            <a:endParaRPr lang="en-US" i="0" dirty="0" smtClean="0"/>
          </a:p>
          <a:p>
            <a:r>
              <a:rPr lang="en-US" i="1" dirty="0" smtClean="0"/>
              <a:t>Additional Information:</a:t>
            </a:r>
          </a:p>
          <a:p>
            <a:r>
              <a:rPr lang="en-US" dirty="0" smtClean="0"/>
              <a:t>Written</a:t>
            </a:r>
            <a:r>
              <a:rPr lang="en-US" baseline="0" dirty="0" smtClean="0"/>
              <a:t> responses don’t have 1 correct response. The potential set of correct responses is vast. Use of the fluency metrics (Total Words Written and Correct Minus Incorrect Writing Sequences - CIWS) </a:t>
            </a:r>
            <a:r>
              <a:rPr lang="en-US" dirty="0" smtClean="0"/>
              <a:t>allows</a:t>
            </a:r>
            <a:r>
              <a:rPr lang="en-US" baseline="0" dirty="0" smtClean="0"/>
              <a:t> a huge variety of responses to be measured on the same scale so that comparisons can be made between 2 or more students or between a student’s writing early in the year with that student’s writing at the middle of the year. The CIWS metrics are most useful for those comparisons, however, they do not give information about a student’s ability to organize ideas, ability to select relevant evidence, or choose a style for writing. Therefore, we are providing a checklist to supplement the CIWS which considers these other elements.</a:t>
            </a:r>
          </a:p>
          <a:p>
            <a:endParaRPr lang="en-US" dirty="0" smtClean="0"/>
          </a:p>
          <a:p>
            <a:r>
              <a:rPr lang="en-US" dirty="0" smtClean="0"/>
              <a:t>Judgments</a:t>
            </a:r>
            <a:r>
              <a:rPr lang="en-US" baseline="0" dirty="0" smtClean="0"/>
              <a:t> of clarity of writing, organization, and other components remain highly subjective. </a:t>
            </a:r>
            <a:r>
              <a:rPr lang="en-US" baseline="0" dirty="0" err="1" smtClean="0"/>
              <a:t>Interrater</a:t>
            </a:r>
            <a:r>
              <a:rPr lang="en-US" baseline="0" dirty="0" smtClean="0"/>
              <a:t> reliability (agreement between raters) will be calculated in the field test. Generally, </a:t>
            </a:r>
            <a:r>
              <a:rPr lang="en-US" baseline="0" dirty="0" err="1" smtClean="0"/>
              <a:t>interrater</a:t>
            </a:r>
            <a:r>
              <a:rPr lang="en-US" baseline="0" dirty="0" smtClean="0"/>
              <a:t> reliability for this </a:t>
            </a:r>
            <a:r>
              <a:rPr lang="en-US" b="1" baseline="0" dirty="0" smtClean="0"/>
              <a:t>type</a:t>
            </a:r>
            <a:r>
              <a:rPr lang="en-US" baseline="0" dirty="0" smtClean="0"/>
              <a:t> of tool is lower than ideal. This tool is strictly for your use in the classroom to choose areas you would like to see strengthened for particular students. Therefore, scores are not reported. </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49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5460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endParaRPr lang="en-US" i="0" dirty="0" smtClean="0"/>
          </a:p>
          <a:p>
            <a:pPr>
              <a:defRPr/>
            </a:pPr>
            <a:r>
              <a:rPr lang="en-US" i="0" dirty="0" smtClean="0"/>
              <a:t>“This section describes  the n</a:t>
            </a:r>
            <a:r>
              <a:rPr lang="en-US" dirty="0" smtClean="0"/>
              <a:t>ew features of FAIR-FS, the system</a:t>
            </a:r>
            <a:r>
              <a:rPr lang="en-US" baseline="0" dirty="0" smtClean="0"/>
              <a:t> specifications, and </a:t>
            </a:r>
            <a:r>
              <a:rPr lang="en-US" dirty="0" smtClean="0"/>
              <a:t>the screening and diagnostic assessment.”</a:t>
            </a:r>
          </a:p>
          <a:p>
            <a:pPr lvl="1">
              <a:defRPr/>
            </a:pPr>
            <a:endParaRPr lang="en-US" dirty="0" smtClean="0"/>
          </a:p>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194647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0" dirty="0" smtClean="0"/>
              <a:t>“This is a sample of a</a:t>
            </a:r>
            <a:r>
              <a:rPr lang="en-US" i="0" baseline="0" dirty="0" smtClean="0"/>
              <a:t> 5</a:t>
            </a:r>
            <a:r>
              <a:rPr lang="en-US" i="0" baseline="30000" dirty="0" smtClean="0"/>
              <a:t>th</a:t>
            </a:r>
            <a:r>
              <a:rPr lang="en-US" i="0" baseline="0" dirty="0" smtClean="0"/>
              <a:t> grade writing checklist. Some of the f</a:t>
            </a:r>
            <a:r>
              <a:rPr lang="en-US" dirty="0" smtClean="0"/>
              <a:t>eatures of the checklist include:</a:t>
            </a:r>
          </a:p>
          <a:p>
            <a:pPr lvl="1"/>
            <a:r>
              <a:rPr lang="en-US" dirty="0" smtClean="0"/>
              <a:t>A. Ability to mark if the student sometimes uses the skill correctly or if the student does not demonstrate the skill</a:t>
            </a:r>
          </a:p>
          <a:p>
            <a:pPr marL="483265" lvl="1" defTabSz="966529">
              <a:defRPr/>
            </a:pPr>
            <a:r>
              <a:rPr lang="en-US" dirty="0" smtClean="0"/>
              <a:t>B. Column identifying which standard each indicator falls under</a:t>
            </a:r>
            <a:r>
              <a:rPr lang="en-US" baseline="0" dirty="0" smtClean="0"/>
              <a:t> </a:t>
            </a:r>
          </a:p>
          <a:p>
            <a:pPr marL="483265" lvl="1" defTabSz="966529">
              <a:defRPr/>
            </a:pPr>
            <a:r>
              <a:rPr lang="en-US" dirty="0" smtClean="0"/>
              <a:t>C. Column for each Assessment Period (AP), so that you can note any qualitative progress.”</a:t>
            </a:r>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441454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baseline="0" dirty="0" smtClean="0"/>
              <a:t>Present slide.</a:t>
            </a:r>
            <a:r>
              <a:rPr lang="en-US" i="0" baseline="0" dirty="0" smtClean="0"/>
              <a:t> </a:t>
            </a:r>
          </a:p>
          <a:p>
            <a:pPr defTabSz="483265">
              <a:defRPr/>
            </a:pPr>
            <a:endParaRPr lang="en-US" i="0" baseline="0" dirty="0" smtClean="0"/>
          </a:p>
          <a:p>
            <a:pPr defTabSz="483265">
              <a:defRPr/>
            </a:pPr>
            <a:endParaRPr lang="en-US" i="0" baseline="0" dirty="0" smtClean="0"/>
          </a:p>
          <a:p>
            <a:r>
              <a:rPr lang="en-US" i="1" dirty="0" smtClean="0"/>
              <a:t>Presenter:</a:t>
            </a:r>
          </a:p>
          <a:p>
            <a:r>
              <a:rPr lang="en-US" i="0" dirty="0" smtClean="0"/>
              <a:t>“Although </a:t>
            </a:r>
            <a:r>
              <a:rPr lang="en-US" i="0" baseline="0" dirty="0" smtClean="0"/>
              <a:t>these tasks do not yield consistent or reliable scores, they do provide important information that the teacher can use to </a:t>
            </a:r>
            <a:r>
              <a:rPr lang="en-US" i="0" dirty="0" smtClean="0"/>
              <a:t>guide day-to-day instructional decision</a:t>
            </a:r>
            <a:r>
              <a:rPr lang="en-US" i="0" baseline="0" dirty="0" smtClean="0"/>
              <a:t> making.”</a:t>
            </a:r>
          </a:p>
          <a:p>
            <a:endParaRPr lang="en-US" i="0" baseline="0"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66571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0" dirty="0" smtClean="0"/>
              <a:t>“In</a:t>
            </a:r>
            <a:r>
              <a:rPr lang="en-US" i="0" baseline="0" dirty="0" smtClean="0"/>
              <a:t> this section we discussed . . . “</a:t>
            </a:r>
          </a:p>
          <a:p>
            <a:r>
              <a:rPr lang="en-US" i="1" baseline="0" dirty="0" smtClean="0"/>
              <a:t>Present slide</a:t>
            </a:r>
            <a:r>
              <a:rPr lang="en-US" i="0" baseline="0" dirty="0" smtClean="0"/>
              <a:t> </a:t>
            </a:r>
            <a:endParaRPr lang="en-US" i="0"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07931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a:t>
            </a:r>
            <a:r>
              <a:rPr lang="en-US" i="1" baseline="0" dirty="0" smtClean="0"/>
              <a:t> slide.</a:t>
            </a:r>
          </a:p>
          <a:p>
            <a:pPr defTabSz="483265">
              <a:defRPr/>
            </a:pPr>
            <a:endParaRPr lang="en-US" i="1" baseline="0" dirty="0" smtClean="0"/>
          </a:p>
          <a:p>
            <a:pPr defTabSz="483265">
              <a:defRPr/>
            </a:pPr>
            <a:r>
              <a:rPr lang="en-US" i="1" baseline="0" dirty="0" smtClean="0"/>
              <a:t>If time permits, have participants share.</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079314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p>
          <a:p>
            <a:r>
              <a:rPr lang="en-US" i="0" baseline="0" dirty="0" smtClean="0"/>
              <a:t>“We have presented _____________. Are there any questions?”</a:t>
            </a:r>
          </a:p>
          <a:p>
            <a:endParaRPr lang="en-US" i="0" baseline="0" dirty="0" smtClean="0"/>
          </a:p>
          <a:p>
            <a:r>
              <a:rPr lang="en-US" i="1" baseline="0" dirty="0" smtClean="0"/>
              <a:t>Present slide.</a:t>
            </a:r>
            <a:endParaRPr lang="en-US" i="1" dirty="0" smtClean="0"/>
          </a:p>
          <a:p>
            <a:endParaRPr lang="en-US" i="0" baseline="0" dirty="0" smtClean="0"/>
          </a:p>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54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2582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044914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154873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76">
              <a:defRPr/>
            </a:pPr>
            <a:r>
              <a:rPr lang="en-US" i="1" dirty="0" smtClean="0"/>
              <a:t>Present</a:t>
            </a:r>
            <a:r>
              <a:rPr lang="en-US" i="1" baseline="0" dirty="0" smtClean="0"/>
              <a:t> slide:</a:t>
            </a:r>
          </a:p>
          <a:p>
            <a:pPr defTabSz="988276">
              <a:defRPr/>
            </a:pPr>
            <a:endParaRPr lang="en-US" i="1" baseline="0" dirty="0" smtClean="0"/>
          </a:p>
          <a:p>
            <a:pPr defTabSz="988276">
              <a:defRPr/>
            </a:pPr>
            <a:endParaRPr lang="en-US" i="1" baseline="0" dirty="0" smtClean="0"/>
          </a:p>
          <a:p>
            <a:pPr defTabSz="988276">
              <a:defRPr/>
            </a:pPr>
            <a:endParaRPr lang="en-US" i="1" baseline="0" dirty="0" smtClean="0"/>
          </a:p>
          <a:p>
            <a:pPr defTabSz="988276">
              <a:defRPr/>
            </a:pPr>
            <a:endParaRPr lang="en-US" i="1" baseline="0" dirty="0" smtClean="0"/>
          </a:p>
          <a:p>
            <a:pPr defTabSz="988276">
              <a:defRPr/>
            </a:pPr>
            <a:r>
              <a:rPr lang="en-US" i="1" baseline="0" dirty="0" smtClean="0"/>
              <a:t>Additional Information:</a:t>
            </a:r>
            <a:endParaRPr lang="en-US" i="1" dirty="0" smtClean="0"/>
          </a:p>
          <a:p>
            <a:pPr defTabSz="988276">
              <a:defRPr/>
            </a:pPr>
            <a:r>
              <a:rPr lang="en-US" dirty="0" smtClean="0"/>
              <a:t>Five students in Ms. </a:t>
            </a:r>
            <a:r>
              <a:rPr lang="en-US" dirty="0" err="1" smtClean="0"/>
              <a:t>Dunphy’s</a:t>
            </a:r>
            <a:r>
              <a:rPr lang="en-US" dirty="0" smtClean="0"/>
              <a:t> class are identified as “at-risk” ( &lt; </a:t>
            </a:r>
            <a:r>
              <a:rPr lang="en-US" dirty="0" smtClean="0"/>
              <a:t>.85 </a:t>
            </a:r>
            <a:r>
              <a:rPr lang="en-US" dirty="0" smtClean="0"/>
              <a:t>PLS)</a:t>
            </a:r>
            <a:r>
              <a:rPr lang="en-US" baseline="0" dirty="0" smtClean="0"/>
              <a:t> and are placed in the Syntactic Knowledge Task.</a:t>
            </a:r>
            <a:endParaRPr lang="en-US" dirty="0" smtClean="0"/>
          </a:p>
          <a:p>
            <a:pPr defTabSz="988276">
              <a:defRPr/>
            </a:pPr>
            <a:endParaRPr lang="en-US" dirty="0" smtClean="0"/>
          </a:p>
          <a:p>
            <a:pPr defTabSz="988276">
              <a:defRPr/>
            </a:pPr>
            <a:r>
              <a:rPr lang="en-US" dirty="0" smtClean="0"/>
              <a:t>Ms. </a:t>
            </a:r>
            <a:r>
              <a:rPr lang="en-US" dirty="0" err="1" smtClean="0"/>
              <a:t>Dunphy</a:t>
            </a:r>
            <a:r>
              <a:rPr lang="en-US" dirty="0" smtClean="0"/>
              <a:t> planned to use the screening &amp;</a:t>
            </a:r>
            <a:r>
              <a:rPr lang="en-US" baseline="0" dirty="0" smtClean="0"/>
              <a:t> diagnostic scores to help her determine which components of her curriculum needed more emphasis and more time. From her students’ test scores, the students’ files, and her observations of the students, Ms. </a:t>
            </a:r>
            <a:r>
              <a:rPr lang="en-US" baseline="0" dirty="0" err="1" smtClean="0"/>
              <a:t>Dunphy</a:t>
            </a:r>
            <a:r>
              <a:rPr lang="en-US" baseline="0" dirty="0" smtClean="0"/>
              <a:t> felt confident that all of the 2</a:t>
            </a:r>
            <a:r>
              <a:rPr lang="en-US" baseline="30000" dirty="0" smtClean="0"/>
              <a:t>nd</a:t>
            </a:r>
            <a:r>
              <a:rPr lang="en-US" baseline="0" dirty="0" smtClean="0"/>
              <a:t> period students would be successful in the curriculum except for 3 students. Ms. </a:t>
            </a:r>
            <a:r>
              <a:rPr lang="en-US" baseline="0" dirty="0" err="1" smtClean="0"/>
              <a:t>Dunphy</a:t>
            </a:r>
            <a:r>
              <a:rPr lang="en-US" baseline="0" dirty="0" smtClean="0"/>
              <a:t> wanted to collect additional information about these 3 students and their approach to activities related to specific standards. She was interested in gaining this information to guide how she provided individual feedback to these students and seeing if she needed to make any modifications to future lessons on targeted standards. </a:t>
            </a:r>
          </a:p>
          <a:p>
            <a:pPr defTabSz="988276">
              <a:defRPr/>
            </a:pPr>
            <a:endParaRPr lang="en-US" baseline="0" dirty="0" smtClean="0"/>
          </a:p>
          <a:p>
            <a:pPr defTabSz="988276">
              <a:defRPr/>
            </a:pPr>
            <a:r>
              <a:rPr lang="en-US" baseline="0" dirty="0" smtClean="0"/>
              <a:t>While other students are working, Ms. </a:t>
            </a:r>
            <a:r>
              <a:rPr lang="en-US" baseline="0" dirty="0" err="1" smtClean="0"/>
              <a:t>Dunphy</a:t>
            </a:r>
            <a:r>
              <a:rPr lang="en-US" baseline="0" dirty="0" smtClean="0"/>
              <a:t> administers the Open Response tasks to each of these 3 students, one at a time. </a:t>
            </a:r>
            <a:endParaRPr lang="en-US" dirty="0" smtClean="0"/>
          </a:p>
          <a:p>
            <a:pPr defTabSz="988276">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855664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1" dirty="0" smtClean="0"/>
              <a:t>“</a:t>
            </a:r>
            <a:r>
              <a:rPr lang="en-US" i="0" dirty="0" smtClean="0"/>
              <a:t>Ms.</a:t>
            </a:r>
            <a:r>
              <a:rPr lang="en-US" i="0" baseline="0" dirty="0" smtClean="0"/>
              <a:t> D. is now going to administer the Open Response Tasks to three of the students.”</a:t>
            </a:r>
          </a:p>
          <a:p>
            <a:endParaRPr lang="en-US" i="0" baseline="0" dirty="0" smtClean="0"/>
          </a:p>
          <a:p>
            <a:pPr defTabSz="483265">
              <a:defRPr/>
            </a:pPr>
            <a:r>
              <a:rPr lang="en-US" i="1" dirty="0" smtClean="0"/>
              <a:t>Present slide.</a:t>
            </a:r>
          </a:p>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58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975027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0" dirty="0" smtClean="0"/>
              <a:t>“This is an example for</a:t>
            </a:r>
            <a:r>
              <a:rPr lang="en-US" i="0" baseline="0" dirty="0" smtClean="0"/>
              <a:t> the oral reading fluency and the teacher’s scoring.”</a:t>
            </a:r>
          </a:p>
          <a:p>
            <a:endParaRPr lang="en-US" i="0" baseline="0" dirty="0" smtClean="0"/>
          </a:p>
          <a:p>
            <a:pPr defTabSz="483265">
              <a:defRPr/>
            </a:pPr>
            <a:r>
              <a:rPr lang="en-US" i="1" dirty="0" smtClean="0"/>
              <a:t>Present slide.</a:t>
            </a:r>
          </a:p>
          <a:p>
            <a:endParaRPr lang="en-US" i="0" dirty="0"/>
          </a:p>
        </p:txBody>
      </p:sp>
      <p:sp>
        <p:nvSpPr>
          <p:cNvPr id="4" name="Slide Number Placeholder 3"/>
          <p:cNvSpPr>
            <a:spLocks noGrp="1"/>
          </p:cNvSpPr>
          <p:nvPr>
            <p:ph type="sldNum" sz="quarter" idx="10"/>
          </p:nvPr>
        </p:nvSpPr>
        <p:spPr/>
        <p:txBody>
          <a:bodyPr/>
          <a:lstStyle/>
          <a:p>
            <a:fld id="{9A0A4684-5EFD-1E48-B4E2-743DED377690}"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36054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a:t>
            </a:r>
            <a:r>
              <a:rPr lang="en-US" i="0" dirty="0" smtClean="0"/>
              <a:t>These</a:t>
            </a:r>
            <a:r>
              <a:rPr lang="en-US" i="0" baseline="0" dirty="0" smtClean="0"/>
              <a:t> system specifications pertain to what’s required for administering the FAIR-FS.”</a:t>
            </a:r>
          </a:p>
          <a:p>
            <a:endParaRPr lang="en-US" i="0" baseline="0" dirty="0" smtClean="0"/>
          </a:p>
          <a:p>
            <a:r>
              <a:rPr lang="en-US" i="1" baseline="0" dirty="0" smtClean="0"/>
              <a:t>Present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1588981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Presenter:</a:t>
            </a:r>
          </a:p>
          <a:p>
            <a:r>
              <a:rPr lang="en-US" i="0" u="none" dirty="0" smtClean="0"/>
              <a:t>“This is an example of the teacher’s copy</a:t>
            </a:r>
            <a:r>
              <a:rPr lang="en-US" i="0" u="none" baseline="0" dirty="0" smtClean="0"/>
              <a:t> where the responses are recorded. A rubric and sample answers are included.”</a:t>
            </a:r>
          </a:p>
          <a:p>
            <a:endParaRPr lang="en-US" i="0" u="none" baseline="0" dirty="0" smtClean="0"/>
          </a:p>
          <a:p>
            <a:pPr defTabSz="483265">
              <a:defRPr/>
            </a:pPr>
            <a:r>
              <a:rPr lang="en-US" i="1" dirty="0" smtClean="0"/>
              <a:t>Present slide.</a:t>
            </a:r>
          </a:p>
          <a:p>
            <a:endParaRPr lang="en-US" i="0" u="none" dirty="0"/>
          </a:p>
        </p:txBody>
      </p:sp>
      <p:sp>
        <p:nvSpPr>
          <p:cNvPr id="4" name="Slide Number Placeholder 3"/>
          <p:cNvSpPr>
            <a:spLocks noGrp="1"/>
          </p:cNvSpPr>
          <p:nvPr>
            <p:ph type="sldNum" sz="quarter" idx="10"/>
          </p:nvPr>
        </p:nvSpPr>
        <p:spPr/>
        <p:txBody>
          <a:bodyPr/>
          <a:lstStyle/>
          <a:p>
            <a:fld id="{9A0A4684-5EFD-1E48-B4E2-743DED377690}" type="slidenum">
              <a:rPr lang="en-US" smtClean="0"/>
              <a:t>60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43761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61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077649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Presenter:</a:t>
            </a:r>
          </a:p>
          <a:p>
            <a:pPr defTabSz="483265">
              <a:defRPr/>
            </a:pPr>
            <a:r>
              <a:rPr lang="en-US" i="0" dirty="0" smtClean="0"/>
              <a:t>“After</a:t>
            </a:r>
            <a:r>
              <a:rPr lang="en-US" i="0" baseline="0" dirty="0" smtClean="0"/>
              <a:t> Stanley has completed the written response, the teacher will……”</a:t>
            </a:r>
          </a:p>
          <a:p>
            <a:pPr defTabSz="483265">
              <a:defRPr/>
            </a:pPr>
            <a:endParaRPr lang="en-US" i="0" dirty="0" smtClean="0"/>
          </a:p>
          <a:p>
            <a:pPr defTabSz="483265">
              <a:defRPr/>
            </a:pPr>
            <a:r>
              <a:rPr lang="en-US" i="1" dirty="0" smtClean="0"/>
              <a:t>Present</a:t>
            </a:r>
            <a:r>
              <a:rPr lang="en-US" i="1" baseline="0" dirty="0" smtClean="0"/>
              <a:t> slide.</a:t>
            </a:r>
            <a:endParaRPr lang="en-US" i="1"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62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4534715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a:t>
            </a:r>
            <a:r>
              <a:rPr lang="en-US" i="1" baseline="0" dirty="0" smtClean="0"/>
              <a:t> slide.</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63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726843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Here is a sample of a students</a:t>
            </a:r>
            <a:r>
              <a:rPr lang="en-US" i="1" baseline="0" dirty="0" smtClean="0"/>
              <a:t> written response after 10 minutes. Copies of the grades 3 - 9/10 checklists are provided in the administration manual. Notice that the number of minutes is posted on </a:t>
            </a:r>
            <a:r>
              <a:rPr lang="en-US" i="1" baseline="0" smtClean="0"/>
              <a:t>the screen.</a:t>
            </a:r>
            <a:endParaRPr lang="en-US" i="1" dirty="0" smtClean="0"/>
          </a:p>
          <a:p>
            <a:endParaRPr lang="en-US" i="1" dirty="0" smtClean="0"/>
          </a:p>
          <a:p>
            <a:r>
              <a:rPr lang="en-US" i="1" dirty="0" smtClean="0"/>
              <a:t>Present</a:t>
            </a:r>
            <a:r>
              <a:rPr lang="en-US" i="1" baseline="0" dirty="0" smtClean="0"/>
              <a:t> slide: </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196308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 </a:t>
            </a:r>
            <a:r>
              <a:rPr lang="en-US" i="0" dirty="0" smtClean="0"/>
              <a:t>Our</a:t>
            </a:r>
            <a:r>
              <a:rPr lang="en-US" i="0" baseline="0" dirty="0" smtClean="0"/>
              <a:t> goal is that b</a:t>
            </a:r>
            <a:r>
              <a:rPr lang="en-US" dirty="0" smtClean="0"/>
              <a:t>y the end</a:t>
            </a:r>
            <a:r>
              <a:rPr lang="en-US" baseline="0" dirty="0" smtClean="0"/>
              <a:t> of the session, you will have increased knowledge of these areas: “</a:t>
            </a:r>
          </a:p>
          <a:p>
            <a:endParaRPr lang="en-US" baseline="0" dirty="0" smtClean="0"/>
          </a:p>
          <a:p>
            <a:r>
              <a:rPr lang="en-US" i="1" baseline="0" dirty="0" smtClean="0"/>
              <a:t>Present slide.</a:t>
            </a:r>
            <a:endParaRPr lang="en-US" i="1" dirty="0" smtClean="0"/>
          </a:p>
          <a:p>
            <a:endParaRPr lang="en-US" i="0" baseline="0" dirty="0" smtClean="0"/>
          </a:p>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65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25827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0" dirty="0" smtClean="0"/>
              <a:t>“This section will provide an overview of the Scoring and Reports.”</a:t>
            </a:r>
            <a:endParaRPr lang="en-US" i="0" dirty="0"/>
          </a:p>
        </p:txBody>
      </p:sp>
      <p:sp>
        <p:nvSpPr>
          <p:cNvPr id="4" name="Slide Number Placeholder 3"/>
          <p:cNvSpPr>
            <a:spLocks noGrp="1"/>
          </p:cNvSpPr>
          <p:nvPr>
            <p:ph type="sldNum" sz="quarter" idx="10"/>
          </p:nvPr>
        </p:nvSpPr>
        <p:spPr/>
        <p:txBody>
          <a:bodyPr/>
          <a:lstStyle/>
          <a:p>
            <a:fld id="{9A0A4684-5EFD-1E48-B4E2-743DED377690}"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7720614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slide.</a:t>
            </a:r>
          </a:p>
          <a:p>
            <a:endParaRPr lang="en-US" baseline="0" dirty="0" smtClean="0"/>
          </a:p>
          <a:p>
            <a:r>
              <a:rPr lang="en-US" baseline="0" dirty="0" smtClean="0"/>
              <a:t>Presenter:</a:t>
            </a:r>
          </a:p>
          <a:p>
            <a:pPr marL="181225" indent="-181225">
              <a:buFontTx/>
              <a:buChar char="-"/>
            </a:pPr>
            <a:r>
              <a:rPr lang="en-US" baseline="0" dirty="0" smtClean="0"/>
              <a:t>At the beginning of the school year, PMRN reports are still being developed by the FLDOE. Listed below are reports that will be available towards the beginning of the school year:</a:t>
            </a:r>
          </a:p>
          <a:p>
            <a:pPr marL="664488" lvl="1" indent="-181225">
              <a:buFontTx/>
              <a:buChar char="-"/>
            </a:pPr>
            <a:r>
              <a:rPr lang="en-US" dirty="0" smtClean="0"/>
              <a:t>School Reports </a:t>
            </a:r>
            <a:r>
              <a:rPr lang="en-US" sz="2100" dirty="0"/>
              <a:t>(School Level)</a:t>
            </a:r>
          </a:p>
          <a:p>
            <a:pPr marL="1147753" lvl="2" indent="-181225">
              <a:buFontTx/>
              <a:buChar char="-"/>
            </a:pPr>
            <a:r>
              <a:rPr lang="en-US" dirty="0" smtClean="0"/>
              <a:t>School Report</a:t>
            </a:r>
          </a:p>
          <a:p>
            <a:pPr marL="1147753" lvl="2" indent="-181225">
              <a:buFontTx/>
              <a:buChar char="-"/>
            </a:pPr>
            <a:r>
              <a:rPr lang="en-US" dirty="0" smtClean="0"/>
              <a:t>School Missing Score Report</a:t>
            </a:r>
          </a:p>
          <a:p>
            <a:pPr marL="1147753" lvl="2" indent="-181225">
              <a:buFontTx/>
              <a:buChar char="-"/>
            </a:pPr>
            <a:r>
              <a:rPr lang="en-US" dirty="0" smtClean="0"/>
              <a:t>Assessment Calendar</a:t>
            </a:r>
          </a:p>
          <a:p>
            <a:pPr marL="1147753" lvl="2" indent="-181225">
              <a:buFontTx/>
              <a:buChar char="-"/>
            </a:pPr>
            <a:r>
              <a:rPr lang="en-US" dirty="0" smtClean="0"/>
              <a:t>Edit School Registration function </a:t>
            </a:r>
          </a:p>
          <a:p>
            <a:pPr marL="664488" lvl="1" indent="-181225">
              <a:buFontTx/>
              <a:buChar char="-"/>
            </a:pPr>
            <a:r>
              <a:rPr lang="en-US" dirty="0" smtClean="0"/>
              <a:t>Teacher Report </a:t>
            </a:r>
            <a:r>
              <a:rPr lang="en-US" sz="2100" dirty="0"/>
              <a:t>(School, Reading, Resource Level)</a:t>
            </a:r>
          </a:p>
          <a:p>
            <a:pPr marL="664488" lvl="1" indent="-181225">
              <a:buFontTx/>
              <a:buChar char="-"/>
            </a:pPr>
            <a:r>
              <a:rPr lang="en-US" dirty="0" smtClean="0"/>
              <a:t>Class Report </a:t>
            </a:r>
            <a:r>
              <a:rPr lang="en-US" sz="2100" dirty="0"/>
              <a:t>(School, Reading, Resource Level)</a:t>
            </a:r>
          </a:p>
          <a:p>
            <a:pPr marL="664488" lvl="1" indent="-181225">
              <a:buFontTx/>
              <a:buChar char="-"/>
            </a:pPr>
            <a:r>
              <a:rPr lang="en-US" dirty="0" smtClean="0"/>
              <a:t>Student Report </a:t>
            </a:r>
            <a:r>
              <a:rPr lang="en-US" sz="2100" dirty="0"/>
              <a:t>(School, Reading, Resource Level)</a:t>
            </a:r>
          </a:p>
          <a:p>
            <a:pPr marL="181225" indent="-181225">
              <a:buFontTx/>
              <a:buChar char="-"/>
            </a:pPr>
            <a:endParaRPr lang="en-US" sz="2100" dirty="0"/>
          </a:p>
          <a:p>
            <a:pPr marL="181225" indent="-181225">
              <a:buFontTx/>
              <a:buChar char="-"/>
            </a:pPr>
            <a:r>
              <a:rPr lang="en-US" sz="2100" dirty="0"/>
              <a:t>Access to the PMRN Reports is dependent on the Access Level of the User.</a:t>
            </a:r>
          </a:p>
          <a:p>
            <a:pPr marL="664488" lvl="1" indent="-181225">
              <a:buFontTx/>
              <a:buChar char="-"/>
            </a:pPr>
            <a:endParaRPr lang="en-US" baseline="0" dirty="0" smtClean="0"/>
          </a:p>
        </p:txBody>
      </p:sp>
      <p:sp>
        <p:nvSpPr>
          <p:cNvPr id="4" name="Slide Number Placeholder 3"/>
          <p:cNvSpPr>
            <a:spLocks noGrp="1"/>
          </p:cNvSpPr>
          <p:nvPr>
            <p:ph type="sldNum" sz="quarter" idx="10"/>
          </p:nvPr>
        </p:nvSpPr>
        <p:spPr/>
        <p:txBody>
          <a:bodyPr/>
          <a:lstStyle/>
          <a:p>
            <a:fld id="{0F86B353-C4F7-488E-8A24-745BB3BD092A}" type="slidenum">
              <a:rPr lang="en-US" smtClean="0"/>
              <a:t>67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8659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baseline="0" dirty="0" smtClean="0"/>
              <a:t>School Users are able to view Reports from all Reporting tabs in the PMRN via their Access Level, including:</a:t>
            </a:r>
          </a:p>
          <a:p>
            <a:pPr marL="664488" lvl="1" indent="-181225">
              <a:buFontTx/>
              <a:buChar char="-"/>
            </a:pPr>
            <a:r>
              <a:rPr lang="en-US" baseline="0" dirty="0" smtClean="0"/>
              <a:t>School Level Reports</a:t>
            </a:r>
          </a:p>
          <a:p>
            <a:pPr marL="664488" lvl="1" indent="-181225">
              <a:buFontTx/>
              <a:buChar char="-"/>
            </a:pPr>
            <a:r>
              <a:rPr lang="en-US" baseline="0" dirty="0" smtClean="0"/>
              <a:t>Reading Class Level Reports</a:t>
            </a:r>
          </a:p>
          <a:p>
            <a:pPr marL="664488" lvl="1" indent="-181225">
              <a:buFontTx/>
              <a:buChar char="-"/>
            </a:pPr>
            <a:r>
              <a:rPr lang="en-US" baseline="0" dirty="0" smtClean="0"/>
              <a:t>Teacher Level Reports</a:t>
            </a:r>
          </a:p>
          <a:p>
            <a:pPr marL="664488" lvl="1" indent="-181225">
              <a:buFontTx/>
              <a:buChar char="-"/>
            </a:pPr>
            <a:r>
              <a:rPr lang="en-US" baseline="0" dirty="0" smtClean="0"/>
              <a:t>Student Level Reports</a:t>
            </a:r>
          </a:p>
          <a:p>
            <a:pPr marL="181225" indent="-181225">
              <a:buFontTx/>
              <a:buChar char="-"/>
            </a:pPr>
            <a:endParaRPr lang="en-US" baseline="0" dirty="0" smtClean="0"/>
          </a:p>
          <a:p>
            <a:pPr marL="181225" indent="-181225">
              <a:buFontTx/>
              <a:buChar char="-"/>
            </a:pPr>
            <a:r>
              <a:rPr lang="en-US" baseline="0" dirty="0" smtClean="0"/>
              <a:t>To view reports in the PMRN, School Level Users should:</a:t>
            </a:r>
          </a:p>
          <a:p>
            <a:pPr marL="664488" lvl="1" indent="-181225">
              <a:buFontTx/>
              <a:buChar char="-"/>
            </a:pPr>
            <a:r>
              <a:rPr lang="en-US" baseline="0" dirty="0" smtClean="0"/>
              <a:t>Sign In to the PMRN</a:t>
            </a:r>
          </a:p>
          <a:p>
            <a:pPr marL="664488" lvl="1" indent="-181225">
              <a:buFontTx/>
              <a:buChar char="-"/>
            </a:pPr>
            <a:r>
              <a:rPr lang="en-US" baseline="0" dirty="0" smtClean="0"/>
              <a:t>Click the tab of the level of report they wish to view</a:t>
            </a:r>
          </a:p>
          <a:p>
            <a:pPr marL="664488" lvl="1" indent="-181225">
              <a:buFontTx/>
              <a:buChar char="-"/>
            </a:pPr>
            <a:r>
              <a:rPr lang="en-US" baseline="0" dirty="0" smtClean="0"/>
              <a:t>Under the specified tab, click the linked name of the report</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68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4745185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slide.</a:t>
            </a:r>
          </a:p>
          <a:p>
            <a:endParaRPr lang="en-US" dirty="0" smtClean="0"/>
          </a:p>
          <a:p>
            <a:r>
              <a:rPr lang="en-US" dirty="0" smtClean="0"/>
              <a:t>Presenter:</a:t>
            </a:r>
          </a:p>
          <a:p>
            <a:pPr marL="181225" indent="-181225">
              <a:buFontTx/>
              <a:buChar char="-"/>
            </a:pPr>
            <a:r>
              <a:rPr lang="en-US" baseline="0" dirty="0" smtClean="0"/>
              <a:t>Reading and Resource Level Users are able to view the following levels of Reports via the PMRN:</a:t>
            </a:r>
          </a:p>
          <a:p>
            <a:pPr marL="664488" lvl="1" indent="-181225">
              <a:buFontTx/>
              <a:buChar char="-"/>
            </a:pPr>
            <a:r>
              <a:rPr lang="en-US" baseline="0" dirty="0" smtClean="0"/>
              <a:t>Student Level Reports</a:t>
            </a:r>
          </a:p>
          <a:p>
            <a:pPr marL="664488" lvl="1" indent="-181225">
              <a:buFontTx/>
              <a:buChar char="-"/>
            </a:pPr>
            <a:r>
              <a:rPr lang="en-US" baseline="0" dirty="0" smtClean="0"/>
              <a:t>Class Level Reports</a:t>
            </a:r>
          </a:p>
          <a:p>
            <a:pPr marL="664488" lvl="1" indent="-181225">
              <a:buFontTx/>
              <a:buChar char="-"/>
            </a:pPr>
            <a:r>
              <a:rPr lang="en-US" baseline="0" dirty="0" smtClean="0"/>
              <a:t>Teacher Level Reports</a:t>
            </a:r>
          </a:p>
          <a:p>
            <a:pPr marL="181225" indent="-181225">
              <a:buFontTx/>
              <a:buChar char="-"/>
            </a:pPr>
            <a:endParaRPr lang="en-US" baseline="0" dirty="0" smtClean="0"/>
          </a:p>
          <a:p>
            <a:pPr marL="181225" indent="-181225">
              <a:buFontTx/>
              <a:buChar char="-"/>
            </a:pPr>
            <a:r>
              <a:rPr lang="en-US" baseline="0" dirty="0" smtClean="0"/>
              <a:t>To view reports in the PMRN, Reading and Resource Level Users should:</a:t>
            </a:r>
          </a:p>
          <a:p>
            <a:pPr marL="664488" lvl="1" indent="-181225">
              <a:buFontTx/>
              <a:buChar char="-"/>
            </a:pPr>
            <a:r>
              <a:rPr lang="en-US" baseline="0" dirty="0" smtClean="0"/>
              <a:t>Sign In to the PMRN</a:t>
            </a:r>
          </a:p>
          <a:p>
            <a:pPr marL="664488" lvl="1" indent="-181225">
              <a:buFontTx/>
              <a:buChar char="-"/>
            </a:pPr>
            <a:r>
              <a:rPr lang="en-US" baseline="0" dirty="0" smtClean="0"/>
              <a:t>Click the tab of the level of report they wish to view</a:t>
            </a:r>
          </a:p>
          <a:p>
            <a:pPr marL="664488" lvl="1" indent="-181225">
              <a:buFontTx/>
              <a:buChar char="-"/>
            </a:pPr>
            <a:r>
              <a:rPr lang="en-US" baseline="0" dirty="0" smtClean="0"/>
              <a:t>Under the specified tab, click the linked name of the report</a:t>
            </a:r>
            <a:endParaRPr lang="en-US" dirty="0"/>
          </a:p>
        </p:txBody>
      </p:sp>
      <p:sp>
        <p:nvSpPr>
          <p:cNvPr id="4" name="Slide Number Placeholder 3"/>
          <p:cNvSpPr>
            <a:spLocks noGrp="1"/>
          </p:cNvSpPr>
          <p:nvPr>
            <p:ph type="sldNum" sz="quarter" idx="10"/>
          </p:nvPr>
        </p:nvSpPr>
        <p:spPr/>
        <p:txBody>
          <a:bodyPr/>
          <a:lstStyle/>
          <a:p>
            <a:fld id="{0F86B353-C4F7-488E-8A24-745BB3BD092A}" type="slidenum">
              <a:rPr lang="en-US" smtClean="0"/>
              <a:t>69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47451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1236328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1703174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p>
          <a:p>
            <a:r>
              <a:rPr lang="en-US" i="1" dirty="0" smtClean="0"/>
              <a:t>“</a:t>
            </a:r>
            <a:r>
              <a:rPr lang="en-US" i="0" dirty="0" smtClean="0"/>
              <a:t>Score</a:t>
            </a:r>
            <a:r>
              <a:rPr lang="en-US" i="0" baseline="0" dirty="0" smtClean="0"/>
              <a:t> reports will be available on the Progress Monitoring and Reporting Network.”</a:t>
            </a:r>
          </a:p>
          <a:p>
            <a:endParaRPr lang="en-US" i="0" baseline="0" dirty="0" smtClean="0"/>
          </a:p>
          <a:p>
            <a:r>
              <a:rPr lang="en-US" i="1" baseline="0" dirty="0" smtClean="0"/>
              <a:t>Present slide.</a:t>
            </a:r>
            <a:endParaRPr lang="en-US" i="1" dirty="0" smtClean="0"/>
          </a:p>
          <a:p>
            <a:endParaRPr lang="en-US" dirty="0" smtClean="0"/>
          </a:p>
          <a:p>
            <a:endParaRPr lang="en-US" dirty="0" smtClean="0"/>
          </a:p>
          <a:p>
            <a:r>
              <a:rPr lang="en-US" i="1" dirty="0" smtClean="0"/>
              <a:t>Additional Information:</a:t>
            </a:r>
          </a:p>
          <a:p>
            <a:r>
              <a:rPr lang="en-US" dirty="0" smtClean="0"/>
              <a:t>The Progress Monitoring</a:t>
            </a:r>
            <a:r>
              <a:rPr lang="en-US" baseline="0" dirty="0" smtClean="0"/>
              <a:t> and Reporting Network (PMRN) is Florida’s web-based data management system for reporting of data related to student reading achievement and instructional practices. Schools will assign various user levels so that teachers, reading coaches, and administrators will be able to access FAIR-FS score reports for students.</a:t>
            </a:r>
          </a:p>
          <a:p>
            <a:endParaRPr lang="en-US" baseline="0" dirty="0" smtClean="0"/>
          </a:p>
          <a:p>
            <a:pPr defTabSz="483265">
              <a:defRPr/>
            </a:pPr>
            <a:r>
              <a:rPr lang="en-US" dirty="0" smtClean="0"/>
              <a:t>Graphs show ability scores in relation to average scores for that grade level</a:t>
            </a:r>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2013396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a:t>
            </a:r>
            <a:r>
              <a:rPr lang="en-US" i="0" dirty="0" smtClean="0"/>
              <a:t> “This chart shows the screening</a:t>
            </a:r>
            <a:r>
              <a:rPr lang="en-US" i="0" baseline="0" dirty="0" smtClean="0"/>
              <a:t> and diagnostic tasks and the types of reports that are generated for each one. Remember that each score type has a specific purpose and audiences that have a greater investment in some score types than others.”</a:t>
            </a:r>
          </a:p>
          <a:p>
            <a:endParaRPr lang="en-US" i="0" baseline="0" dirty="0" smtClean="0"/>
          </a:p>
          <a:p>
            <a:r>
              <a:rPr lang="en-US" i="0" baseline="0" dirty="0" smtClean="0"/>
              <a:t>Highlight the differences between the 2</a:t>
            </a:r>
            <a:r>
              <a:rPr lang="en-US" i="0" baseline="30000" dirty="0" smtClean="0"/>
              <a:t>nd</a:t>
            </a:r>
            <a:r>
              <a:rPr lang="en-US" i="0" baseline="0" dirty="0" smtClean="0"/>
              <a:t> column “Reliable and Valid Score” and the 3</a:t>
            </a:r>
            <a:r>
              <a:rPr lang="en-US" i="0" baseline="30000" dirty="0" smtClean="0"/>
              <a:t>rd</a:t>
            </a:r>
            <a:r>
              <a:rPr lang="en-US" i="0" baseline="0" dirty="0" smtClean="0"/>
              <a:t> column “Descriptive Score”</a:t>
            </a:r>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098212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 slide.</a:t>
            </a:r>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565117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 slide.</a:t>
            </a:r>
          </a:p>
          <a:p>
            <a:endParaRPr lang="en-US" dirty="0" smtClean="0"/>
          </a:p>
          <a:p>
            <a:endParaRPr lang="en-US" dirty="0" smtClean="0"/>
          </a:p>
          <a:p>
            <a:r>
              <a:rPr lang="en-US" i="1" dirty="0" smtClean="0"/>
              <a:t>Additional Information:</a:t>
            </a:r>
          </a:p>
          <a:p>
            <a:r>
              <a:rPr lang="en-US" dirty="0" smtClean="0"/>
              <a:t>Note that percentile rank is NOT on an</a:t>
            </a:r>
            <a:r>
              <a:rPr lang="en-US" baseline="0" dirty="0" smtClean="0"/>
              <a:t> equal interval scale.</a:t>
            </a:r>
          </a:p>
          <a:p>
            <a:endParaRPr lang="en-US" baseline="0" dirty="0" smtClean="0"/>
          </a:p>
          <a:p>
            <a:r>
              <a:rPr lang="en-US" baseline="0" dirty="0" smtClean="0"/>
              <a:t>For example, the change from 10</a:t>
            </a:r>
            <a:r>
              <a:rPr lang="en-US" baseline="30000" dirty="0" smtClean="0"/>
              <a:t>th</a:t>
            </a:r>
            <a:r>
              <a:rPr lang="en-US" baseline="0" dirty="0" smtClean="0"/>
              <a:t> to 15</a:t>
            </a:r>
            <a:r>
              <a:rPr lang="en-US" baseline="30000" dirty="0" smtClean="0"/>
              <a:t>th</a:t>
            </a:r>
            <a:r>
              <a:rPr lang="en-US" baseline="0" dirty="0" smtClean="0"/>
              <a:t> percentile is a MUCH larger gain than the change from 50</a:t>
            </a:r>
            <a:r>
              <a:rPr lang="en-US" baseline="30000" dirty="0" smtClean="0"/>
              <a:t>th</a:t>
            </a:r>
            <a:r>
              <a:rPr lang="en-US" baseline="0" dirty="0" smtClean="0"/>
              <a:t> to 55</a:t>
            </a:r>
            <a:r>
              <a:rPr lang="en-US" baseline="30000" dirty="0" smtClean="0"/>
              <a:t>th</a:t>
            </a:r>
            <a:r>
              <a:rPr lang="en-US" baseline="0" dirty="0" smtClean="0"/>
              <a:t> percentile.</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74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3984529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dirty="0" smtClean="0"/>
          </a:p>
          <a:p>
            <a:endParaRPr lang="en-US" dirty="0" smtClean="0"/>
          </a:p>
          <a:p>
            <a:endParaRPr lang="en-US" dirty="0" smtClean="0"/>
          </a:p>
          <a:p>
            <a:endParaRPr lang="en-US" i="1" dirty="0" smtClean="0"/>
          </a:p>
          <a:p>
            <a:r>
              <a:rPr lang="en-US" i="1" dirty="0" smtClean="0"/>
              <a:t>Additional Information:</a:t>
            </a:r>
          </a:p>
          <a:p>
            <a:r>
              <a:rPr lang="en-US" dirty="0" smtClean="0"/>
              <a:t>True change – based on individual student’s score NOT</a:t>
            </a:r>
            <a:r>
              <a:rPr lang="en-US" baseline="0" dirty="0" smtClean="0"/>
              <a:t> in relation to other students</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75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1031215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Present slide.</a:t>
            </a:r>
          </a:p>
          <a:p>
            <a:pPr defTabSz="966529">
              <a:defRPr/>
            </a:pPr>
            <a:endParaRPr lang="en-US" dirty="0" smtClean="0"/>
          </a:p>
          <a:p>
            <a:pPr defTabSz="966529">
              <a:defRPr/>
            </a:pPr>
            <a:endParaRPr lang="en-US" dirty="0" smtClean="0"/>
          </a:p>
          <a:p>
            <a:pPr defTabSz="966529">
              <a:defRPr/>
            </a:pPr>
            <a:endParaRPr lang="en-US" dirty="0" smtClean="0"/>
          </a:p>
          <a:p>
            <a:pPr defTabSz="966529">
              <a:defRPr/>
            </a:pPr>
            <a:endParaRPr lang="en-US" dirty="0" smtClean="0"/>
          </a:p>
          <a:p>
            <a:pPr defTabSz="966529">
              <a:defRPr/>
            </a:pPr>
            <a:r>
              <a:rPr lang="en-US" i="1" dirty="0" smtClean="0"/>
              <a:t>Additional Information:</a:t>
            </a:r>
          </a:p>
          <a:p>
            <a:pPr defTabSz="966529">
              <a:defRPr/>
            </a:pPr>
            <a:r>
              <a:rPr lang="en-US" dirty="0" smtClean="0"/>
              <a:t>Please note</a:t>
            </a:r>
            <a:r>
              <a:rPr lang="en-US" baseline="0" dirty="0" smtClean="0"/>
              <a:t> that none of these scores provides a score that serves as a “cut-point” or pass/fail or “meets grade-level expectations”.  Each score is provided to answer a specific question.</a:t>
            </a:r>
          </a:p>
          <a:p>
            <a:endParaRPr lang="en-US" dirty="0" smtClean="0"/>
          </a:p>
          <a:p>
            <a:r>
              <a:rPr lang="en-US" dirty="0" smtClean="0"/>
              <a:t>An ability score provides an estimate of the level of a student’s ability in a particular skill and should change as a student’s ability with the skill increases or decreases.  This is the score that indicates the degree of growth for each student and can track growth within a school year and across school years. The ability score is the student’s level of performance at the time of measurement. Growth is measured by comparing the previous ability score or scores to the current score OR by looking at the trend of ability scores on a graph. The other score types can NOT be used to look at a trend. </a:t>
            </a:r>
          </a:p>
          <a:p>
            <a:endParaRPr lang="en-US" dirty="0" smtClean="0"/>
          </a:p>
          <a:p>
            <a:r>
              <a:rPr lang="en-US" dirty="0" smtClean="0"/>
              <a:t>A percentile rank score</a:t>
            </a:r>
            <a:r>
              <a:rPr lang="en-US" baseline="0" dirty="0" smtClean="0"/>
              <a:t> is used to rank a student’s performance in relation to other students’ performance in a specific group. The specific group for FAIR-FS is a sample of students in the same </a:t>
            </a:r>
            <a:r>
              <a:rPr lang="en-US" b="1" baseline="0" dirty="0" smtClean="0"/>
              <a:t>grade level </a:t>
            </a:r>
            <a:r>
              <a:rPr lang="en-US" baseline="0" dirty="0" smtClean="0"/>
              <a:t>that are demographically representative of the state of Florida. </a:t>
            </a:r>
          </a:p>
          <a:p>
            <a:endParaRPr lang="en-US" baseline="0" dirty="0" smtClean="0"/>
          </a:p>
          <a:p>
            <a:r>
              <a:rPr lang="en-US" baseline="0" dirty="0" smtClean="0"/>
              <a:t>The PLS is interpreted similarly to the FSP (FCAT Success Probability) from the original FAIR. The name has changed because the calculation of this score no longer includes the </a:t>
            </a:r>
            <a:r>
              <a:rPr lang="en-US" b="1" baseline="0" dirty="0" smtClean="0"/>
              <a:t>prior </a:t>
            </a:r>
            <a:r>
              <a:rPr lang="en-US" baseline="0" dirty="0" smtClean="0"/>
              <a:t>year’s FCAT score. It includes only the scores on the FAIR-FS screening (WR, VK, RC). This score helps you to determine which students are at-risk and which students are at the most risk. This score indicates who needs intervention, but it does not help when specifying what the intervention needs to be. Use the “profile” of percentile rank scores to determine the targets </a:t>
            </a:r>
            <a:r>
              <a:rPr lang="en-US" baseline="0" smtClean="0"/>
              <a:t>for intervention. </a:t>
            </a:r>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76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5371595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 slide.</a:t>
            </a:r>
          </a:p>
          <a:p>
            <a:endParaRPr lang="en-US" dirty="0" smtClean="0"/>
          </a:p>
          <a:p>
            <a:endParaRPr lang="en-US" dirty="0" smtClean="0"/>
          </a:p>
          <a:p>
            <a:endParaRPr lang="en-US" dirty="0" smtClean="0"/>
          </a:p>
          <a:p>
            <a:r>
              <a:rPr lang="en-US" i="1" dirty="0" smtClean="0"/>
              <a:t>Additional</a:t>
            </a:r>
            <a:r>
              <a:rPr lang="en-US" i="1" baseline="0" dirty="0" smtClean="0"/>
              <a:t> Informational:</a:t>
            </a:r>
            <a:endParaRPr lang="en-US" i="1" dirty="0" smtClean="0"/>
          </a:p>
          <a:p>
            <a:r>
              <a:rPr lang="en-US" dirty="0" smtClean="0"/>
              <a:t>Please note</a:t>
            </a:r>
            <a:r>
              <a:rPr lang="en-US" baseline="0" dirty="0" smtClean="0"/>
              <a:t> that true growth in a skill can only be determined by using the developmental ability score. It is the only score that can demonstrate a student’s true degree of ability in that skill. The other 2 quantifiers are derived from the developmental ability score in order to compare to other students (percentile rank) and to predict end of year performance (PLS). </a:t>
            </a:r>
          </a:p>
          <a:p>
            <a:endParaRPr lang="en-US" baseline="0" dirty="0" smtClean="0"/>
          </a:p>
          <a:p>
            <a:r>
              <a:rPr lang="en-US" baseline="0" dirty="0" smtClean="0"/>
              <a:t>A change in percentile rank from 55</a:t>
            </a:r>
            <a:r>
              <a:rPr lang="en-US" baseline="30000" dirty="0" smtClean="0"/>
              <a:t>th</a:t>
            </a:r>
            <a:r>
              <a:rPr lang="en-US" baseline="0" dirty="0" smtClean="0"/>
              <a:t> to 50</a:t>
            </a:r>
            <a:r>
              <a:rPr lang="en-US" baseline="30000" dirty="0" smtClean="0"/>
              <a:t>th</a:t>
            </a:r>
            <a:r>
              <a:rPr lang="en-US" baseline="0" dirty="0" smtClean="0"/>
              <a:t> does NOT mean that the student made backwards progress. In order to be at the 50</a:t>
            </a:r>
            <a:r>
              <a:rPr lang="en-US" baseline="30000" dirty="0" smtClean="0"/>
              <a:t>th</a:t>
            </a:r>
            <a:r>
              <a:rPr lang="en-US" baseline="0" dirty="0" smtClean="0"/>
              <a:t> percentile, the student had to have made progress. 50</a:t>
            </a:r>
            <a:r>
              <a:rPr lang="en-US" baseline="30000" dirty="0" smtClean="0"/>
              <a:t>th</a:t>
            </a:r>
            <a:r>
              <a:rPr lang="en-US" baseline="0" dirty="0" smtClean="0"/>
              <a:t> percentile means that the student is performing similarly to peers, so if the student’s peers are progressing, that student must be as well. It is impossible to determine the degree to which any student progressed using the percentile rank. </a:t>
            </a:r>
          </a:p>
          <a:p>
            <a:endParaRPr lang="en-US" baseline="0" dirty="0" smtClean="0"/>
          </a:p>
          <a:p>
            <a:r>
              <a:rPr lang="en-US" baseline="0" dirty="0" smtClean="0"/>
              <a:t>Think of ability scores as analogous to the measurement of height, or weight, or blood pressure. 55 inches is a pure representation of someone’s height just like the ability score is a representation of how much skill a student has with word recognition or vocabulary knowledge, or reading comprehension. When you know that someone is 55 inches tall, you can compare that number with her previous height and you can compare that number to the height of other people in any age group. The one piece of information you don’t know just by considering a person’s height is how typical that measurement is. So, you use other information (e.g., the person’s age) to derive a percentile rank to describe how typical that height is. For example, 55 inches is at the 84</a:t>
            </a:r>
            <a:r>
              <a:rPr lang="en-US" baseline="30000" dirty="0" smtClean="0"/>
              <a:t>th</a:t>
            </a:r>
            <a:r>
              <a:rPr lang="en-US" baseline="0" dirty="0" smtClean="0"/>
              <a:t> percentile for 9 year-old girls but at the 3</a:t>
            </a:r>
            <a:r>
              <a:rPr lang="en-US" baseline="30000" dirty="0" smtClean="0"/>
              <a:t>rd</a:t>
            </a:r>
            <a:r>
              <a:rPr lang="en-US" baseline="0" dirty="0" smtClean="0"/>
              <a:t> percentile for 13 year-old girls. Percentile ranks are derived from ability scores in the same way (compares that particular ability score to other students in the same grade level). Both pieces of information: height and the percentile rank associated with that height for a particular age group, are very important. </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77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2387439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slide.</a:t>
            </a:r>
            <a:endParaRPr lang="en-US" i="1" dirty="0" smtClean="0"/>
          </a:p>
          <a:p>
            <a:endParaRPr lang="en-US" i="1" dirty="0" smtClean="0"/>
          </a:p>
          <a:p>
            <a:endParaRPr lang="en-US" i="1" dirty="0" smtClean="0"/>
          </a:p>
          <a:p>
            <a:r>
              <a:rPr lang="en-US" i="1" dirty="0" smtClean="0"/>
              <a:t>Presenter:</a:t>
            </a:r>
            <a:r>
              <a:rPr lang="en-US" i="1" baseline="0" dirty="0" smtClean="0"/>
              <a:t> “</a:t>
            </a:r>
            <a:r>
              <a:rPr lang="en-US" baseline="0" dirty="0" smtClean="0"/>
              <a:t>This graphic demonstrates that percentile ranks are not on an equal interval scale. For example, the distance between the 1</a:t>
            </a:r>
            <a:r>
              <a:rPr lang="en-US" baseline="30000" dirty="0" smtClean="0"/>
              <a:t>st</a:t>
            </a:r>
            <a:r>
              <a:rPr lang="en-US" baseline="0" dirty="0" smtClean="0"/>
              <a:t> percentile and the 5</a:t>
            </a:r>
            <a:r>
              <a:rPr lang="en-US" baseline="30000" dirty="0" smtClean="0"/>
              <a:t>th</a:t>
            </a:r>
            <a:r>
              <a:rPr lang="en-US" baseline="0" dirty="0" smtClean="0"/>
              <a:t> percentile is not the same as the distance between the 50</a:t>
            </a:r>
            <a:r>
              <a:rPr lang="en-US" baseline="30000" dirty="0" smtClean="0"/>
              <a:t>th</a:t>
            </a:r>
            <a:r>
              <a:rPr lang="en-US" baseline="0" dirty="0" smtClean="0"/>
              <a:t> percentile and the 55</a:t>
            </a:r>
            <a:r>
              <a:rPr lang="en-US" baseline="30000" dirty="0" smtClean="0"/>
              <a:t>th</a:t>
            </a:r>
            <a:r>
              <a:rPr lang="en-US" baseline="0" dirty="0" smtClean="0"/>
              <a:t> percentile.” </a:t>
            </a:r>
          </a:p>
          <a:p>
            <a:endParaRPr lang="en-US" dirty="0" smtClean="0"/>
          </a:p>
          <a:p>
            <a:endParaRPr lang="en-US" baseline="0" dirty="0" smtClean="0"/>
          </a:p>
          <a:p>
            <a:endParaRPr lang="en-US" baseline="0" dirty="0" smtClean="0"/>
          </a:p>
          <a:p>
            <a:r>
              <a:rPr lang="en-US" i="1" baseline="0" dirty="0" smtClean="0"/>
              <a:t>Additional Information:</a:t>
            </a:r>
          </a:p>
          <a:p>
            <a:r>
              <a:rPr lang="en-US" baseline="0" dirty="0" smtClean="0"/>
              <a:t>Before there were ability scores, many educators used the Success Probability scores and percentile rank scores to determine growth. Both of these scores will reflect growth IF a very large amount of growth occurs. However, for students with very low or very high initial performance growth may not be reflected in the Success Probability or the percentile rank. Furthermore, students who are making some gains may not be reflected in the scores. The reasons we are providing  the ability score as the best and only score that should be used for measuring growth are listed here. </a:t>
            </a:r>
          </a:p>
          <a:p>
            <a:endParaRPr lang="en-US" baseline="0" dirty="0" smtClean="0"/>
          </a:p>
          <a:p>
            <a:r>
              <a:rPr lang="en-US" baseline="0" dirty="0" smtClean="0"/>
              <a:t>This graphic demonstrates that percentile ranks are not on an equal interval scale. For example, the distance between the 1</a:t>
            </a:r>
            <a:r>
              <a:rPr lang="en-US" baseline="30000" dirty="0" smtClean="0"/>
              <a:t>st</a:t>
            </a:r>
            <a:r>
              <a:rPr lang="en-US" baseline="0" dirty="0" smtClean="0"/>
              <a:t> percentile and the 5</a:t>
            </a:r>
            <a:r>
              <a:rPr lang="en-US" baseline="30000" dirty="0" smtClean="0"/>
              <a:t>th</a:t>
            </a:r>
            <a:r>
              <a:rPr lang="en-US" baseline="0" dirty="0" smtClean="0"/>
              <a:t> percentile is not the same as the distance between the 50</a:t>
            </a:r>
            <a:r>
              <a:rPr lang="en-US" baseline="30000" dirty="0" smtClean="0"/>
              <a:t>th</a:t>
            </a:r>
            <a:r>
              <a:rPr lang="en-US" baseline="0" dirty="0" smtClean="0"/>
              <a:t> percentile and the 55</a:t>
            </a:r>
            <a:r>
              <a:rPr lang="en-US" baseline="30000" dirty="0" smtClean="0"/>
              <a:t>th</a:t>
            </a:r>
            <a:r>
              <a:rPr lang="en-US" baseline="0" dirty="0" smtClean="0"/>
              <a:t> percentile. </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78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3520552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Presenter:</a:t>
            </a:r>
          </a:p>
          <a:p>
            <a:pPr defTabSz="483265">
              <a:defRPr/>
            </a:pPr>
            <a:r>
              <a:rPr lang="en-US" i="1" dirty="0" smtClean="0"/>
              <a:t>“</a:t>
            </a:r>
            <a:r>
              <a:rPr lang="en-US" dirty="0" smtClean="0"/>
              <a:t>This particular score profile shows that a student may be striving for reading comprehension due to difficulties with morphology</a:t>
            </a:r>
            <a:r>
              <a:rPr lang="en-US" baseline="0" dirty="0" smtClean="0"/>
              <a:t> (VKT). This student performed better than only 30% of her peers in her grade level on Syntactic Knowledge. So, she may need additional instruction with syntax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39879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Present slide.</a:t>
            </a:r>
          </a:p>
          <a:p>
            <a:endParaRPr lang="en-US" dirty="0"/>
          </a:p>
          <a:p>
            <a:endParaRPr lang="en-US" dirty="0"/>
          </a:p>
          <a:p>
            <a:endParaRPr lang="en-US" dirty="0"/>
          </a:p>
          <a:p>
            <a:r>
              <a:rPr lang="en-US" i="1" dirty="0"/>
              <a:t>Additional Information:</a:t>
            </a:r>
          </a:p>
          <a:p>
            <a:r>
              <a:rPr lang="en-US" dirty="0"/>
              <a:t>The input device must allow students to enter letters, numbers, and symbols and shift, tab, return, delete, and backspace. To meet security guidelines, each Bluetooth/wireless keyboard and/or mouse must be configured to pair with only a single computer during assessment administration.</a:t>
            </a:r>
          </a:p>
          <a:p>
            <a:r>
              <a:rPr lang="en-US" dirty="0"/>
              <a:t> </a:t>
            </a:r>
          </a:p>
          <a:p>
            <a:r>
              <a:rPr lang="en-US" dirty="0"/>
              <a:t>Other assistive technologies may be needed for students requiring accommodations.</a:t>
            </a:r>
          </a:p>
          <a:p>
            <a:r>
              <a:rPr lang="en-US" dirty="0"/>
              <a:t> </a:t>
            </a:r>
          </a:p>
          <a:p>
            <a:r>
              <a:rPr lang="en-US" dirty="0"/>
              <a:t>There is no requirement for microphones.  </a:t>
            </a:r>
          </a:p>
        </p:txBody>
      </p:sp>
      <p:sp>
        <p:nvSpPr>
          <p:cNvPr id="4" name="Slide Number Placeholder 3"/>
          <p:cNvSpPr>
            <a:spLocks noGrp="1"/>
          </p:cNvSpPr>
          <p:nvPr>
            <p:ph type="sldNum" sz="quarter" idx="10"/>
          </p:nvPr>
        </p:nvSpPr>
        <p:spPr/>
        <p:txBody>
          <a:bodyPr/>
          <a:lstStyle/>
          <a:p>
            <a:fld id="{9A0A4684-5EFD-1E48-B4E2-743DED377690}" type="slidenum">
              <a:rPr lang="en-US" smtClean="0"/>
              <a:t>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5704368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FAIR-FS Train-the-Trainer July 2014</a:t>
            </a:r>
            <a:endParaRPr lang="en-US"/>
          </a:p>
        </p:txBody>
      </p:sp>
      <p:sp>
        <p:nvSpPr>
          <p:cNvPr id="5" name="Slide Number Placeholder 4"/>
          <p:cNvSpPr>
            <a:spLocks noGrp="1"/>
          </p:cNvSpPr>
          <p:nvPr>
            <p:ph type="sldNum" sz="quarter" idx="11"/>
          </p:nvPr>
        </p:nvSpPr>
        <p:spPr/>
        <p:txBody>
          <a:bodyPr/>
          <a:lstStyle/>
          <a:p>
            <a:fld id="{9A0A4684-5EFD-1E48-B4E2-743DED377690}" type="slidenum">
              <a:rPr lang="en-US" smtClean="0"/>
              <a:t>83</a:t>
            </a:fld>
            <a:endParaRPr lang="en-US"/>
          </a:p>
        </p:txBody>
      </p:sp>
    </p:spTree>
    <p:extLst>
      <p:ext uri="{BB962C8B-B14F-4D97-AF65-F5344CB8AC3E}">
        <p14:creationId xmlns:p14="http://schemas.microsoft.com/office/powerpoint/2010/main" val="18534981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Presenter:  It is not permissible to email student’s scores unless parental</a:t>
            </a:r>
            <a:r>
              <a:rPr lang="en-US" i="1" u="none" baseline="0" dirty="0" smtClean="0"/>
              <a:t> permission </a:t>
            </a:r>
            <a:r>
              <a:rPr lang="en-US" i="1" u="none" baseline="0" smtClean="0"/>
              <a:t>is obtained.</a:t>
            </a:r>
            <a:endParaRPr lang="en-US" i="1" u="none" dirty="0" smtClean="0"/>
          </a:p>
          <a:p>
            <a:endParaRPr lang="en-US" i="1" u="none" dirty="0" smtClean="0"/>
          </a:p>
          <a:p>
            <a:endParaRPr lang="en-US" i="1" u="none" dirty="0" smtClean="0"/>
          </a:p>
          <a:p>
            <a:r>
              <a:rPr lang="en-US" i="1" u="none" dirty="0" smtClean="0"/>
              <a:t>Present</a:t>
            </a:r>
            <a:r>
              <a:rPr lang="en-US" i="1" u="none" baseline="0" dirty="0" smtClean="0"/>
              <a:t> slide.</a:t>
            </a:r>
            <a:endParaRPr lang="en-US" i="1" u="none" dirty="0"/>
          </a:p>
        </p:txBody>
      </p:sp>
      <p:sp>
        <p:nvSpPr>
          <p:cNvPr id="4" name="Slide Number Placeholder 3"/>
          <p:cNvSpPr>
            <a:spLocks noGrp="1"/>
          </p:cNvSpPr>
          <p:nvPr>
            <p:ph type="sldNum" sz="quarter" idx="10"/>
          </p:nvPr>
        </p:nvSpPr>
        <p:spPr/>
        <p:txBody>
          <a:bodyPr/>
          <a:lstStyle/>
          <a:p>
            <a:fld id="{9A0A4684-5EFD-1E48-B4E2-743DED377690}"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592849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 slide.</a:t>
            </a:r>
          </a:p>
          <a:p>
            <a:endParaRPr lang="en-US" i="1" dirty="0" smtClean="0"/>
          </a:p>
          <a:p>
            <a:r>
              <a:rPr lang="en-US" i="1" dirty="0" smtClean="0"/>
              <a:t>Presenter:</a:t>
            </a:r>
          </a:p>
          <a:p>
            <a:r>
              <a:rPr lang="en-US" i="0" dirty="0" smtClean="0"/>
              <a:t>“Any</a:t>
            </a:r>
            <a:r>
              <a:rPr lang="en-US" i="0" baseline="0" dirty="0" smtClean="0"/>
              <a:t> questions?”</a:t>
            </a:r>
            <a:endParaRPr lang="en-US" i="0"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85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079314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Presenter: “ </a:t>
            </a:r>
            <a:r>
              <a:rPr lang="en-US" i="0" dirty="0" smtClean="0"/>
              <a:t>Our</a:t>
            </a:r>
            <a:r>
              <a:rPr lang="en-US" i="0" baseline="0" dirty="0" smtClean="0"/>
              <a:t> goal is that b</a:t>
            </a:r>
            <a:r>
              <a:rPr lang="en-US" dirty="0" smtClean="0"/>
              <a:t>y the end</a:t>
            </a:r>
            <a:r>
              <a:rPr lang="en-US" baseline="0" dirty="0" smtClean="0"/>
              <a:t> of the session, you will have increased knowledge of these areas: “</a:t>
            </a:r>
          </a:p>
          <a:p>
            <a:endParaRPr lang="en-US" baseline="0" dirty="0" smtClean="0"/>
          </a:p>
          <a:p>
            <a:r>
              <a:rPr lang="en-US" i="1" baseline="0" dirty="0" smtClean="0"/>
              <a:t>Present slide.</a:t>
            </a:r>
            <a:endParaRPr lang="en-US" i="1" dirty="0" smtClean="0"/>
          </a:p>
          <a:p>
            <a:endParaRPr lang="en-US" i="0" baseline="0" dirty="0" smtClean="0"/>
          </a:p>
          <a:p>
            <a:endParaRPr lang="en-US" i="1" dirty="0"/>
          </a:p>
        </p:txBody>
      </p:sp>
      <p:sp>
        <p:nvSpPr>
          <p:cNvPr id="4" name="Slide Number Placeholder 3"/>
          <p:cNvSpPr>
            <a:spLocks noGrp="1"/>
          </p:cNvSpPr>
          <p:nvPr>
            <p:ph type="sldNum" sz="quarter" idx="10"/>
          </p:nvPr>
        </p:nvSpPr>
        <p:spPr/>
        <p:txBody>
          <a:bodyPr/>
          <a:lstStyle/>
          <a:p>
            <a:fld id="{9A0A4684-5EFD-1E48-B4E2-743DED377690}" type="slidenum">
              <a:rPr lang="en-US" smtClean="0"/>
              <a:t>86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8325827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i="1" dirty="0" smtClean="0"/>
              <a:t>Present</a:t>
            </a:r>
            <a:r>
              <a:rPr lang="en-US" i="1" baseline="0" dirty="0" smtClean="0"/>
              <a:t> slide.</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87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079314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88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9079314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FAIR-FS Train-the-Trainer July 2014</a:t>
            </a:r>
            <a:endParaRPr lang="en-US"/>
          </a:p>
        </p:txBody>
      </p:sp>
      <p:sp>
        <p:nvSpPr>
          <p:cNvPr id="5" name="Slide Number Placeholder 4"/>
          <p:cNvSpPr>
            <a:spLocks noGrp="1"/>
          </p:cNvSpPr>
          <p:nvPr>
            <p:ph type="sldNum" sz="quarter" idx="11"/>
          </p:nvPr>
        </p:nvSpPr>
        <p:spPr/>
        <p:txBody>
          <a:bodyPr/>
          <a:lstStyle/>
          <a:p>
            <a:fld id="{9A0A4684-5EFD-1E48-B4E2-743DED377690}" type="slidenum">
              <a:rPr lang="en-US" smtClean="0"/>
              <a:t>89</a:t>
            </a:fld>
            <a:endParaRPr lang="en-US"/>
          </a:p>
        </p:txBody>
      </p:sp>
    </p:spTree>
    <p:extLst>
      <p:ext uri="{BB962C8B-B14F-4D97-AF65-F5344CB8AC3E}">
        <p14:creationId xmlns:p14="http://schemas.microsoft.com/office/powerpoint/2010/main" val="10608557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FAIR-FS Train-the-Trainer July 2014</a:t>
            </a:r>
            <a:endParaRPr lang="en-US"/>
          </a:p>
        </p:txBody>
      </p:sp>
      <p:sp>
        <p:nvSpPr>
          <p:cNvPr id="5" name="Slide Number Placeholder 4"/>
          <p:cNvSpPr>
            <a:spLocks noGrp="1"/>
          </p:cNvSpPr>
          <p:nvPr>
            <p:ph type="sldNum" sz="quarter" idx="11"/>
          </p:nvPr>
        </p:nvSpPr>
        <p:spPr/>
        <p:txBody>
          <a:bodyPr/>
          <a:lstStyle/>
          <a:p>
            <a:fld id="{9A0A4684-5EFD-1E48-B4E2-743DED377690}" type="slidenum">
              <a:rPr lang="en-US" smtClean="0"/>
              <a:t>90</a:t>
            </a:fld>
            <a:endParaRPr lang="en-US"/>
          </a:p>
        </p:txBody>
      </p:sp>
    </p:spTree>
    <p:extLst>
      <p:ext uri="{BB962C8B-B14F-4D97-AF65-F5344CB8AC3E}">
        <p14:creationId xmlns:p14="http://schemas.microsoft.com/office/powerpoint/2010/main" val="19249614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 are available for each of the Language Arts Florida Standards through 5</a:t>
            </a:r>
            <a:r>
              <a:rPr lang="en-US" baseline="30000" dirty="0" smtClean="0"/>
              <a:t>th</a:t>
            </a:r>
            <a:r>
              <a:rPr lang="en-US" dirty="0" smtClean="0"/>
              <a:t> grade, including those difficult-to-find activities to build oral language skills. </a:t>
            </a:r>
          </a:p>
          <a:p>
            <a:r>
              <a:rPr lang="en-US" dirty="0" smtClean="0">
                <a:hlinkClick r:id="rId3"/>
              </a:rPr>
              <a:t>http://www.fcrr.org/for-educators/sca_cc.asp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92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8493458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statistic at the top of this graphic (</a:t>
            </a:r>
            <a:r>
              <a:rPr lang="en-US" dirty="0"/>
              <a:t>69%) is based on 2011 NAEP 8</a:t>
            </a:r>
            <a:r>
              <a:rPr lang="en-US" baseline="30000" dirty="0"/>
              <a:t>th</a:t>
            </a:r>
            <a:r>
              <a:rPr lang="en-US" dirty="0"/>
              <a:t> grade reading results. The 2013 NAEP results for 8</a:t>
            </a:r>
            <a:r>
              <a:rPr lang="en-US" baseline="30000" dirty="0"/>
              <a:t>th</a:t>
            </a:r>
            <a:r>
              <a:rPr lang="en-US" dirty="0"/>
              <a:t> grade reading is 68% of 8</a:t>
            </a:r>
            <a:r>
              <a:rPr lang="en-US" baseline="30000" dirty="0"/>
              <a:t>th</a:t>
            </a:r>
            <a:r>
              <a:rPr lang="en-US" dirty="0"/>
              <a:t> graders fall below proficient. In Florida, the percentage is greater (70%).</a:t>
            </a:r>
          </a:p>
          <a:p>
            <a:endParaRPr lang="en-US" dirty="0" smtClean="0"/>
          </a:p>
          <a:p>
            <a:r>
              <a:rPr lang="en-US" dirty="0" smtClean="0"/>
              <a:t>Remember:</a:t>
            </a:r>
            <a:r>
              <a:rPr lang="en-US" baseline="0" dirty="0" smtClean="0"/>
              <a:t> the purpose of these assessments is to ultimately improve design of instruction in the classroom that targets reading comprehension. </a:t>
            </a:r>
          </a:p>
          <a:p>
            <a:endParaRPr lang="en-US" baseline="0" dirty="0" smtClean="0"/>
          </a:p>
          <a:p>
            <a:r>
              <a:rPr lang="en-US" dirty="0" smtClean="0"/>
              <a:t>The ultimate </a:t>
            </a:r>
            <a:r>
              <a:rPr lang="en-US" baseline="0" dirty="0" smtClean="0"/>
              <a:t>goal for </a:t>
            </a:r>
            <a:r>
              <a:rPr lang="en-US" dirty="0" smtClean="0"/>
              <a:t>LAF</a:t>
            </a:r>
            <a:r>
              <a:rPr lang="en-US" baseline="0" dirty="0" smtClean="0"/>
              <a:t>S is for students to have adequate reading comprehension in order to be college and career ready. In order to be college and career ready, all students need instruction that is tailored to their level of skill.  In order to determine each student’s level of skill and tailor the instruction, we need valid and appropriate screening assessment. </a:t>
            </a:r>
          </a:p>
          <a:p>
            <a:endParaRPr lang="en-US" baseline="0" dirty="0" smtClean="0"/>
          </a:p>
          <a:p>
            <a:r>
              <a:rPr lang="en-US" baseline="0" dirty="0" smtClean="0"/>
              <a:t>Therefore, the scores on FAIR-FS, are the first step towards improved reading comprehension. </a:t>
            </a:r>
          </a:p>
          <a:p>
            <a:endParaRPr lang="en-US" baseline="0" dirty="0" smtClean="0"/>
          </a:p>
          <a:p>
            <a:r>
              <a:rPr lang="en-US" baseline="0" dirty="0" smtClean="0"/>
              <a:t>Now that we’ve talked about the scores that you will receive from FAIR-FS, let’s look at how you can use these scores to design instruction.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93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65495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Present</a:t>
            </a:r>
            <a:r>
              <a:rPr lang="en-US" i="1" baseline="0" dirty="0" smtClean="0"/>
              <a:t> </a:t>
            </a:r>
            <a:r>
              <a:rPr lang="en-US" i="1" baseline="0" smtClean="0"/>
              <a:t>slide.</a:t>
            </a:r>
            <a:endParaRPr lang="en-US" i="1" dirty="0" smtClean="0"/>
          </a:p>
        </p:txBody>
      </p:sp>
      <p:sp>
        <p:nvSpPr>
          <p:cNvPr id="4" name="Slide Number Placeholder 3"/>
          <p:cNvSpPr>
            <a:spLocks noGrp="1"/>
          </p:cNvSpPr>
          <p:nvPr>
            <p:ph type="sldNum" sz="quarter" idx="10"/>
          </p:nvPr>
        </p:nvSpPr>
        <p:spPr/>
        <p:txBody>
          <a:bodyPr/>
          <a:lstStyle/>
          <a:p>
            <a:fld id="{9A0A4684-5EFD-1E48-B4E2-743DED377690}" type="slidenum">
              <a:rPr lang="en-US" smtClean="0"/>
              <a:t>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35697666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What Works Clearinghouse</a:t>
            </a:r>
            <a:r>
              <a:rPr lang="en-US" baseline="0" dirty="0" smtClean="0"/>
              <a:t> uses a set of highly rigorous procedures (determined by experts in reading, reading research, and research design) for evaluating studies of instructional programs, instructional practices, and curricula. Groups within IES have then compiled these results into “What Works”. </a:t>
            </a:r>
          </a:p>
          <a:p>
            <a:r>
              <a:rPr lang="en-US" dirty="0" smtClean="0"/>
              <a:t>These 5 recommendations for effective instructional practices to increase literacy skills have the strongest </a:t>
            </a:r>
            <a:r>
              <a:rPr lang="en-US" baseline="0" dirty="0" smtClean="0"/>
              <a:t>evidence.</a:t>
            </a:r>
          </a:p>
          <a:p>
            <a:r>
              <a:rPr lang="en-US" baseline="0" dirty="0" smtClean="0"/>
              <a:t>The full text Practice Guide can be found at  What Works Clearinghouse http://ies.ed.gov/ncee/wwc/</a:t>
            </a:r>
          </a:p>
          <a:p>
            <a:endParaRPr lang="en-US" dirty="0" smtClean="0"/>
          </a:p>
          <a:p>
            <a:r>
              <a:rPr lang="en-US" dirty="0" smtClean="0"/>
              <a:t>Additional</a:t>
            </a:r>
            <a:r>
              <a:rPr lang="en-US" baseline="0" dirty="0" smtClean="0"/>
              <a:t> resources that fit into each of these 5 categories and provide demonstrations and more concrete details can be found at:  </a:t>
            </a:r>
          </a:p>
          <a:p>
            <a:r>
              <a:rPr lang="en-US" baseline="0" dirty="0" smtClean="0"/>
              <a:t>http://centeroninstruction.org/informational-text-structure-module-2-grades-6-12-using-knowledge-of-text-structure-to-improve-comprehension-in-grades-6-12, </a:t>
            </a:r>
            <a:r>
              <a:rPr lang="en-US" dirty="0" smtClean="0"/>
              <a:t>Collaborative Strategic Reading  http://iris.peabody.vanderbilt.edu/csr/chalcycle.htm,</a:t>
            </a:r>
            <a:r>
              <a:rPr lang="en-US" baseline="0" dirty="0" smtClean="0"/>
              <a:t> </a:t>
            </a:r>
          </a:p>
          <a:p>
            <a:endParaRPr lang="en-US" baseline="0" dirty="0" smtClean="0"/>
          </a:p>
          <a:p>
            <a:r>
              <a:rPr lang="en-US" dirty="0" smtClean="0"/>
              <a:t>Peer tutoring strategy for grades 2 – 6 http://iris.peabody.vanderbilt.edu/pals26/chalcycle.htm</a:t>
            </a:r>
          </a:p>
          <a:p>
            <a:endParaRPr lang="en-US" dirty="0" smtClean="0"/>
          </a:p>
          <a:p>
            <a:r>
              <a:rPr lang="en-US" dirty="0" smtClean="0"/>
              <a:t>(</a:t>
            </a:r>
            <a:r>
              <a:rPr lang="en-US" dirty="0" err="1" smtClean="0"/>
              <a:t>Kamil</a:t>
            </a:r>
            <a:r>
              <a:rPr lang="en-US" dirty="0" smtClean="0"/>
              <a:t>, </a:t>
            </a:r>
            <a:r>
              <a:rPr lang="en-US" dirty="0" err="1" smtClean="0"/>
              <a:t>Borman</a:t>
            </a:r>
            <a:r>
              <a:rPr lang="en-US" dirty="0" smtClean="0"/>
              <a:t>, Dole, </a:t>
            </a:r>
            <a:r>
              <a:rPr lang="en-US" dirty="0" err="1" smtClean="0"/>
              <a:t>Kral</a:t>
            </a:r>
            <a:r>
              <a:rPr lang="en-US" dirty="0" smtClean="0"/>
              <a:t>, Salinger, &amp; </a:t>
            </a:r>
            <a:r>
              <a:rPr lang="en-US" dirty="0" err="1" smtClean="0"/>
              <a:t>Torgesen</a:t>
            </a:r>
            <a:r>
              <a:rPr lang="en-US" dirty="0" smtClean="0"/>
              <a:t>, 2008)</a:t>
            </a:r>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94</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4331795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and explicit instruction involves a series of steps that include explaining and modeling the strategy, using the strategy for guided practice, and using the strategy for independent practice. (I do, we do, you do)</a:t>
            </a:r>
          </a:p>
          <a:p>
            <a:endParaRPr lang="en-US" dirty="0" smtClean="0"/>
          </a:p>
          <a:p>
            <a:r>
              <a:rPr lang="en-US" dirty="0" smtClean="0"/>
              <a:t>Teachers should provide students with explicit vocabulary instruction both as part of reading and language arts classes and as part of content-area classes such as science and social studies. </a:t>
            </a:r>
          </a:p>
          <a:p>
            <a:endParaRPr lang="en-US" dirty="0" smtClean="0"/>
          </a:p>
          <a:p>
            <a:r>
              <a:rPr lang="en-US" dirty="0" smtClean="0"/>
              <a:t>Children often learn new words incidentally from context. However, according to a meta-analysis of the literature, the probability that they will learn new words while reading is relatively low—about 15 percent</a:t>
            </a:r>
          </a:p>
          <a:p>
            <a:endParaRPr lang="en-US" dirty="0" smtClean="0"/>
          </a:p>
          <a:p>
            <a:r>
              <a:rPr lang="en-US" dirty="0" smtClean="0"/>
              <a:t>Find more demonstrations and materials, go to : </a:t>
            </a:r>
            <a:r>
              <a:rPr lang="en-US" dirty="0" smtClean="0">
                <a:hlinkClick r:id="rId3"/>
              </a:rPr>
              <a:t>http://dww.ed.gov/Adolescent-Literacy/topic/index.cfm?T_ID=23</a:t>
            </a:r>
            <a:endParaRPr lang="en-US" dirty="0" smtClean="0"/>
          </a:p>
          <a:p>
            <a:endParaRPr lang="en-US" dirty="0" smtClean="0"/>
          </a:p>
          <a:p>
            <a:pPr defTabSz="966529">
              <a:defRPr/>
            </a:pPr>
            <a:r>
              <a:rPr lang="en-US" dirty="0" smtClean="0"/>
              <a:t>Cited from </a:t>
            </a:r>
            <a:r>
              <a:rPr lang="en-US" dirty="0" err="1" smtClean="0"/>
              <a:t>Kamil</a:t>
            </a:r>
            <a:r>
              <a:rPr lang="en-US" dirty="0" smtClean="0"/>
              <a:t> et al., 2008,</a:t>
            </a:r>
            <a:r>
              <a:rPr lang="en-US" baseline="0" dirty="0" smtClean="0"/>
              <a:t> page 11-15</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0010734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research (Henry, 1993, 1999; Moats, 2000; </a:t>
            </a:r>
            <a:r>
              <a:rPr lang="en-US" dirty="0" err="1"/>
              <a:t>Treiman</a:t>
            </a:r>
            <a:r>
              <a:rPr lang="en-US" dirty="0"/>
              <a:t>, 1993; &amp; </a:t>
            </a:r>
            <a:r>
              <a:rPr lang="en-US" dirty="0" err="1"/>
              <a:t>Venezky</a:t>
            </a:r>
            <a:r>
              <a:rPr lang="en-US" dirty="0"/>
              <a:t>, 1999) demonstrates that word origin or etymology also can make the learning of words momentous. </a:t>
            </a:r>
          </a:p>
          <a:p>
            <a:endParaRPr lang="en-US" dirty="0"/>
          </a:p>
          <a:p>
            <a:r>
              <a:rPr lang="en-US" dirty="0"/>
              <a:t>Definition for morphological analysis: breaking words into derivational suffixes, prefixes, and base words. </a:t>
            </a:r>
          </a:p>
          <a:p>
            <a:r>
              <a:rPr lang="en-US" dirty="0"/>
              <a:t>About 60% of English words are derived from Latin and are found everywhere; they can be especially important for reading comprehension when found in content area textbooks. ‘‘Audi’’ (to hear) is one example; from it, many words are formed: auditory, audience, audit, auditorium, audible. Beck, </a:t>
            </a:r>
            <a:r>
              <a:rPr lang="en-US" dirty="0" err="1"/>
              <a:t>McKeown</a:t>
            </a:r>
            <a:r>
              <a:rPr lang="en-US" dirty="0"/>
              <a:t>, and </a:t>
            </a:r>
            <a:r>
              <a:rPr lang="en-US" dirty="0" err="1"/>
              <a:t>Kucan</a:t>
            </a:r>
            <a:r>
              <a:rPr lang="en-US" dirty="0"/>
              <a:t> (2001) and CCSS call these second-tier words because students generally encounter them after third grade.</a:t>
            </a:r>
          </a:p>
          <a:p>
            <a:endParaRPr lang="en-US" dirty="0"/>
          </a:p>
          <a:p>
            <a:r>
              <a:rPr lang="en-US" dirty="0"/>
              <a:t>Teachers might also use structural analysis to make words meaningful. For example, teachers might show students how knowing the meaning of common morphemic</a:t>
            </a:r>
          </a:p>
          <a:p>
            <a:r>
              <a:rPr lang="en-US" dirty="0"/>
              <a:t>roots can provide insight into word meanings: knowing the meaning of ‘‘</a:t>
            </a:r>
            <a:r>
              <a:rPr lang="en-US" dirty="0" err="1"/>
              <a:t>rupt</a:t>
            </a:r>
            <a:r>
              <a:rPr lang="en-US" dirty="0"/>
              <a:t>’’ (to break) can unlock the meaning of rupture, erupt, disrupt, corrupt, bankrupt, abrupt, interrupt, irrupt. Knowing the meaning of ‘‘tract’’ (a drawing out) can unlock the meaning of tractor, traction, contract, subtract, retract, protract.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96</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3016295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Comprehension strategies are routines and procedures that readers use to help them make sense of texts. Use of strategies has significant empirical support (Brown, </a:t>
            </a:r>
            <a:r>
              <a:rPr lang="en-US" dirty="0" err="1"/>
              <a:t>Campione</a:t>
            </a:r>
            <a:r>
              <a:rPr lang="en-US" dirty="0"/>
              <a:t>, &amp; Day, 1981; Dole et al., 1991; </a:t>
            </a:r>
            <a:r>
              <a:rPr lang="en-US" dirty="0" err="1"/>
              <a:t>Kame’enui</a:t>
            </a:r>
            <a:r>
              <a:rPr lang="en-US" dirty="0"/>
              <a:t> et al., 1997; Pearson &amp; Dole, 1987; Pressley, Snyder, &amp; </a:t>
            </a:r>
            <a:r>
              <a:rPr lang="en-US" dirty="0" err="1"/>
              <a:t>Cariglia</a:t>
            </a:r>
            <a:r>
              <a:rPr lang="en-US" dirty="0"/>
              <a:t>-Bull, 1987)</a:t>
            </a:r>
            <a:endParaRPr lang="en-US" dirty="0" smtClean="0"/>
          </a:p>
          <a:p>
            <a:endParaRPr lang="en-US" dirty="0"/>
          </a:p>
          <a:p>
            <a:endParaRPr lang="en-US" dirty="0"/>
          </a:p>
          <a:p>
            <a:r>
              <a:rPr lang="en-US" dirty="0"/>
              <a:t>Direct and explicit teaching involves a teacher modeling and providing explanations of the specific strategies students are learning, giving guided practice and feedback on the use of the strategies, and promoting independent practice to apply the strategies. In addition, explicit instruction involves providing a sufficient amount of support, or scaffolding, to students as they learn the strategies to ensure success. </a:t>
            </a:r>
          </a:p>
          <a:p>
            <a:endParaRPr lang="en-US" dirty="0"/>
          </a:p>
          <a:p>
            <a:pPr defTabSz="966529">
              <a:defRPr/>
            </a:pPr>
            <a:r>
              <a:rPr lang="en-US" dirty="0" smtClean="0"/>
              <a:t>Cited from </a:t>
            </a:r>
            <a:r>
              <a:rPr lang="en-US" dirty="0" err="1" smtClean="0"/>
              <a:t>Kamil</a:t>
            </a:r>
            <a:r>
              <a:rPr lang="en-US" dirty="0" smtClean="0"/>
              <a:t> et al., 2008,</a:t>
            </a:r>
            <a:r>
              <a:rPr lang="en-US" baseline="0" dirty="0" smtClean="0"/>
              <a:t> page 16-20</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97</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6118164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that it may not be the particular strategies that make the difference in terms of student comprehension. Many researchers think that it is not the specific strategy taught, but rather the active participation of students in the comprehension process that makes the most difference on students’ comprehension. Instruction in reading strategies may help some students become active readers.</a:t>
            </a:r>
            <a:r>
              <a:rPr lang="da-DK" dirty="0"/>
              <a:t> Gersten et al. (2001); Pressley et al. (1987)</a:t>
            </a:r>
            <a:endParaRPr lang="en-US" dirty="0"/>
          </a:p>
          <a:p>
            <a:endParaRPr lang="en-US" dirty="0"/>
          </a:p>
          <a:p>
            <a:r>
              <a:rPr lang="en-US" dirty="0"/>
              <a:t>It appears that multiple-strategy training results in better comprehension than single-strategy training. </a:t>
            </a:r>
          </a:p>
          <a:p>
            <a:endParaRPr lang="en-US" dirty="0"/>
          </a:p>
          <a:p>
            <a:r>
              <a:rPr lang="en-US" dirty="0"/>
              <a:t>As the lesson begins, it is important for teachers to </a:t>
            </a:r>
            <a:r>
              <a:rPr lang="en-US" b="1" dirty="0"/>
              <a:t>tell students specifically what strategies they are going to learn</a:t>
            </a:r>
            <a:r>
              <a:rPr lang="en-US" dirty="0"/>
              <a:t>, tell them </a:t>
            </a:r>
            <a:r>
              <a:rPr lang="en-US" b="1" dirty="0"/>
              <a:t>why it is important </a:t>
            </a:r>
            <a:r>
              <a:rPr lang="en-US" dirty="0"/>
              <a:t>for them to learn the strategies, </a:t>
            </a:r>
            <a:r>
              <a:rPr lang="en-US" b="1" dirty="0"/>
              <a:t>model </a:t>
            </a:r>
            <a:r>
              <a:rPr lang="en-US" dirty="0"/>
              <a:t>how to use the strategies </a:t>
            </a:r>
            <a:r>
              <a:rPr lang="en-US" b="1" dirty="0"/>
              <a:t>by thinking aloud </a:t>
            </a:r>
            <a:r>
              <a:rPr lang="en-US" dirty="0"/>
              <a:t>with a text, </a:t>
            </a:r>
            <a:r>
              <a:rPr lang="en-US" b="1" dirty="0"/>
              <a:t>provide guided practice with feedback </a:t>
            </a:r>
            <a:r>
              <a:rPr lang="en-US" dirty="0"/>
              <a:t>so that students have opportunities to practice using the strategies, </a:t>
            </a:r>
            <a:r>
              <a:rPr lang="en-US" b="1" dirty="0"/>
              <a:t>provide independent practice </a:t>
            </a:r>
            <a:r>
              <a:rPr lang="en-US" dirty="0"/>
              <a:t>using the strategies, and </a:t>
            </a:r>
            <a:r>
              <a:rPr lang="en-US" b="1" dirty="0"/>
              <a:t>discuss with students when and where they should apply the strategies </a:t>
            </a:r>
            <a:r>
              <a:rPr lang="en-US" dirty="0"/>
              <a:t>when they read and the importance of having the will to use the strategies along with the skill. Even if students know how to use strategies as they read, research demonstrates that they have to make the effort to actually use them when they read on their own.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98</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0576789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Extended discussions of text enable the student to</a:t>
            </a:r>
            <a:r>
              <a:rPr lang="en-US" baseline="0" dirty="0" smtClean="0"/>
              <a:t> increase their ability to comprehend complex text. The goal is not to simply obtain the literal meaning, but to also make deeper interpretations, generalizations, and conclusions.</a:t>
            </a:r>
          </a:p>
          <a:p>
            <a:endParaRPr lang="en-US" baseline="0" dirty="0" smtClean="0"/>
          </a:p>
          <a:p>
            <a:pPr defTabSz="966529">
              <a:defRPr/>
            </a:pPr>
            <a:r>
              <a:rPr lang="en-US" dirty="0" smtClean="0"/>
              <a:t>Cited from </a:t>
            </a:r>
            <a:r>
              <a:rPr lang="en-US" dirty="0" err="1" smtClean="0"/>
              <a:t>Kamil</a:t>
            </a:r>
            <a:r>
              <a:rPr lang="en-US" dirty="0" smtClean="0"/>
              <a:t> et al., 2008,</a:t>
            </a:r>
            <a:r>
              <a:rPr lang="en-US" baseline="0" dirty="0" smtClean="0"/>
              <a:t> page 21-25</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99</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9161598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Correlational evidence suggests that motivation to read school-related texts declines as students progress from elementary to middle school. Gottfried (1985)</a:t>
            </a:r>
          </a:p>
          <a:p>
            <a:r>
              <a:rPr lang="en-US" dirty="0"/>
              <a:t>The strongest decline is observed among struggling students. Harter, </a:t>
            </a:r>
            <a:r>
              <a:rPr lang="en-US" dirty="0" err="1"/>
              <a:t>Whitesell</a:t>
            </a:r>
            <a:r>
              <a:rPr lang="en-US" dirty="0"/>
              <a:t>, and Kowalski (1992)</a:t>
            </a:r>
          </a:p>
          <a:p>
            <a:endParaRPr lang="en-US" dirty="0"/>
          </a:p>
          <a:p>
            <a:pPr defTabSz="966529">
              <a:defRPr/>
            </a:pPr>
            <a:r>
              <a:rPr lang="en-US" dirty="0" smtClean="0"/>
              <a:t>Cited from </a:t>
            </a:r>
            <a:r>
              <a:rPr lang="en-US" dirty="0" err="1" smtClean="0"/>
              <a:t>Kamil</a:t>
            </a:r>
            <a:r>
              <a:rPr lang="en-US" dirty="0" smtClean="0"/>
              <a:t> et al., 2008,</a:t>
            </a:r>
            <a:r>
              <a:rPr lang="en-US" baseline="0" dirty="0" smtClean="0"/>
              <a:t> page 26-30</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100</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1693976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smtClean="0"/>
              <a:t>Cited from </a:t>
            </a:r>
            <a:r>
              <a:rPr lang="en-US" dirty="0" err="1" smtClean="0"/>
              <a:t>Kamil</a:t>
            </a:r>
            <a:r>
              <a:rPr lang="en-US" dirty="0" smtClean="0"/>
              <a:t> et al., 2008,</a:t>
            </a:r>
            <a:r>
              <a:rPr lang="en-US" baseline="0" dirty="0" smtClean="0"/>
              <a:t> page 31-36</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101</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9882597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102</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10912159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instructional target is syntactic knowledge, an</a:t>
            </a:r>
            <a:r>
              <a:rPr lang="en-US" baseline="0" dirty="0" smtClean="0"/>
              <a:t> awareness of the structure of texts. Instructional strategies that focus on connectives – words or phrases that link clauses and sentences together – can help students identify an author’s organizational pattern and, consequently, “unlock” the author’s message.  This is a critical component of LAFS, and it is especially important in supporting student capacity to comprehend  texts. Other aspects of syntactic instructional strategies include teaching: </a:t>
            </a:r>
          </a:p>
          <a:p>
            <a:pPr marL="181225" indent="-181225">
              <a:buFont typeface="Arial" panose="020B0604020202020204" pitchFamily="34" charset="0"/>
              <a:buChar char="•"/>
            </a:pPr>
            <a:r>
              <a:rPr lang="en-US" baseline="0" dirty="0" smtClean="0"/>
              <a:t>Pronoun references </a:t>
            </a:r>
          </a:p>
          <a:p>
            <a:pPr marL="181225" indent="-181225">
              <a:buFont typeface="Arial" panose="020B0604020202020204" pitchFamily="34" charset="0"/>
              <a:buChar char="•"/>
            </a:pPr>
            <a:r>
              <a:rPr lang="en-US" baseline="0" dirty="0" smtClean="0"/>
              <a:t>Subject/verb agreement </a:t>
            </a:r>
            <a:endParaRPr lang="en-US" dirty="0" smtClean="0"/>
          </a:p>
          <a:p>
            <a:endParaRPr lang="en-US" dirty="0" smtClean="0"/>
          </a:p>
          <a:p>
            <a:r>
              <a:rPr lang="en-US" u="sng" dirty="0" smtClean="0"/>
              <a:t>Examples</a:t>
            </a:r>
            <a:r>
              <a:rPr lang="en-US" dirty="0" smtClean="0"/>
              <a:t>:</a:t>
            </a:r>
          </a:p>
          <a:p>
            <a:r>
              <a:rPr lang="en-US" dirty="0" smtClean="0"/>
              <a:t>Connectives:</a:t>
            </a:r>
            <a:r>
              <a:rPr lang="en-US" baseline="0" dirty="0" smtClean="0"/>
              <a:t> </a:t>
            </a:r>
            <a:r>
              <a:rPr lang="en-US" dirty="0" smtClean="0"/>
              <a:t>Cause and effect: consequently,</a:t>
            </a:r>
            <a:r>
              <a:rPr lang="en-US" baseline="0" dirty="0" smtClean="0"/>
              <a:t> thus, so, because, as, since, as a result.  Sequence: initially, then, so far, finally, subsequently, eventually.  Addition: and, more, and then, too, also.  Contrast: but, however, instead, yet</a:t>
            </a:r>
          </a:p>
          <a:p>
            <a:endParaRPr lang="en-US" baseline="0" dirty="0" smtClean="0"/>
          </a:p>
          <a:p>
            <a:r>
              <a:rPr lang="en-US" baseline="0" dirty="0" smtClean="0"/>
              <a:t>Pronoun reference: Personal (I, you, he/she) Possessive (mine, yours, hers) Relative (who, what, that) Indefinite (anyone, everyone, something) Interrogative (who, which, why) Demonstrative (this, that, these)</a:t>
            </a:r>
            <a:endParaRPr lang="en-US" dirty="0" smtClean="0"/>
          </a:p>
          <a:p>
            <a:endParaRPr lang="en-US" dirty="0"/>
          </a:p>
        </p:txBody>
      </p:sp>
      <p:sp>
        <p:nvSpPr>
          <p:cNvPr id="4" name="Slide Number Placeholder 3"/>
          <p:cNvSpPr>
            <a:spLocks noGrp="1"/>
          </p:cNvSpPr>
          <p:nvPr>
            <p:ph type="sldNum" sz="quarter" idx="10"/>
          </p:nvPr>
        </p:nvSpPr>
        <p:spPr/>
        <p:txBody>
          <a:bodyPr/>
          <a:lstStyle/>
          <a:p>
            <a:fld id="{9A0A4684-5EFD-1E48-B4E2-743DED377690}" type="slidenum">
              <a:rPr lang="en-US" smtClean="0"/>
              <a:t>103</a:t>
            </a:fld>
            <a:endParaRPr lang="en-US"/>
          </a:p>
        </p:txBody>
      </p:sp>
      <p:sp>
        <p:nvSpPr>
          <p:cNvPr id="5" name="Footer Placeholder 4"/>
          <p:cNvSpPr>
            <a:spLocks noGrp="1"/>
          </p:cNvSpPr>
          <p:nvPr>
            <p:ph type="ftr" sz="quarter" idx="11"/>
          </p:nvPr>
        </p:nvSpPr>
        <p:spPr/>
        <p:txBody>
          <a:bodyPr/>
          <a:lstStyle/>
          <a:p>
            <a:r>
              <a:rPr lang="en-US" smtClean="0"/>
              <a:t>FAIR-FS Train-the-Trainer July 2014</a:t>
            </a:r>
            <a:endParaRPr lang="en-US"/>
          </a:p>
        </p:txBody>
      </p:sp>
    </p:spTree>
    <p:extLst>
      <p:ext uri="{BB962C8B-B14F-4D97-AF65-F5344CB8AC3E}">
        <p14:creationId xmlns:p14="http://schemas.microsoft.com/office/powerpoint/2010/main" val="2149517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28575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8" name="Straight Connector 7"/>
          <p:cNvCxnSpPr/>
          <p:nvPr userDrawn="1"/>
        </p:nvCxnSpPr>
        <p:spPr>
          <a:xfrm flipH="1">
            <a:off x="0" y="28575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Rectangle 9"/>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crr_logo_4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922" y="6001857"/>
            <a:ext cx="1499516" cy="519262"/>
          </a:xfrm>
          <a:prstGeom prst="rect">
            <a:avLst/>
          </a:prstGeom>
        </p:spPr>
      </p:pic>
      <p:pic>
        <p:nvPicPr>
          <p:cNvPr id="4" name="Picture 3" descr="fl_do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2726" y="5940505"/>
            <a:ext cx="2201022" cy="641965"/>
          </a:xfrm>
          <a:prstGeom prst="rect">
            <a:avLst/>
          </a:prstGeom>
        </p:spPr>
      </p:pic>
      <p:sp>
        <p:nvSpPr>
          <p:cNvPr id="11"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104003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0" name="Straight Connector 9"/>
          <p:cNvCxnSpPr/>
          <p:nvPr userDrawn="1"/>
        </p:nvCxnSpPr>
        <p:spPr>
          <a:xfrm flipH="1">
            <a:off x="0" y="8509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13"/>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127607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391545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0" name="Straight Connector 9"/>
          <p:cNvCxnSpPr/>
          <p:nvPr userDrawn="1"/>
        </p:nvCxnSpPr>
        <p:spPr>
          <a:xfrm flipH="1">
            <a:off x="0" y="8509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178816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50800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0" name="Straight Connector 9"/>
          <p:cNvCxnSpPr/>
          <p:nvPr userDrawn="1"/>
        </p:nvCxnSpPr>
        <p:spPr>
          <a:xfrm flipH="1">
            <a:off x="0" y="50800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22313" y="4406900"/>
            <a:ext cx="7772400" cy="1362075"/>
          </a:xfrm>
        </p:spPr>
        <p:txBody>
          <a:bodyPr anchor="ctr"/>
          <a:lstStyle>
            <a:lvl1pPr algn="ctr">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fcrr_logo_4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922" y="6001857"/>
            <a:ext cx="1499516" cy="519262"/>
          </a:xfrm>
          <a:prstGeom prst="rect">
            <a:avLst/>
          </a:prstGeom>
        </p:spPr>
      </p:pic>
      <p:pic>
        <p:nvPicPr>
          <p:cNvPr id="8" name="Picture 7" descr="fl_do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2726" y="5940505"/>
            <a:ext cx="2201022" cy="641965"/>
          </a:xfrm>
          <a:prstGeom prst="rect">
            <a:avLst/>
          </a:prstGeom>
        </p:spPr>
      </p:pic>
      <p:sp>
        <p:nvSpPr>
          <p:cNvPr id="11"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288742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1" name="Straight Connector 10"/>
          <p:cNvCxnSpPr/>
          <p:nvPr userDrawn="1"/>
        </p:nvCxnSpPr>
        <p:spPr>
          <a:xfrm flipH="1">
            <a:off x="0" y="8509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15"/>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181852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13" name="Straight Connector 12"/>
          <p:cNvCxnSpPr/>
          <p:nvPr userDrawn="1"/>
        </p:nvCxnSpPr>
        <p:spPr>
          <a:xfrm flipH="1">
            <a:off x="0" y="850900"/>
            <a:ext cx="9144000" cy="0"/>
          </a:xfrm>
          <a:prstGeom prst="line">
            <a:avLst/>
          </a:prstGeom>
          <a:ln w="76200" cmpd="sng">
            <a:solidFill>
              <a:srgbClr val="1211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Rectangle 16"/>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7"/>
          <p:cNvSpPr>
            <a:spLocks noGrp="1"/>
          </p:cNvSpPr>
          <p:nvPr>
            <p:ph type="sldNum" sz="quarter" idx="10"/>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125035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0" y="0"/>
            <a:ext cx="9144000" cy="850900"/>
          </a:xfrm>
          <a:prstGeom prst="rect">
            <a:avLst/>
          </a:prstGeom>
          <a:solidFill>
            <a:srgbClr val="DDDE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9" name="Straight Connector 8"/>
          <p:cNvCxnSpPr/>
          <p:nvPr userDrawn="1"/>
        </p:nvCxnSpPr>
        <p:spPr>
          <a:xfrm flipH="1">
            <a:off x="0" y="850900"/>
            <a:ext cx="9144000" cy="0"/>
          </a:xfrm>
          <a:prstGeom prst="line">
            <a:avLst/>
          </a:prstGeom>
          <a:ln w="76200" cmpd="sng">
            <a:solidFill>
              <a:srgbClr val="154B77"/>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3" name="Rectangle 12"/>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4482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100849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Rectangle 12"/>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250561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Rectangle 12"/>
          <p:cNvSpPr/>
          <p:nvPr userDrawn="1"/>
        </p:nvSpPr>
        <p:spPr>
          <a:xfrm>
            <a:off x="0" y="0"/>
            <a:ext cx="9144000" cy="6858000"/>
          </a:xfrm>
          <a:prstGeom prst="rect">
            <a:avLst/>
          </a:prstGeom>
          <a:noFill/>
          <a:ln w="76200" cmpd="sng">
            <a:solidFill>
              <a:srgbClr val="121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177588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154B77"/>
          </a:solidFill>
          <a:ln>
            <a:noFill/>
          </a:ln>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650" b="1">
                <a:solidFill>
                  <a:schemeClr val="tx1"/>
                </a:solidFill>
              </a:defRPr>
            </a:lvl1pPr>
          </a:lstStyle>
          <a:p>
            <a:fld id="{D3DF9CC1-2D95-6B44-AD84-8EFF3BE5F0CB}" type="slidenum">
              <a:rPr lang="en-US" smtClean="0"/>
              <a:pPr/>
              <a:t>‹#›</a:t>
            </a:fld>
            <a:endParaRPr lang="en-US"/>
          </a:p>
        </p:txBody>
      </p:sp>
    </p:spTree>
    <p:extLst>
      <p:ext uri="{BB962C8B-B14F-4D97-AF65-F5344CB8AC3E}">
        <p14:creationId xmlns:p14="http://schemas.microsoft.com/office/powerpoint/2010/main" val="3702836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b="1" kern="1200">
          <a:solidFill>
            <a:schemeClr val="bg1"/>
          </a:solidFill>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am.fldo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0.xml"/><Relationship Id="rId1" Type="http://schemas.openxmlformats.org/officeDocument/2006/relationships/slideLayout" Target="../slideLayouts/slideLayout6.xml"/><Relationship Id="rId4" Type="http://schemas.openxmlformats.org/officeDocument/2006/relationships/hyperlink" Target="http://ies.ed.gov/ncee/wwc/pdf/practice_guides/adlit_pg_082608.pdf#page=32"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7543"/>
            <a:ext cx="7772400" cy="2735790"/>
          </a:xfrm>
        </p:spPr>
        <p:txBody>
          <a:bodyPr>
            <a:normAutofit fontScale="90000"/>
          </a:bodyPr>
          <a:lstStyle/>
          <a:p>
            <a:r>
              <a:rPr lang="en-US" dirty="0" smtClean="0"/>
              <a:t>Florida Assessments for Instruction</a:t>
            </a:r>
            <a:br>
              <a:rPr lang="en-US" dirty="0" smtClean="0"/>
            </a:br>
            <a:r>
              <a:rPr lang="en-US" dirty="0" smtClean="0"/>
              <a:t>in Reading, Aligned to the</a:t>
            </a:r>
            <a:br>
              <a:rPr lang="en-US" dirty="0" smtClean="0"/>
            </a:br>
            <a:r>
              <a:rPr lang="en-US" dirty="0" smtClean="0"/>
              <a:t>Language Arts Florida Standards (FAIR-FS)</a:t>
            </a:r>
            <a:endParaRPr lang="en-US" dirty="0"/>
          </a:p>
        </p:txBody>
      </p:sp>
      <p:sp>
        <p:nvSpPr>
          <p:cNvPr id="3" name="Subtitle 2"/>
          <p:cNvSpPr>
            <a:spLocks noGrp="1"/>
          </p:cNvSpPr>
          <p:nvPr>
            <p:ph type="subTitle" idx="1"/>
          </p:nvPr>
        </p:nvSpPr>
        <p:spPr>
          <a:xfrm>
            <a:off x="1371600" y="4233332"/>
            <a:ext cx="6400800" cy="1405467"/>
          </a:xfrm>
        </p:spPr>
        <p:txBody>
          <a:bodyPr anchor="ctr"/>
          <a:lstStyle/>
          <a:p>
            <a:r>
              <a:rPr lang="en-US" dirty="0" smtClean="0"/>
              <a:t>Grades 3-12</a:t>
            </a:r>
            <a:endParaRPr lang="en-US" dirty="0"/>
          </a:p>
        </p:txBody>
      </p:sp>
    </p:spTree>
    <p:extLst>
      <p:ext uri="{BB962C8B-B14F-4D97-AF65-F5344CB8AC3E}">
        <p14:creationId xmlns:p14="http://schemas.microsoft.com/office/powerpoint/2010/main" val="4065573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Preparing for Administration</a:t>
            </a:r>
          </a:p>
        </p:txBody>
      </p:sp>
      <p:sp>
        <p:nvSpPr>
          <p:cNvPr id="5" name="Content Placeholder 4"/>
          <p:cNvSpPr>
            <a:spLocks noGrp="1"/>
          </p:cNvSpPr>
          <p:nvPr>
            <p:ph idx="1"/>
          </p:nvPr>
        </p:nvSpPr>
        <p:spPr/>
        <p:txBody>
          <a:bodyPr/>
          <a:lstStyle/>
          <a:p>
            <a:r>
              <a:rPr lang="en-US" dirty="0" smtClean="0"/>
              <a:t>To Access the 3-12 WAM</a:t>
            </a:r>
          </a:p>
          <a:p>
            <a:pPr lvl="1"/>
            <a:r>
              <a:rPr lang="en-US" dirty="0" smtClean="0"/>
              <a:t>Sign In via SSO Portal</a:t>
            </a:r>
          </a:p>
          <a:p>
            <a:pPr lvl="1"/>
            <a:r>
              <a:rPr lang="en-US" dirty="0" smtClean="0"/>
              <a:t>Click </a:t>
            </a:r>
            <a:r>
              <a:rPr lang="en-US" b="1" dirty="0" smtClean="0"/>
              <a:t>WAM</a:t>
            </a:r>
            <a:r>
              <a:rPr lang="en-US" dirty="0" smtClean="0"/>
              <a:t> button</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3360737"/>
            <a:ext cx="6419850" cy="311365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Oval 7"/>
          <p:cNvSpPr/>
          <p:nvPr/>
        </p:nvSpPr>
        <p:spPr>
          <a:xfrm>
            <a:off x="5494339" y="5180013"/>
            <a:ext cx="1655762" cy="9969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a:xfrm>
            <a:off x="3508375" y="6474394"/>
            <a:ext cx="2133600" cy="365125"/>
          </a:xfrm>
        </p:spPr>
        <p:txBody>
          <a:bodyPr/>
          <a:lstStyle/>
          <a:p>
            <a:fld id="{D3DF9CC1-2D95-6B44-AD84-8EFF3BE5F0CB}" type="slidenum">
              <a:rPr lang="en-US" smtClean="0"/>
              <a:pPr/>
              <a:t>10</a:t>
            </a:fld>
            <a:endParaRPr lang="en-US" dirty="0"/>
          </a:p>
        </p:txBody>
      </p:sp>
    </p:spTree>
    <p:extLst>
      <p:ext uri="{BB962C8B-B14F-4D97-AF65-F5344CB8AC3E}">
        <p14:creationId xmlns:p14="http://schemas.microsoft.com/office/powerpoint/2010/main" val="34914524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Increase Student </a:t>
            </a:r>
            <a:r>
              <a:rPr lang="en-US" dirty="0" smtClean="0"/>
              <a:t>Motivation</a:t>
            </a:r>
            <a:br>
              <a:rPr lang="en-US" dirty="0" smtClean="0"/>
            </a:br>
            <a:r>
              <a:rPr lang="en-US" dirty="0" smtClean="0"/>
              <a:t>&amp; </a:t>
            </a:r>
            <a:r>
              <a:rPr lang="en-US" dirty="0"/>
              <a:t>Engagement </a:t>
            </a:r>
          </a:p>
        </p:txBody>
      </p:sp>
      <p:sp>
        <p:nvSpPr>
          <p:cNvPr id="3" name="Content Placeholder 2"/>
          <p:cNvSpPr>
            <a:spLocks noGrp="1"/>
          </p:cNvSpPr>
          <p:nvPr>
            <p:ph idx="1"/>
          </p:nvPr>
        </p:nvSpPr>
        <p:spPr/>
        <p:txBody>
          <a:bodyPr>
            <a:normAutofit fontScale="92500"/>
          </a:bodyPr>
          <a:lstStyle/>
          <a:p>
            <a:r>
              <a:rPr lang="en-US" sz="2400" dirty="0"/>
              <a:t>When fostering motivation in students, research supports:</a:t>
            </a:r>
          </a:p>
          <a:p>
            <a:pPr lvl="1"/>
            <a:r>
              <a:rPr lang="en-US" sz="2000" dirty="0"/>
              <a:t>Frequent feedback</a:t>
            </a:r>
          </a:p>
          <a:p>
            <a:pPr lvl="1"/>
            <a:r>
              <a:rPr lang="en-US" sz="2000" dirty="0"/>
              <a:t>Supportive positive learning environment/personal connections</a:t>
            </a:r>
          </a:p>
          <a:p>
            <a:pPr lvl="1"/>
            <a:r>
              <a:rPr lang="en-US" sz="2000" dirty="0"/>
              <a:t>Provide frequent choices</a:t>
            </a:r>
          </a:p>
          <a:p>
            <a:r>
              <a:rPr lang="en-US" sz="2400" dirty="0"/>
              <a:t>Teachers’ emphasis (e.g., encouragement) of mastery of skills (e.g., reading comprehension strategies) over performance on tests (e.g., FCAT level 4) leads to better performance on outcome tests.</a:t>
            </a:r>
          </a:p>
          <a:p>
            <a:r>
              <a:rPr lang="en-US" sz="2400" dirty="0"/>
              <a:t>Example: Simply telling a student that they scored at the 50</a:t>
            </a:r>
            <a:r>
              <a:rPr lang="en-US" sz="2400" baseline="30000" dirty="0"/>
              <a:t>th</a:t>
            </a:r>
            <a:r>
              <a:rPr lang="en-US" sz="2400" dirty="0"/>
              <a:t> percentile will NOT be helpful for that student to improve performance. </a:t>
            </a:r>
          </a:p>
          <a:p>
            <a:r>
              <a:rPr lang="en-US" sz="2400" dirty="0"/>
              <a:t>Connecting specific instructional content with explicit feedback to test scores is critical</a:t>
            </a:r>
            <a:r>
              <a:rPr lang="en-US" sz="2400" dirty="0" smtClean="0"/>
              <a:t>.</a:t>
            </a:r>
            <a:endParaRPr lang="en-US" sz="2400"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100</a:t>
            </a:fld>
            <a:endParaRPr lang="en-US"/>
          </a:p>
        </p:txBody>
      </p:sp>
    </p:spTree>
    <p:extLst>
      <p:ext uri="{BB962C8B-B14F-4D97-AF65-F5344CB8AC3E}">
        <p14:creationId xmlns:p14="http://schemas.microsoft.com/office/powerpoint/2010/main" val="167546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Intensive and Individualized Interventions</a:t>
            </a:r>
          </a:p>
        </p:txBody>
      </p:sp>
      <p:sp>
        <p:nvSpPr>
          <p:cNvPr id="3" name="Content Placeholder 2"/>
          <p:cNvSpPr>
            <a:spLocks noGrp="1"/>
          </p:cNvSpPr>
          <p:nvPr>
            <p:ph idx="1"/>
          </p:nvPr>
        </p:nvSpPr>
        <p:spPr/>
        <p:txBody>
          <a:bodyPr/>
          <a:lstStyle/>
          <a:p>
            <a:r>
              <a:rPr lang="en-US" sz="2400" dirty="0"/>
              <a:t>Provide supplemental, intensive and individual interventions for struggling readers provided by trained specialists.</a:t>
            </a:r>
          </a:p>
          <a:p>
            <a:r>
              <a:rPr lang="en-US" sz="2400" dirty="0"/>
              <a:t>Intensive instruction by specialists will ONLY be effective if it is in addition to, not in place of, intensive content-area instruction.</a:t>
            </a:r>
          </a:p>
          <a:p>
            <a:r>
              <a:rPr lang="en-US" sz="2400" dirty="0"/>
              <a:t>The purpose of intensive interventions is to accelerate literacy development.</a:t>
            </a:r>
          </a:p>
          <a:p>
            <a:r>
              <a:rPr lang="en-US" sz="2400" dirty="0"/>
              <a:t>Two-step process: </a:t>
            </a:r>
          </a:p>
          <a:p>
            <a:pPr lvl="1"/>
            <a:r>
              <a:rPr lang="en-US" sz="2000" dirty="0"/>
              <a:t>Initial screening to identify those students who need extra help</a:t>
            </a:r>
          </a:p>
          <a:p>
            <a:pPr lvl="1"/>
            <a:r>
              <a:rPr lang="en-US" sz="2000" dirty="0"/>
              <a:t>Diagnostic tests to provide a profile of literacy strengths and </a:t>
            </a:r>
            <a:r>
              <a:rPr lang="en-US" sz="2000" dirty="0" smtClean="0"/>
              <a:t>weaknesses</a:t>
            </a:r>
            <a:endParaRPr lang="en-US" sz="2000"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101</a:t>
            </a:fld>
            <a:endParaRPr lang="en-US"/>
          </a:p>
        </p:txBody>
      </p:sp>
    </p:spTree>
    <p:extLst>
      <p:ext uri="{BB962C8B-B14F-4D97-AF65-F5344CB8AC3E}">
        <p14:creationId xmlns:p14="http://schemas.microsoft.com/office/powerpoint/2010/main" val="297197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Intensive and Individualized Interventions</a:t>
            </a:r>
          </a:p>
        </p:txBody>
      </p:sp>
      <p:sp>
        <p:nvSpPr>
          <p:cNvPr id="3" name="Content Placeholder 2"/>
          <p:cNvSpPr>
            <a:spLocks noGrp="1"/>
          </p:cNvSpPr>
          <p:nvPr>
            <p:ph idx="1"/>
          </p:nvPr>
        </p:nvSpPr>
        <p:spPr/>
        <p:txBody>
          <a:bodyPr>
            <a:normAutofit lnSpcReduction="10000"/>
          </a:bodyPr>
          <a:lstStyle/>
          <a:p>
            <a:r>
              <a:rPr lang="en-US" dirty="0"/>
              <a:t>Addressing Word Recognition skills</a:t>
            </a:r>
          </a:p>
          <a:p>
            <a:r>
              <a:rPr lang="en-US" dirty="0"/>
              <a:t>For students with scores indicating:</a:t>
            </a:r>
          </a:p>
          <a:p>
            <a:pPr lvl="1"/>
            <a:r>
              <a:rPr lang="en-US" dirty="0"/>
              <a:t>Relative weakness on the WRT </a:t>
            </a:r>
          </a:p>
          <a:p>
            <a:pPr lvl="1"/>
            <a:r>
              <a:rPr lang="en-US" dirty="0"/>
              <a:t>May also have lower performance on all tasks</a:t>
            </a:r>
          </a:p>
          <a:p>
            <a:pPr marL="457200" lvl="1" indent="0">
              <a:buNone/>
            </a:pPr>
            <a:endParaRPr lang="en-US" dirty="0"/>
          </a:p>
          <a:p>
            <a:r>
              <a:rPr lang="en-US" dirty="0"/>
              <a:t>Explicit instruction in decoding, including:</a:t>
            </a:r>
          </a:p>
          <a:p>
            <a:pPr lvl="1"/>
            <a:r>
              <a:rPr lang="en-US" dirty="0"/>
              <a:t>Supplemental curricular programs for decoding identified by your school district</a:t>
            </a:r>
          </a:p>
          <a:p>
            <a:pPr lvl="1"/>
            <a:r>
              <a:rPr lang="en-US" dirty="0"/>
              <a:t> Evidence-based supplemental </a:t>
            </a:r>
            <a:r>
              <a:rPr lang="en-US" dirty="0" smtClean="0"/>
              <a:t>activities</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102</a:t>
            </a:fld>
            <a:endParaRPr lang="en-US"/>
          </a:p>
        </p:txBody>
      </p:sp>
    </p:spTree>
    <p:extLst>
      <p:ext uri="{BB962C8B-B14F-4D97-AF65-F5344CB8AC3E}">
        <p14:creationId xmlns:p14="http://schemas.microsoft.com/office/powerpoint/2010/main" val="326627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Increasing Syntactic Knowledge Strategies</a:t>
            </a:r>
          </a:p>
        </p:txBody>
      </p:sp>
      <p:sp>
        <p:nvSpPr>
          <p:cNvPr id="3" name="Content Placeholder 2"/>
          <p:cNvSpPr>
            <a:spLocks noGrp="1"/>
          </p:cNvSpPr>
          <p:nvPr>
            <p:ph idx="1"/>
          </p:nvPr>
        </p:nvSpPr>
        <p:spPr/>
        <p:txBody>
          <a:bodyPr/>
          <a:lstStyle/>
          <a:p>
            <a:r>
              <a:rPr lang="en-US" dirty="0"/>
              <a:t>Syntactic Knowledge is an awareness of the structure of text that provides the reader “keys” to “unlock” the meaning.</a:t>
            </a:r>
          </a:p>
          <a:p>
            <a:r>
              <a:rPr lang="en-US" dirty="0"/>
              <a:t>Teach connectives (conjunctions) – words or phrases that link clauses and sentences together to create more complex text.</a:t>
            </a:r>
          </a:p>
          <a:p>
            <a:r>
              <a:rPr lang="en-US" dirty="0"/>
              <a:t>Teach pronoun reference.</a:t>
            </a:r>
          </a:p>
          <a:p>
            <a:r>
              <a:rPr lang="en-US" dirty="0"/>
              <a:t>Teach subject/verb agreement</a:t>
            </a:r>
            <a:r>
              <a:rPr lang="en-US" dirty="0" smtClean="0"/>
              <a:t>.</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103</a:t>
            </a:fld>
            <a:endParaRPr lang="en-US"/>
          </a:p>
        </p:txBody>
      </p:sp>
    </p:spTree>
    <p:extLst>
      <p:ext uri="{BB962C8B-B14F-4D97-AF65-F5344CB8AC3E}">
        <p14:creationId xmlns:p14="http://schemas.microsoft.com/office/powerpoint/2010/main" val="365421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Implications for Open Response Tasks</a:t>
            </a:r>
            <a:endParaRPr lang="en-US" cap="none" dirty="0"/>
          </a:p>
        </p:txBody>
      </p:sp>
      <p:pic>
        <p:nvPicPr>
          <p:cNvPr id="3" name="Picture 2" descr="fs_se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4" name="Slide Number Placeholder 3"/>
          <p:cNvSpPr>
            <a:spLocks noGrp="1"/>
          </p:cNvSpPr>
          <p:nvPr>
            <p:ph type="sldNum" sz="quarter" idx="4"/>
          </p:nvPr>
        </p:nvSpPr>
        <p:spPr/>
        <p:txBody>
          <a:bodyPr/>
          <a:lstStyle/>
          <a:p>
            <a:fld id="{D3DF9CC1-2D95-6B44-AD84-8EFF3BE5F0CB}" type="slidenum">
              <a:rPr lang="en-US" smtClean="0"/>
              <a:pPr/>
              <a:t>104</a:t>
            </a:fld>
            <a:endParaRPr lang="en-US"/>
          </a:p>
        </p:txBody>
      </p:sp>
    </p:spTree>
    <p:extLst>
      <p:ext uri="{BB962C8B-B14F-4D97-AF65-F5344CB8AC3E}">
        <p14:creationId xmlns:p14="http://schemas.microsoft.com/office/powerpoint/2010/main" val="217448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Response Tasks</a:t>
            </a:r>
          </a:p>
        </p:txBody>
      </p:sp>
      <p:sp>
        <p:nvSpPr>
          <p:cNvPr id="3" name="Content Placeholder 2"/>
          <p:cNvSpPr>
            <a:spLocks noGrp="1"/>
          </p:cNvSpPr>
          <p:nvPr>
            <p:ph idx="1"/>
          </p:nvPr>
        </p:nvSpPr>
        <p:spPr/>
        <p:txBody>
          <a:bodyPr/>
          <a:lstStyle/>
          <a:p>
            <a:r>
              <a:rPr lang="en-US" dirty="0"/>
              <a:t>Purpose: the information provided in these tasks is for:</a:t>
            </a:r>
          </a:p>
          <a:p>
            <a:pPr lvl="1"/>
            <a:r>
              <a:rPr lang="en-US" dirty="0">
                <a:solidFill>
                  <a:srgbClr val="33CC33"/>
                </a:solidFill>
              </a:rPr>
              <a:t>Further targeting instructional practices</a:t>
            </a:r>
          </a:p>
          <a:p>
            <a:pPr lvl="1"/>
            <a:r>
              <a:rPr lang="en-US" dirty="0">
                <a:solidFill>
                  <a:srgbClr val="33CC33"/>
                </a:solidFill>
              </a:rPr>
              <a:t>Providing more in-depth descriptive information (to other teachers, parents, students)</a:t>
            </a:r>
          </a:p>
          <a:p>
            <a:r>
              <a:rPr lang="en-US" dirty="0"/>
              <a:t>Results on these tasks are NOT validated for:</a:t>
            </a:r>
          </a:p>
          <a:p>
            <a:pPr lvl="1"/>
            <a:r>
              <a:rPr lang="en-US" dirty="0">
                <a:solidFill>
                  <a:srgbClr val="FF0000"/>
                </a:solidFill>
              </a:rPr>
              <a:t>High stakes decision-making</a:t>
            </a:r>
          </a:p>
          <a:p>
            <a:pPr lvl="1"/>
            <a:r>
              <a:rPr lang="en-US" dirty="0">
                <a:solidFill>
                  <a:srgbClr val="FF0000"/>
                </a:solidFill>
              </a:rPr>
              <a:t>Aggregating at the classroom or school </a:t>
            </a:r>
            <a:r>
              <a:rPr lang="en-US" dirty="0" smtClean="0">
                <a:solidFill>
                  <a:srgbClr val="FF0000"/>
                </a:solidFill>
              </a:rPr>
              <a:t>level</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D3DF9CC1-2D95-6B44-AD84-8EFF3BE5F0CB}" type="slidenum">
              <a:rPr lang="en-US" smtClean="0"/>
              <a:pPr/>
              <a:t>105</a:t>
            </a:fld>
            <a:endParaRPr lang="en-US"/>
          </a:p>
        </p:txBody>
      </p:sp>
    </p:spTree>
    <p:extLst>
      <p:ext uri="{BB962C8B-B14F-4D97-AF65-F5344CB8AC3E}">
        <p14:creationId xmlns:p14="http://schemas.microsoft.com/office/powerpoint/2010/main" val="351290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Response</a:t>
            </a:r>
          </a:p>
        </p:txBody>
      </p:sp>
      <p:sp>
        <p:nvSpPr>
          <p:cNvPr id="3" name="Content Placeholder 2"/>
          <p:cNvSpPr>
            <a:spLocks noGrp="1"/>
          </p:cNvSpPr>
          <p:nvPr>
            <p:ph idx="1"/>
          </p:nvPr>
        </p:nvSpPr>
        <p:spPr/>
        <p:txBody>
          <a:bodyPr/>
          <a:lstStyle/>
          <a:p>
            <a:r>
              <a:rPr lang="en-US" dirty="0"/>
              <a:t>Analogous to a road map </a:t>
            </a:r>
            <a:r>
              <a:rPr lang="en-US" sz="2400" dirty="0"/>
              <a:t>(Heritage, 2008; </a:t>
            </a:r>
            <a:r>
              <a:rPr lang="en-US" sz="2400" dirty="0" err="1"/>
              <a:t>Popham</a:t>
            </a:r>
            <a:r>
              <a:rPr lang="en-US" sz="2400" dirty="0"/>
              <a:t>, 2007)</a:t>
            </a:r>
            <a:r>
              <a:rPr lang="en-US" dirty="0"/>
              <a:t>: </a:t>
            </a:r>
          </a:p>
          <a:p>
            <a:pPr lvl="1"/>
            <a:r>
              <a:rPr lang="en-US" dirty="0"/>
              <a:t>Each level of the rubric designates pivotal stops along the way to reach destination (standard)</a:t>
            </a:r>
          </a:p>
          <a:p>
            <a:pPr lvl="1"/>
            <a:r>
              <a:rPr lang="en-US" dirty="0"/>
              <a:t>Specific feedback is necessary to move student from where s/he is to the next stop</a:t>
            </a:r>
          </a:p>
          <a:p>
            <a:r>
              <a:rPr lang="en-US" dirty="0"/>
              <a:t>For instruction, use </a:t>
            </a:r>
            <a:r>
              <a:rPr lang="en-US" dirty="0" smtClean="0"/>
              <a:t>reading</a:t>
            </a:r>
            <a:br>
              <a:rPr lang="en-US" dirty="0" smtClean="0"/>
            </a:br>
            <a:r>
              <a:rPr lang="en-US" dirty="0" smtClean="0"/>
              <a:t>comprehension strategies</a:t>
            </a:r>
            <a:endParaRPr lang="en-US" dirty="0"/>
          </a:p>
        </p:txBody>
      </p:sp>
      <p:pic>
        <p:nvPicPr>
          <p:cNvPr id="4" name="Picture 2" descr="C:\Users\atruckenmiller\AppData\Local\Microsoft\Windows\Temporary Internet Files\Content.IE5\IBD94YSP\MC900358965[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436"/>
          <a:stretch/>
        </p:blipFill>
        <p:spPr bwMode="auto">
          <a:xfrm>
            <a:off x="6176742" y="4653963"/>
            <a:ext cx="2510058" cy="1472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
          </p:nvPr>
        </p:nvSpPr>
        <p:spPr/>
        <p:txBody>
          <a:bodyPr/>
          <a:lstStyle/>
          <a:p>
            <a:fld id="{D3DF9CC1-2D95-6B44-AD84-8EFF3BE5F0CB}" type="slidenum">
              <a:rPr lang="en-US" smtClean="0"/>
              <a:pPr/>
              <a:t>106</a:t>
            </a:fld>
            <a:endParaRPr lang="en-US"/>
          </a:p>
        </p:txBody>
      </p:sp>
    </p:spTree>
    <p:extLst>
      <p:ext uri="{BB962C8B-B14F-4D97-AF65-F5344CB8AC3E}">
        <p14:creationId xmlns:p14="http://schemas.microsoft.com/office/powerpoint/2010/main" val="337334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Response</a:t>
            </a:r>
          </a:p>
        </p:txBody>
      </p:sp>
      <p:sp>
        <p:nvSpPr>
          <p:cNvPr id="3" name="Content Placeholder 2"/>
          <p:cNvSpPr>
            <a:spLocks noGrp="1"/>
          </p:cNvSpPr>
          <p:nvPr>
            <p:ph idx="1"/>
          </p:nvPr>
        </p:nvSpPr>
        <p:spPr/>
        <p:txBody>
          <a:bodyPr/>
          <a:lstStyle/>
          <a:p>
            <a:r>
              <a:rPr lang="en-US" dirty="0"/>
              <a:t>Analyze at each level to target intervention   </a:t>
            </a:r>
            <a:r>
              <a:rPr lang="en-US" sz="1400" dirty="0"/>
              <a:t>(</a:t>
            </a:r>
            <a:r>
              <a:rPr lang="en-US" sz="1400" dirty="0" err="1"/>
              <a:t>Puranik</a:t>
            </a:r>
            <a:r>
              <a:rPr lang="en-US" sz="1400" dirty="0"/>
              <a:t> et al., 2008; Wagner et al., 2011)</a:t>
            </a:r>
          </a:p>
          <a:p>
            <a:pPr lvl="1"/>
            <a:r>
              <a:rPr lang="en-US" dirty="0"/>
              <a:t>Word (TWW; CIWS spelling errors</a:t>
            </a:r>
            <a:r>
              <a:rPr lang="en-US" dirty="0" smtClean="0"/>
              <a:t>)</a:t>
            </a:r>
            <a:endParaRPr lang="en-US" dirty="0"/>
          </a:p>
          <a:p>
            <a:pPr lvl="1"/>
            <a:r>
              <a:rPr lang="en-US" dirty="0"/>
              <a:t>Sentence (CIWS punctuation, syntax errors</a:t>
            </a:r>
            <a:r>
              <a:rPr lang="en-US" dirty="0" smtClean="0"/>
              <a:t>)</a:t>
            </a:r>
            <a:endParaRPr lang="en-US" dirty="0"/>
          </a:p>
          <a:p>
            <a:pPr lvl="1"/>
            <a:r>
              <a:rPr lang="en-US" dirty="0"/>
              <a:t>Discourse (LAFS checklist)</a:t>
            </a:r>
          </a:p>
          <a:p>
            <a:pPr lvl="1"/>
            <a:endParaRPr lang="en-US" dirty="0"/>
          </a:p>
          <a:p>
            <a:pPr marL="457200" lvl="1" indent="0">
              <a:buNone/>
            </a:pPr>
            <a:r>
              <a:rPr lang="en-US" sz="3200" dirty="0"/>
              <a:t>For instruction, use writing strategies</a:t>
            </a:r>
            <a:r>
              <a:rPr lang="en-US" sz="3200" dirty="0" smtClean="0"/>
              <a:t>.</a:t>
            </a:r>
            <a:endParaRPr lang="en-US" sz="3200"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107</a:t>
            </a:fld>
            <a:endParaRPr lang="en-US"/>
          </a:p>
        </p:txBody>
      </p:sp>
    </p:spTree>
    <p:extLst>
      <p:ext uri="{BB962C8B-B14F-4D97-AF65-F5344CB8AC3E}">
        <p14:creationId xmlns:p14="http://schemas.microsoft.com/office/powerpoint/2010/main" val="134756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Instruction</a:t>
            </a:r>
          </a:p>
        </p:txBody>
      </p:sp>
      <p:sp>
        <p:nvSpPr>
          <p:cNvPr id="3" name="Content Placeholder 2"/>
          <p:cNvSpPr>
            <a:spLocks noGrp="1"/>
          </p:cNvSpPr>
          <p:nvPr>
            <p:ph idx="1"/>
          </p:nvPr>
        </p:nvSpPr>
        <p:spPr/>
        <p:txBody>
          <a:bodyPr/>
          <a:lstStyle/>
          <a:p>
            <a:r>
              <a:rPr lang="en-US" dirty="0"/>
              <a:t>Provide daily time for students to write</a:t>
            </a:r>
          </a:p>
          <a:p>
            <a:r>
              <a:rPr lang="en-US" dirty="0"/>
              <a:t>Teach students to use the writing process for a variety of purposes</a:t>
            </a:r>
          </a:p>
          <a:p>
            <a:r>
              <a:rPr lang="en-US" dirty="0"/>
              <a:t>Teach students to become fluent with handwriting, spelling, sentence construction, typing, and word processing. </a:t>
            </a:r>
          </a:p>
          <a:p>
            <a:r>
              <a:rPr lang="en-US" dirty="0"/>
              <a:t>Create an engaged community of </a:t>
            </a:r>
            <a:r>
              <a:rPr lang="en-US" dirty="0" smtClean="0"/>
              <a:t>writers</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108</a:t>
            </a:fld>
            <a:endParaRPr lang="en-US"/>
          </a:p>
        </p:txBody>
      </p:sp>
    </p:spTree>
    <p:extLst>
      <p:ext uri="{BB962C8B-B14F-4D97-AF65-F5344CB8AC3E}">
        <p14:creationId xmlns:p14="http://schemas.microsoft.com/office/powerpoint/2010/main" val="159019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091" y="3095623"/>
            <a:ext cx="5559406" cy="34194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normAutofit/>
          </a:bodyPr>
          <a:lstStyle/>
          <a:p>
            <a:r>
              <a:rPr lang="en-US" dirty="0" smtClean="0"/>
              <a:t>Preparing for Administration</a:t>
            </a:r>
            <a:endParaRPr lang="en-US" dirty="0"/>
          </a:p>
        </p:txBody>
      </p:sp>
      <p:sp>
        <p:nvSpPr>
          <p:cNvPr id="2" name="Content Placeholder 1"/>
          <p:cNvSpPr>
            <a:spLocks noGrp="1"/>
          </p:cNvSpPr>
          <p:nvPr>
            <p:ph idx="1"/>
          </p:nvPr>
        </p:nvSpPr>
        <p:spPr>
          <a:xfrm>
            <a:off x="457200" y="1600201"/>
            <a:ext cx="4902200" cy="2260600"/>
          </a:xfrm>
        </p:spPr>
        <p:txBody>
          <a:bodyPr>
            <a:normAutofit/>
          </a:bodyPr>
          <a:lstStyle/>
          <a:p>
            <a:r>
              <a:rPr lang="en-US" sz="2800" dirty="0" smtClean="0"/>
              <a:t>3-12 WAM SSO Manager Page</a:t>
            </a:r>
          </a:p>
          <a:p>
            <a:r>
              <a:rPr lang="en-US" sz="2800" dirty="0" smtClean="0"/>
              <a:t>Daily WAM Key Retrieval</a:t>
            </a:r>
          </a:p>
          <a:p>
            <a:pPr lvl="1"/>
            <a:r>
              <a:rPr lang="en-US" dirty="0" smtClean="0"/>
              <a:t>Click </a:t>
            </a:r>
            <a:r>
              <a:rPr lang="en-US" b="1" dirty="0" smtClean="0"/>
              <a:t>Generate Key </a:t>
            </a:r>
            <a:r>
              <a:rPr lang="en-US" dirty="0" smtClean="0"/>
              <a:t>button</a:t>
            </a:r>
          </a:p>
          <a:p>
            <a:endParaRPr lang="en-US" dirty="0"/>
          </a:p>
        </p:txBody>
      </p:sp>
      <p:sp>
        <p:nvSpPr>
          <p:cNvPr id="3" name="Oval 2"/>
          <p:cNvSpPr/>
          <p:nvPr/>
        </p:nvSpPr>
        <p:spPr>
          <a:xfrm>
            <a:off x="4559299" y="4089401"/>
            <a:ext cx="2775797" cy="153669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794000" y="4310059"/>
            <a:ext cx="781050" cy="4191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867400" y="1600201"/>
            <a:ext cx="2349500" cy="1317284"/>
          </a:xfrm>
          <a:prstGeom prst="rect">
            <a:avLst/>
          </a:prstGeom>
          <a:noFill/>
        </p:spPr>
        <p:txBody>
          <a:bodyPr wrap="square" rtlCol="0">
            <a:spAutoFit/>
          </a:bodyPr>
          <a:lstStyle/>
          <a:p>
            <a:pPr marL="342900" lvl="0" indent="-342900">
              <a:spcBef>
                <a:spcPct val="20000"/>
              </a:spcBef>
              <a:buFont typeface="Arial"/>
              <a:buChar char="•"/>
            </a:pPr>
            <a:r>
              <a:rPr lang="en-US" sz="2800" dirty="0">
                <a:solidFill>
                  <a:prstClr val="black"/>
                </a:solidFill>
              </a:rPr>
              <a:t>Sync Rosters</a:t>
            </a:r>
          </a:p>
          <a:p>
            <a:pPr marL="342900" lvl="0" indent="-342900">
              <a:spcBef>
                <a:spcPct val="20000"/>
              </a:spcBef>
              <a:buFont typeface="Arial"/>
              <a:buChar char="•"/>
            </a:pPr>
            <a:r>
              <a:rPr lang="en-US" sz="2800" dirty="0">
                <a:solidFill>
                  <a:prstClr val="black"/>
                </a:solidFill>
              </a:rPr>
              <a:t>Links</a:t>
            </a:r>
          </a:p>
          <a:p>
            <a:endParaRPr lang="en-US" dirty="0"/>
          </a:p>
        </p:txBody>
      </p:sp>
      <p:sp>
        <p:nvSpPr>
          <p:cNvPr id="6" name="Slide Number Placeholder 5"/>
          <p:cNvSpPr>
            <a:spLocks noGrp="1"/>
          </p:cNvSpPr>
          <p:nvPr>
            <p:ph type="sldNum" sz="quarter" idx="4"/>
          </p:nvPr>
        </p:nvSpPr>
        <p:spPr>
          <a:xfrm>
            <a:off x="3508005" y="6492875"/>
            <a:ext cx="2133600" cy="365125"/>
          </a:xfrm>
        </p:spPr>
        <p:txBody>
          <a:bodyPr/>
          <a:lstStyle/>
          <a:p>
            <a:fld id="{D3DF9CC1-2D95-6B44-AD84-8EFF3BE5F0CB}" type="slidenum">
              <a:rPr lang="en-US" smtClean="0"/>
              <a:pPr/>
              <a:t>11</a:t>
            </a:fld>
            <a:endParaRPr lang="en-US" dirty="0"/>
          </a:p>
        </p:txBody>
      </p:sp>
    </p:spTree>
    <p:extLst>
      <p:ext uri="{BB962C8B-B14F-4D97-AF65-F5344CB8AC3E}">
        <p14:creationId xmlns:p14="http://schemas.microsoft.com/office/powerpoint/2010/main" val="1647514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3044"/>
          <a:stretch/>
        </p:blipFill>
        <p:spPr bwMode="auto">
          <a:xfrm>
            <a:off x="4648199" y="2133599"/>
            <a:ext cx="3986345" cy="375920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normAutofit/>
          </a:bodyPr>
          <a:lstStyle/>
          <a:p>
            <a:r>
              <a:rPr lang="en-US" dirty="0"/>
              <a:t>Preparing for Administration</a:t>
            </a:r>
          </a:p>
        </p:txBody>
      </p:sp>
      <p:sp>
        <p:nvSpPr>
          <p:cNvPr id="2" name="Content Placeholder 1"/>
          <p:cNvSpPr>
            <a:spLocks noGrp="1"/>
          </p:cNvSpPr>
          <p:nvPr>
            <p:ph idx="1"/>
          </p:nvPr>
        </p:nvSpPr>
        <p:spPr>
          <a:xfrm>
            <a:off x="457200" y="1600200"/>
            <a:ext cx="4191000" cy="4978399"/>
          </a:xfrm>
        </p:spPr>
        <p:txBody>
          <a:bodyPr>
            <a:normAutofit lnSpcReduction="10000"/>
          </a:bodyPr>
          <a:lstStyle/>
          <a:p>
            <a:r>
              <a:rPr lang="en-US" dirty="0" smtClean="0"/>
              <a:t>Syncing Rosters Function</a:t>
            </a:r>
          </a:p>
          <a:p>
            <a:pPr lvl="1"/>
            <a:r>
              <a:rPr lang="en-US" dirty="0" smtClean="0"/>
              <a:t>Syncs class roster information from PMRN to WAM</a:t>
            </a:r>
          </a:p>
          <a:p>
            <a:r>
              <a:rPr lang="en-US" dirty="0" smtClean="0"/>
              <a:t>WAM Manager Page</a:t>
            </a:r>
          </a:p>
          <a:p>
            <a:pPr lvl="1"/>
            <a:r>
              <a:rPr lang="en-US" dirty="0" smtClean="0"/>
              <a:t>Roster Students section</a:t>
            </a:r>
          </a:p>
          <a:p>
            <a:pPr lvl="1"/>
            <a:r>
              <a:rPr lang="en-US" dirty="0"/>
              <a:t>S</a:t>
            </a:r>
            <a:r>
              <a:rPr lang="en-US" dirty="0" smtClean="0"/>
              <a:t>elect </a:t>
            </a:r>
            <a:r>
              <a:rPr lang="en-US" i="1" dirty="0" smtClean="0"/>
              <a:t>grade level </a:t>
            </a:r>
            <a:r>
              <a:rPr lang="en-US" dirty="0" smtClean="0"/>
              <a:t>via drop-down menu</a:t>
            </a:r>
          </a:p>
          <a:p>
            <a:pPr lvl="1"/>
            <a:r>
              <a:rPr lang="en-US" dirty="0" smtClean="0"/>
              <a:t>Click </a:t>
            </a:r>
            <a:r>
              <a:rPr lang="en-US" b="1" dirty="0" smtClean="0"/>
              <a:t>Sync Roster</a:t>
            </a:r>
          </a:p>
          <a:p>
            <a:endParaRPr lang="en-US" dirty="0"/>
          </a:p>
        </p:txBody>
      </p:sp>
      <p:sp>
        <p:nvSpPr>
          <p:cNvPr id="5" name="Oval 4"/>
          <p:cNvSpPr/>
          <p:nvPr/>
        </p:nvSpPr>
        <p:spPr>
          <a:xfrm>
            <a:off x="5524500" y="3467100"/>
            <a:ext cx="1206500" cy="469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743700" y="3479800"/>
            <a:ext cx="838200" cy="469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D3DF9CC1-2D95-6B44-AD84-8EFF3BE5F0CB}" type="slidenum">
              <a:rPr lang="en-US" smtClean="0"/>
              <a:pPr/>
              <a:t>12</a:t>
            </a:fld>
            <a:endParaRPr lang="en-US"/>
          </a:p>
        </p:txBody>
      </p:sp>
    </p:spTree>
    <p:extLst>
      <p:ext uri="{BB962C8B-B14F-4D97-AF65-F5344CB8AC3E}">
        <p14:creationId xmlns:p14="http://schemas.microsoft.com/office/powerpoint/2010/main" val="529775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Modification for Hearing Impairment</a:t>
            </a:r>
            <a:endParaRPr lang="en-US" dirty="0"/>
          </a:p>
        </p:txBody>
      </p:sp>
      <p:sp>
        <p:nvSpPr>
          <p:cNvPr id="5" name="Content Placeholder 4"/>
          <p:cNvSpPr>
            <a:spLocks noGrp="1"/>
          </p:cNvSpPr>
          <p:nvPr>
            <p:ph idx="1"/>
          </p:nvPr>
        </p:nvSpPr>
        <p:spPr/>
        <p:txBody>
          <a:bodyPr>
            <a:normAutofit lnSpcReduction="10000"/>
          </a:bodyPr>
          <a:lstStyle/>
          <a:p>
            <a:r>
              <a:rPr lang="en-US" dirty="0" smtClean="0"/>
              <a:t>The WRT Task is not appropriate for students who are hearing impaired</a:t>
            </a:r>
          </a:p>
          <a:p>
            <a:pPr lvl="1"/>
            <a:r>
              <a:rPr lang="en-US" dirty="0" smtClean="0"/>
              <a:t>Standard Task Flow (WRT </a:t>
            </a:r>
            <a:r>
              <a:rPr lang="en-US" dirty="0">
                <a:sym typeface="Wingdings" panose="05000000000000000000" pitchFamily="2" charset="2"/>
              </a:rPr>
              <a:t></a:t>
            </a:r>
            <a:r>
              <a:rPr lang="en-US" dirty="0" smtClean="0"/>
              <a:t> VKT </a:t>
            </a:r>
            <a:r>
              <a:rPr lang="en-US" dirty="0">
                <a:sym typeface="Wingdings" panose="05000000000000000000" pitchFamily="2" charset="2"/>
              </a:rPr>
              <a:t></a:t>
            </a:r>
            <a:r>
              <a:rPr lang="en-US" dirty="0" smtClean="0"/>
              <a:t> RCT </a:t>
            </a:r>
            <a:r>
              <a:rPr lang="en-US" dirty="0">
                <a:sym typeface="Wingdings" panose="05000000000000000000" pitchFamily="2" charset="2"/>
              </a:rPr>
              <a:t></a:t>
            </a:r>
            <a:r>
              <a:rPr lang="en-US" dirty="0" smtClean="0"/>
              <a:t> SKT </a:t>
            </a:r>
            <a:r>
              <a:rPr lang="en-US" dirty="0">
                <a:sym typeface="Wingdings" panose="05000000000000000000" pitchFamily="2" charset="2"/>
              </a:rPr>
              <a:t></a:t>
            </a:r>
            <a:r>
              <a:rPr lang="en-US" dirty="0" smtClean="0"/>
              <a:t> ORT)</a:t>
            </a:r>
          </a:p>
          <a:p>
            <a:pPr lvl="1"/>
            <a:r>
              <a:rPr lang="en-US" dirty="0" smtClean="0"/>
              <a:t>Modified Task Flow (VKT </a:t>
            </a:r>
            <a:r>
              <a:rPr lang="en-US" dirty="0">
                <a:sym typeface="Wingdings" panose="05000000000000000000" pitchFamily="2" charset="2"/>
              </a:rPr>
              <a:t></a:t>
            </a:r>
            <a:r>
              <a:rPr lang="en-US" dirty="0" smtClean="0"/>
              <a:t> RCT </a:t>
            </a:r>
            <a:r>
              <a:rPr lang="en-US" dirty="0">
                <a:sym typeface="Wingdings" panose="05000000000000000000" pitchFamily="2" charset="2"/>
              </a:rPr>
              <a:t></a:t>
            </a:r>
            <a:r>
              <a:rPr lang="en-US" dirty="0" smtClean="0"/>
              <a:t> SKT </a:t>
            </a:r>
            <a:r>
              <a:rPr lang="en-US" dirty="0">
                <a:sym typeface="Wingdings" panose="05000000000000000000" pitchFamily="2" charset="2"/>
              </a:rPr>
              <a:t></a:t>
            </a:r>
            <a:r>
              <a:rPr lang="en-US" dirty="0" smtClean="0"/>
              <a:t> ORT)</a:t>
            </a:r>
          </a:p>
          <a:p>
            <a:r>
              <a:rPr lang="en-US" dirty="0"/>
              <a:t>Within the Exceptional Education file provided by the district, the student must have a primary ESE status of Deaf or Hard of Hearing (H) or Dual Sensory Impaired (O).</a:t>
            </a:r>
          </a:p>
          <a:p>
            <a:endParaRPr lang="en-US" dirty="0" smtClean="0"/>
          </a:p>
        </p:txBody>
      </p:sp>
      <p:sp>
        <p:nvSpPr>
          <p:cNvPr id="2" name="Slide Number Placeholder 1"/>
          <p:cNvSpPr>
            <a:spLocks noGrp="1"/>
          </p:cNvSpPr>
          <p:nvPr>
            <p:ph type="sldNum" sz="quarter" idx="4"/>
          </p:nvPr>
        </p:nvSpPr>
        <p:spPr/>
        <p:txBody>
          <a:bodyPr/>
          <a:lstStyle/>
          <a:p>
            <a:fld id="{D3DF9CC1-2D95-6B44-AD84-8EFF3BE5F0CB}" type="slidenum">
              <a:rPr lang="en-US" smtClean="0"/>
              <a:pPr/>
              <a:t>13</a:t>
            </a:fld>
            <a:endParaRPr lang="en-US"/>
          </a:p>
        </p:txBody>
      </p:sp>
    </p:spTree>
    <p:extLst>
      <p:ext uri="{BB962C8B-B14F-4D97-AF65-F5344CB8AC3E}">
        <p14:creationId xmlns:p14="http://schemas.microsoft.com/office/powerpoint/2010/main" val="3241025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Modifying the Task Flow</a:t>
            </a:r>
          </a:p>
        </p:txBody>
      </p:sp>
      <p:sp>
        <p:nvSpPr>
          <p:cNvPr id="5" name="Content Placeholder 4"/>
          <p:cNvSpPr>
            <a:spLocks noGrp="1"/>
          </p:cNvSpPr>
          <p:nvPr>
            <p:ph idx="1"/>
          </p:nvPr>
        </p:nvSpPr>
        <p:spPr/>
        <p:txBody>
          <a:bodyPr>
            <a:normAutofit lnSpcReduction="10000"/>
          </a:bodyPr>
          <a:lstStyle/>
          <a:p>
            <a:r>
              <a:rPr lang="en-US" dirty="0" smtClean="0"/>
              <a:t>To Modify Task Flow</a:t>
            </a:r>
          </a:p>
          <a:p>
            <a:pPr lvl="1"/>
            <a:r>
              <a:rPr lang="en-US" dirty="0" smtClean="0"/>
              <a:t>School Level 1, 2, 3 Users</a:t>
            </a:r>
          </a:p>
          <a:p>
            <a:pPr lvl="1"/>
            <a:r>
              <a:rPr lang="en-US" dirty="0" smtClean="0"/>
              <a:t>Sign In to the PMRN</a:t>
            </a:r>
          </a:p>
          <a:p>
            <a:pPr lvl="1"/>
            <a:r>
              <a:rPr lang="en-US" dirty="0" smtClean="0"/>
              <a:t>Click the </a:t>
            </a:r>
            <a:r>
              <a:rPr lang="en-US" b="1" dirty="0" smtClean="0"/>
              <a:t>Students</a:t>
            </a:r>
            <a:r>
              <a:rPr lang="en-US" dirty="0" smtClean="0"/>
              <a:t> tab</a:t>
            </a:r>
          </a:p>
          <a:p>
            <a:pPr lvl="1"/>
            <a:r>
              <a:rPr lang="en-US" dirty="0" smtClean="0"/>
              <a:t>Click the </a:t>
            </a:r>
            <a:r>
              <a:rPr lang="en-US" b="1" dirty="0" smtClean="0"/>
              <a:t>Students Identified for Modified Task Flow </a:t>
            </a:r>
            <a:r>
              <a:rPr lang="en-US" dirty="0" smtClean="0"/>
              <a:t>button</a:t>
            </a:r>
          </a:p>
          <a:p>
            <a:pPr lvl="1"/>
            <a:r>
              <a:rPr lang="en-US" dirty="0" smtClean="0"/>
              <a:t>Click the check box to the left of the student’s name who is to be administered the modified task flow</a:t>
            </a:r>
          </a:p>
          <a:p>
            <a:pPr lvl="1"/>
            <a:r>
              <a:rPr lang="en-US" dirty="0" smtClean="0"/>
              <a:t>Click </a:t>
            </a:r>
            <a:r>
              <a:rPr lang="en-US" b="1" dirty="0" smtClean="0"/>
              <a:t>Submit</a:t>
            </a:r>
          </a:p>
          <a:p>
            <a:endParaRPr lang="en-US" dirty="0" smtClean="0"/>
          </a:p>
        </p:txBody>
      </p:sp>
      <p:sp>
        <p:nvSpPr>
          <p:cNvPr id="2" name="Slide Number Placeholder 1"/>
          <p:cNvSpPr>
            <a:spLocks noGrp="1"/>
          </p:cNvSpPr>
          <p:nvPr>
            <p:ph type="sldNum" sz="quarter" idx="4"/>
          </p:nvPr>
        </p:nvSpPr>
        <p:spPr/>
        <p:txBody>
          <a:bodyPr/>
          <a:lstStyle/>
          <a:p>
            <a:fld id="{D3DF9CC1-2D95-6B44-AD84-8EFF3BE5F0CB}" type="slidenum">
              <a:rPr lang="en-US" smtClean="0"/>
              <a:pPr/>
              <a:t>14</a:t>
            </a:fld>
            <a:endParaRPr lang="en-US"/>
          </a:p>
        </p:txBody>
      </p:sp>
    </p:spTree>
    <p:extLst>
      <p:ext uri="{BB962C8B-B14F-4D97-AF65-F5344CB8AC3E}">
        <p14:creationId xmlns:p14="http://schemas.microsoft.com/office/powerpoint/2010/main" val="1972821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Modifying the Task Flow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549558"/>
            <a:ext cx="6388100" cy="482568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Oval 2"/>
          <p:cNvSpPr/>
          <p:nvPr/>
        </p:nvSpPr>
        <p:spPr>
          <a:xfrm>
            <a:off x="3568700" y="2792182"/>
            <a:ext cx="609600" cy="330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816600" y="3336468"/>
            <a:ext cx="1955800" cy="4953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D3DF9CC1-2D95-6B44-AD84-8EFF3BE5F0CB}" type="slidenum">
              <a:rPr lang="en-US" smtClean="0"/>
              <a:pPr/>
              <a:t>15</a:t>
            </a:fld>
            <a:endParaRPr lang="en-US"/>
          </a:p>
        </p:txBody>
      </p:sp>
    </p:spTree>
    <p:extLst>
      <p:ext uri="{BB962C8B-B14F-4D97-AF65-F5344CB8AC3E}">
        <p14:creationId xmlns:p14="http://schemas.microsoft.com/office/powerpoint/2010/main" val="2578780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629093"/>
            <a:ext cx="6603365" cy="460047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normAutofit/>
          </a:bodyPr>
          <a:lstStyle/>
          <a:p>
            <a:r>
              <a:rPr lang="en-US" dirty="0"/>
              <a:t>Modifying the Task Flow</a:t>
            </a:r>
          </a:p>
        </p:txBody>
      </p:sp>
      <p:sp>
        <p:nvSpPr>
          <p:cNvPr id="3" name="Oval 2"/>
          <p:cNvSpPr/>
          <p:nvPr/>
        </p:nvSpPr>
        <p:spPr>
          <a:xfrm>
            <a:off x="1389380" y="4346662"/>
            <a:ext cx="304800" cy="54537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161280" y="5744388"/>
            <a:ext cx="660400" cy="3820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D3DF9CC1-2D95-6B44-AD84-8EFF3BE5F0CB}" type="slidenum">
              <a:rPr lang="en-US" smtClean="0"/>
              <a:pPr/>
              <a:t>16</a:t>
            </a:fld>
            <a:endParaRPr lang="en-US"/>
          </a:p>
        </p:txBody>
      </p:sp>
    </p:spTree>
    <p:extLst>
      <p:ext uri="{BB962C8B-B14F-4D97-AF65-F5344CB8AC3E}">
        <p14:creationId xmlns:p14="http://schemas.microsoft.com/office/powerpoint/2010/main" val="2863915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Student Access: 3-12 </a:t>
            </a:r>
            <a:r>
              <a:rPr lang="en-US" dirty="0" err="1" smtClean="0"/>
              <a:t>WAM</a:t>
            </a:r>
            <a:endParaRPr lang="en-US" dirty="0"/>
          </a:p>
        </p:txBody>
      </p:sp>
      <p:sp>
        <p:nvSpPr>
          <p:cNvPr id="5" name="Content Placeholder 4"/>
          <p:cNvSpPr>
            <a:spLocks noGrp="1"/>
          </p:cNvSpPr>
          <p:nvPr>
            <p:ph idx="1"/>
          </p:nvPr>
        </p:nvSpPr>
        <p:spPr>
          <a:xfrm>
            <a:off x="457200" y="1600201"/>
            <a:ext cx="8229600" cy="1828799"/>
          </a:xfrm>
        </p:spPr>
        <p:txBody>
          <a:bodyPr>
            <a:normAutofit fontScale="92500" lnSpcReduction="20000"/>
          </a:bodyPr>
          <a:lstStyle/>
          <a:p>
            <a:r>
              <a:rPr lang="en-US" dirty="0" smtClean="0">
                <a:hlinkClick r:id="rId3"/>
              </a:rPr>
              <a:t>https://wam.fldoe.org</a:t>
            </a:r>
            <a:endParaRPr lang="en-US" dirty="0" smtClean="0"/>
          </a:p>
          <a:p>
            <a:r>
              <a:rPr lang="en-US" dirty="0" smtClean="0"/>
              <a:t>Test Sound and Animation</a:t>
            </a:r>
          </a:p>
          <a:p>
            <a:r>
              <a:rPr lang="en-US" dirty="0" smtClean="0"/>
              <a:t>Student WAM Access</a:t>
            </a:r>
          </a:p>
          <a:p>
            <a:pPr lvl="1"/>
            <a:r>
              <a:rPr lang="en-US" dirty="0" smtClean="0"/>
              <a:t>Enter WAM Key</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538" y="3493379"/>
            <a:ext cx="6331062" cy="292099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127500" y="2908181"/>
            <a:ext cx="3594100" cy="769441"/>
          </a:xfrm>
          <a:prstGeom prst="rect">
            <a:avLst/>
          </a:prstGeom>
          <a:noFill/>
        </p:spPr>
        <p:txBody>
          <a:bodyPr wrap="square" rtlCol="0">
            <a:spAutoFit/>
          </a:bodyPr>
          <a:lstStyle/>
          <a:p>
            <a:pPr marL="742950" lvl="1" indent="-285750">
              <a:spcBef>
                <a:spcPct val="20000"/>
              </a:spcBef>
              <a:buFont typeface="Arial"/>
              <a:buChar char="–"/>
            </a:pPr>
            <a:r>
              <a:rPr lang="en-US" sz="2600" dirty="0">
                <a:solidFill>
                  <a:prstClr val="black"/>
                </a:solidFill>
              </a:rPr>
              <a:t>Click </a:t>
            </a:r>
            <a:r>
              <a:rPr lang="en-US" sz="2600" b="1" dirty="0">
                <a:solidFill>
                  <a:prstClr val="black"/>
                </a:solidFill>
              </a:rPr>
              <a:t>Sign In</a:t>
            </a:r>
          </a:p>
          <a:p>
            <a:endParaRPr lang="en-US" dirty="0"/>
          </a:p>
        </p:txBody>
      </p:sp>
      <p:sp>
        <p:nvSpPr>
          <p:cNvPr id="7" name="Oval 6"/>
          <p:cNvSpPr/>
          <p:nvPr/>
        </p:nvSpPr>
        <p:spPr>
          <a:xfrm>
            <a:off x="2425700" y="4818739"/>
            <a:ext cx="2349500" cy="6477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937250" y="5381168"/>
            <a:ext cx="1670050" cy="6477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D3DF9CC1-2D95-6B44-AD84-8EFF3BE5F0CB}" type="slidenum">
              <a:rPr lang="en-US" smtClean="0"/>
              <a:pPr/>
              <a:t>17</a:t>
            </a:fld>
            <a:endParaRPr lang="en-US"/>
          </a:p>
        </p:txBody>
      </p:sp>
    </p:spTree>
    <p:extLst>
      <p:ext uri="{BB962C8B-B14F-4D97-AF65-F5344CB8AC3E}">
        <p14:creationId xmlns:p14="http://schemas.microsoft.com/office/powerpoint/2010/main" val="1096942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Student Access: 3-12 </a:t>
            </a:r>
            <a:r>
              <a:rPr lang="en-US" dirty="0" err="1"/>
              <a:t>WAM</a:t>
            </a:r>
            <a:endParaRPr lang="en-US" dirty="0"/>
          </a:p>
        </p:txBody>
      </p:sp>
      <p:sp>
        <p:nvSpPr>
          <p:cNvPr id="2" name="Content Placeholder 1"/>
          <p:cNvSpPr>
            <a:spLocks noGrp="1"/>
          </p:cNvSpPr>
          <p:nvPr>
            <p:ph idx="1"/>
          </p:nvPr>
        </p:nvSpPr>
        <p:spPr>
          <a:xfrm>
            <a:off x="457200" y="1600200"/>
            <a:ext cx="7810500" cy="5054599"/>
          </a:xfrm>
        </p:spPr>
        <p:txBody>
          <a:bodyPr>
            <a:normAutofit/>
          </a:bodyPr>
          <a:lstStyle/>
          <a:p>
            <a:r>
              <a:rPr lang="en-US" dirty="0" smtClean="0"/>
              <a:t>Test Sound and Animation Page</a:t>
            </a:r>
          </a:p>
          <a:p>
            <a:pPr lvl="1"/>
            <a:r>
              <a:rPr lang="en-US" dirty="0" smtClean="0"/>
              <a:t>Via 3-12 WAM Sign In page</a:t>
            </a:r>
          </a:p>
          <a:p>
            <a:r>
              <a:rPr lang="en-US" dirty="0" smtClean="0"/>
              <a:t>Do you hear the drum?</a:t>
            </a:r>
          </a:p>
          <a:p>
            <a:pPr lvl="1"/>
            <a:r>
              <a:rPr lang="en-US" dirty="0" smtClean="0"/>
              <a:t>Yes</a:t>
            </a:r>
          </a:p>
          <a:p>
            <a:pPr lvl="2"/>
            <a:r>
              <a:rPr lang="en-US" dirty="0" smtClean="0"/>
              <a:t>Click the </a:t>
            </a:r>
            <a:r>
              <a:rPr lang="en-US" b="1" dirty="0" smtClean="0"/>
              <a:t>Yes</a:t>
            </a:r>
            <a:r>
              <a:rPr lang="en-US" dirty="0" smtClean="0"/>
              <a:t> button</a:t>
            </a:r>
          </a:p>
          <a:p>
            <a:pPr lvl="1"/>
            <a:r>
              <a:rPr lang="en-US" dirty="0" smtClean="0"/>
              <a:t>No</a:t>
            </a:r>
          </a:p>
          <a:p>
            <a:pPr lvl="2"/>
            <a:r>
              <a:rPr lang="en-US" dirty="0" smtClean="0"/>
              <a:t>Click the </a:t>
            </a:r>
            <a:r>
              <a:rPr lang="en-US" b="1" dirty="0" smtClean="0"/>
              <a:t>No</a:t>
            </a:r>
            <a:r>
              <a:rPr lang="en-US" dirty="0" smtClean="0"/>
              <a:t> button</a:t>
            </a:r>
          </a:p>
          <a:p>
            <a:pPr lvl="2"/>
            <a:r>
              <a:rPr lang="en-US" dirty="0" smtClean="0"/>
              <a:t>Make sure that your computer                                  has the latest version of Flash installed</a:t>
            </a:r>
          </a:p>
          <a:p>
            <a:pPr lvl="2"/>
            <a:r>
              <a:rPr lang="en-US" b="1" dirty="0" smtClean="0"/>
              <a:t>Try Again </a:t>
            </a:r>
            <a:r>
              <a:rPr lang="en-US" dirty="0" smtClean="0"/>
              <a:t>after latest Flash has been installed</a:t>
            </a:r>
          </a:p>
          <a:p>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515" t="36686" r="31395" b="3422"/>
          <a:stretch/>
        </p:blipFill>
        <p:spPr bwMode="auto">
          <a:xfrm>
            <a:off x="5829300" y="2298699"/>
            <a:ext cx="2781300" cy="25495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5969000" y="4394200"/>
            <a:ext cx="825500" cy="42862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807200" y="4394200"/>
            <a:ext cx="825500" cy="42862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D3DF9CC1-2D95-6B44-AD84-8EFF3BE5F0CB}" type="slidenum">
              <a:rPr lang="en-US" smtClean="0"/>
              <a:pPr/>
              <a:t>18</a:t>
            </a:fld>
            <a:endParaRPr lang="en-US"/>
          </a:p>
        </p:txBody>
      </p:sp>
    </p:spTree>
    <p:extLst>
      <p:ext uri="{BB962C8B-B14F-4D97-AF65-F5344CB8AC3E}">
        <p14:creationId xmlns:p14="http://schemas.microsoft.com/office/powerpoint/2010/main" val="248477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Student Access: 3-12 </a:t>
            </a:r>
            <a:r>
              <a:rPr lang="en-US" dirty="0" err="1"/>
              <a:t>WAM</a:t>
            </a:r>
            <a:endParaRPr lang="en-US" dirty="0"/>
          </a:p>
        </p:txBody>
      </p:sp>
      <p:sp>
        <p:nvSpPr>
          <p:cNvPr id="5" name="Content Placeholder 4"/>
          <p:cNvSpPr>
            <a:spLocks noGrp="1"/>
          </p:cNvSpPr>
          <p:nvPr>
            <p:ph idx="1"/>
          </p:nvPr>
        </p:nvSpPr>
        <p:spPr>
          <a:xfrm>
            <a:off x="457200" y="1600201"/>
            <a:ext cx="8229600" cy="2311399"/>
          </a:xfrm>
        </p:spPr>
        <p:txBody>
          <a:bodyPr>
            <a:normAutofit fontScale="70000" lnSpcReduction="20000"/>
          </a:bodyPr>
          <a:lstStyle/>
          <a:p>
            <a:r>
              <a:rPr lang="en-US" dirty="0" smtClean="0"/>
              <a:t>Student Selection Page</a:t>
            </a:r>
          </a:p>
          <a:p>
            <a:r>
              <a:rPr lang="en-US" dirty="0" smtClean="0"/>
              <a:t>The student will</a:t>
            </a:r>
          </a:p>
          <a:p>
            <a:pPr lvl="1"/>
            <a:r>
              <a:rPr lang="en-US" dirty="0" smtClean="0"/>
              <a:t>Confirm school name</a:t>
            </a:r>
          </a:p>
          <a:p>
            <a:pPr lvl="1"/>
            <a:r>
              <a:rPr lang="en-US" dirty="0" smtClean="0"/>
              <a:t>Select </a:t>
            </a:r>
            <a:r>
              <a:rPr lang="en-US" i="1" dirty="0" smtClean="0"/>
              <a:t>Grade</a:t>
            </a:r>
            <a:r>
              <a:rPr lang="en-US" dirty="0" smtClean="0"/>
              <a:t> Level via drop-down</a:t>
            </a:r>
          </a:p>
          <a:p>
            <a:pPr lvl="1"/>
            <a:r>
              <a:rPr lang="en-US" dirty="0" smtClean="0"/>
              <a:t>Select </a:t>
            </a:r>
            <a:r>
              <a:rPr lang="en-US" i="1" dirty="0" smtClean="0"/>
              <a:t>Name</a:t>
            </a:r>
            <a:r>
              <a:rPr lang="en-US" dirty="0" smtClean="0"/>
              <a:t> via drop-down</a:t>
            </a:r>
          </a:p>
          <a:p>
            <a:pPr lvl="1"/>
            <a:r>
              <a:rPr lang="en-US" dirty="0" smtClean="0"/>
              <a:t>Select </a:t>
            </a:r>
            <a:r>
              <a:rPr lang="en-US" i="1" dirty="0" smtClean="0"/>
              <a:t>Date of Birth </a:t>
            </a:r>
            <a:r>
              <a:rPr lang="en-US" dirty="0" smtClean="0"/>
              <a:t>via drop-down</a:t>
            </a:r>
          </a:p>
          <a:p>
            <a:pPr lvl="1"/>
            <a:r>
              <a:rPr lang="en-US" dirty="0" smtClean="0"/>
              <a:t>Click </a:t>
            </a:r>
            <a:r>
              <a:rPr lang="en-US" b="1" dirty="0" smtClean="0"/>
              <a:t>Sign In</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047"/>
          <a:stretch/>
        </p:blipFill>
        <p:spPr bwMode="auto">
          <a:xfrm>
            <a:off x="1014413" y="4013200"/>
            <a:ext cx="7157686" cy="2413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1778000" y="4622800"/>
            <a:ext cx="4064000" cy="1219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4165600" y="5816600"/>
            <a:ext cx="8509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D3DF9CC1-2D95-6B44-AD84-8EFF3BE5F0CB}" type="slidenum">
              <a:rPr lang="en-US" smtClean="0"/>
              <a:pPr/>
              <a:t>19</a:t>
            </a:fld>
            <a:endParaRPr lang="en-US"/>
          </a:p>
        </p:txBody>
      </p:sp>
    </p:spTree>
    <p:extLst>
      <p:ext uri="{BB962C8B-B14F-4D97-AF65-F5344CB8AC3E}">
        <p14:creationId xmlns:p14="http://schemas.microsoft.com/office/powerpoint/2010/main" val="107873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Topics</a:t>
            </a:r>
            <a:endParaRPr lang="en-US" dirty="0"/>
          </a:p>
        </p:txBody>
      </p:sp>
      <p:sp>
        <p:nvSpPr>
          <p:cNvPr id="3" name="Content Placeholder 2"/>
          <p:cNvSpPr>
            <a:spLocks noGrp="1"/>
          </p:cNvSpPr>
          <p:nvPr>
            <p:ph idx="1"/>
          </p:nvPr>
        </p:nvSpPr>
        <p:spPr/>
        <p:txBody>
          <a:bodyPr>
            <a:normAutofit/>
          </a:bodyPr>
          <a:lstStyle/>
          <a:p>
            <a:pPr marL="457200" indent="-457200">
              <a:buFont typeface="Wingdings" pitchFamily="2" charset="2"/>
              <a:buChar char="§"/>
            </a:pPr>
            <a:endParaRPr lang="en-US" b="1" dirty="0" smtClean="0"/>
          </a:p>
          <a:p>
            <a:pPr>
              <a:buFont typeface="Arial" panose="020B0604020202020204" pitchFamily="34" charset="0"/>
              <a:buChar char="•"/>
            </a:pPr>
            <a:r>
              <a:rPr lang="en-US" dirty="0" smtClean="0"/>
              <a:t>Administration of FAIR-FS 3-12</a:t>
            </a:r>
          </a:p>
          <a:p>
            <a:pPr>
              <a:buFont typeface="Arial" panose="020B0604020202020204" pitchFamily="34" charset="0"/>
              <a:buChar char="•"/>
            </a:pPr>
            <a:endParaRPr lang="en-US" dirty="0"/>
          </a:p>
          <a:p>
            <a:pPr>
              <a:buFont typeface="Arial" panose="020B0604020202020204" pitchFamily="34" charset="0"/>
              <a:buChar char="•"/>
            </a:pPr>
            <a:r>
              <a:rPr lang="en-US" dirty="0" smtClean="0"/>
              <a:t>Example of Administration</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Scoring and Reports</a:t>
            </a:r>
          </a:p>
        </p:txBody>
      </p:sp>
      <p:sp>
        <p:nvSpPr>
          <p:cNvPr id="5" name="Slide Number Placeholder 4"/>
          <p:cNvSpPr>
            <a:spLocks noGrp="1"/>
          </p:cNvSpPr>
          <p:nvPr>
            <p:ph type="sldNum" sz="quarter" idx="4"/>
          </p:nvPr>
        </p:nvSpPr>
        <p:spPr/>
        <p:txBody>
          <a:bodyPr/>
          <a:lstStyle/>
          <a:p>
            <a:fld id="{D3DF9CC1-2D95-6B44-AD84-8EFF3BE5F0CB}" type="slidenum">
              <a:rPr lang="en-US" smtClean="0"/>
              <a:pPr/>
              <a:t>2</a:t>
            </a:fld>
            <a:endParaRPr lang="en-US"/>
          </a:p>
        </p:txBody>
      </p:sp>
    </p:spTree>
    <p:extLst>
      <p:ext uri="{BB962C8B-B14F-4D97-AF65-F5344CB8AC3E}">
        <p14:creationId xmlns:p14="http://schemas.microsoft.com/office/powerpoint/2010/main" val="1467212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Lab Quick Guide</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26" r="-326" b="59791"/>
          <a:stretch/>
        </p:blipFill>
        <p:spPr>
          <a:xfrm>
            <a:off x="817533" y="1936949"/>
            <a:ext cx="7431922" cy="3842163"/>
          </a:xfrm>
          <a:prstGeom prst="rect">
            <a:avLst/>
          </a:prstGeom>
          <a:ln w="38100" cap="sq">
            <a:solidFill>
              <a:srgbClr val="000000"/>
            </a:solidFill>
            <a:prstDash val="solid"/>
            <a:miter lim="800000"/>
          </a:ln>
          <a:effectLst>
            <a:outerShdw blurRad="50800" dist="254000" dir="8100000" algn="tr" rotWithShape="0">
              <a:prstClr val="black">
                <a:alpha val="40000"/>
              </a:prstClr>
            </a:outerShdw>
          </a:effectLst>
        </p:spPr>
      </p:pic>
      <p:sp>
        <p:nvSpPr>
          <p:cNvPr id="3" name="Slide Number Placeholder 2"/>
          <p:cNvSpPr>
            <a:spLocks noGrp="1"/>
          </p:cNvSpPr>
          <p:nvPr>
            <p:ph type="sldNum" sz="quarter" idx="4"/>
          </p:nvPr>
        </p:nvSpPr>
        <p:spPr/>
        <p:txBody>
          <a:bodyPr/>
          <a:lstStyle/>
          <a:p>
            <a:fld id="{D3DF9CC1-2D95-6B44-AD84-8EFF3BE5F0CB}" type="slidenum">
              <a:rPr lang="en-US" smtClean="0"/>
              <a:pPr/>
              <a:t>20</a:t>
            </a:fld>
            <a:endParaRPr lang="en-US"/>
          </a:p>
        </p:txBody>
      </p:sp>
    </p:spTree>
    <p:extLst>
      <p:ext uri="{BB962C8B-B14F-4D97-AF65-F5344CB8AC3E}">
        <p14:creationId xmlns:p14="http://schemas.microsoft.com/office/powerpoint/2010/main" val="3630550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of Tasks</a:t>
            </a:r>
            <a:endParaRPr lang="en-US" dirty="0"/>
          </a:p>
        </p:txBody>
      </p:sp>
      <p:sp>
        <p:nvSpPr>
          <p:cNvPr id="3" name="Rectangle 2"/>
          <p:cNvSpPr/>
          <p:nvPr/>
        </p:nvSpPr>
        <p:spPr>
          <a:xfrm>
            <a:off x="800202" y="1570340"/>
            <a:ext cx="1965588" cy="1216358"/>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smtClean="0"/>
          </a:p>
          <a:p>
            <a:pPr algn="ctr"/>
            <a:r>
              <a:rPr lang="en-US" dirty="0" smtClean="0">
                <a:solidFill>
                  <a:srgbClr val="0070C0"/>
                </a:solidFill>
              </a:rPr>
              <a:t>Word Recognition</a:t>
            </a:r>
          </a:p>
          <a:p>
            <a:pPr algn="ctr"/>
            <a:r>
              <a:rPr lang="en-US" sz="1200" dirty="0" smtClean="0">
                <a:solidFill>
                  <a:srgbClr val="0070C0"/>
                </a:solidFill>
              </a:rPr>
              <a:t>(about 2 min.)</a:t>
            </a:r>
          </a:p>
          <a:p>
            <a:pPr algn="ctr"/>
            <a:endParaRPr lang="en-US" sz="2400" dirty="0"/>
          </a:p>
        </p:txBody>
      </p:sp>
      <p:sp>
        <p:nvSpPr>
          <p:cNvPr id="4" name="Rectangle 3"/>
          <p:cNvSpPr/>
          <p:nvPr/>
        </p:nvSpPr>
        <p:spPr>
          <a:xfrm>
            <a:off x="800198" y="2942882"/>
            <a:ext cx="1965592" cy="1265274"/>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800" dirty="0" smtClean="0"/>
          </a:p>
          <a:p>
            <a:pPr algn="ctr"/>
            <a:r>
              <a:rPr lang="en-US" dirty="0" smtClean="0">
                <a:solidFill>
                  <a:srgbClr val="0070C0"/>
                </a:solidFill>
              </a:rPr>
              <a:t>Vocabulary Knowledge</a:t>
            </a:r>
          </a:p>
          <a:p>
            <a:pPr algn="ctr"/>
            <a:r>
              <a:rPr lang="en-US" sz="1200" dirty="0" smtClean="0">
                <a:solidFill>
                  <a:srgbClr val="0070C0"/>
                </a:solidFill>
              </a:rPr>
              <a:t>(about 3 min.)</a:t>
            </a:r>
          </a:p>
          <a:p>
            <a:pPr algn="ctr"/>
            <a:endParaRPr lang="en-US" sz="2800" dirty="0"/>
          </a:p>
        </p:txBody>
      </p:sp>
      <p:sp>
        <p:nvSpPr>
          <p:cNvPr id="5" name="Rectangle 4"/>
          <p:cNvSpPr/>
          <p:nvPr/>
        </p:nvSpPr>
        <p:spPr>
          <a:xfrm>
            <a:off x="800200" y="4398064"/>
            <a:ext cx="1965590" cy="1308266"/>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70C0"/>
                </a:solidFill>
              </a:rPr>
              <a:t>Reading Comprehension</a:t>
            </a:r>
            <a:endParaRPr lang="en-US" dirty="0">
              <a:solidFill>
                <a:srgbClr val="0070C0"/>
              </a:solidFill>
            </a:endParaRPr>
          </a:p>
          <a:p>
            <a:pPr algn="ctr"/>
            <a:r>
              <a:rPr lang="en-US" sz="1200" dirty="0" smtClean="0">
                <a:solidFill>
                  <a:srgbClr val="0070C0"/>
                </a:solidFill>
              </a:rPr>
              <a:t>(about 15 min.)</a:t>
            </a:r>
            <a:endParaRPr lang="en-US" sz="1200" dirty="0">
              <a:solidFill>
                <a:srgbClr val="0070C0"/>
              </a:solidFill>
            </a:endParaRPr>
          </a:p>
        </p:txBody>
      </p:sp>
      <p:sp>
        <p:nvSpPr>
          <p:cNvPr id="6" name="Rectangle 5"/>
          <p:cNvSpPr/>
          <p:nvPr/>
        </p:nvSpPr>
        <p:spPr>
          <a:xfrm>
            <a:off x="3398556" y="2212411"/>
            <a:ext cx="1063494" cy="1408874"/>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rgbClr val="0070C0"/>
                </a:solidFill>
              </a:rPr>
              <a:t>Compute Probability </a:t>
            </a:r>
            <a:r>
              <a:rPr lang="en-US" sz="1400" dirty="0">
                <a:solidFill>
                  <a:srgbClr val="0070C0"/>
                </a:solidFill>
              </a:rPr>
              <a:t>of Literacy Success</a:t>
            </a:r>
          </a:p>
          <a:p>
            <a:pPr algn="ctr"/>
            <a:r>
              <a:rPr lang="en-US" sz="1400" dirty="0">
                <a:solidFill>
                  <a:srgbClr val="0070C0"/>
                </a:solidFill>
              </a:rPr>
              <a:t>(PLS</a:t>
            </a:r>
            <a:r>
              <a:rPr lang="en-US" sz="1400" dirty="0" smtClean="0">
                <a:solidFill>
                  <a:srgbClr val="0070C0"/>
                </a:solidFill>
              </a:rPr>
              <a:t>)</a:t>
            </a:r>
            <a:endParaRPr lang="en-US" sz="1400" dirty="0">
              <a:solidFill>
                <a:srgbClr val="0070C0"/>
              </a:solidFill>
            </a:endParaRPr>
          </a:p>
        </p:txBody>
      </p:sp>
      <p:sp>
        <p:nvSpPr>
          <p:cNvPr id="7" name="Oval 6"/>
          <p:cNvSpPr/>
          <p:nvPr/>
        </p:nvSpPr>
        <p:spPr>
          <a:xfrm>
            <a:off x="4837121" y="2446547"/>
            <a:ext cx="1240743" cy="774607"/>
          </a:xfrm>
          <a:prstGeom prst="ellipse">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70C0"/>
                </a:solidFill>
              </a:rPr>
              <a:t>PLS</a:t>
            </a:r>
          </a:p>
          <a:p>
            <a:pPr algn="ctr"/>
            <a:r>
              <a:rPr lang="en-US" sz="2000" b="1" dirty="0" smtClean="0">
                <a:solidFill>
                  <a:srgbClr val="0070C0"/>
                </a:solidFill>
              </a:rPr>
              <a:t>&lt;.</a:t>
            </a:r>
            <a:r>
              <a:rPr lang="en-US" sz="2000" b="1" dirty="0" smtClean="0">
                <a:solidFill>
                  <a:srgbClr val="0070C0"/>
                </a:solidFill>
              </a:rPr>
              <a:t>85</a:t>
            </a:r>
            <a:r>
              <a:rPr lang="en-US" sz="2000" b="1" dirty="0" smtClean="0">
                <a:solidFill>
                  <a:srgbClr val="0070C0"/>
                </a:solidFill>
              </a:rPr>
              <a:t>?</a:t>
            </a:r>
            <a:endParaRPr lang="en-US" sz="2000" b="1" dirty="0" smtClean="0">
              <a:solidFill>
                <a:srgbClr val="0070C0"/>
              </a:solidFill>
            </a:endParaRPr>
          </a:p>
        </p:txBody>
      </p:sp>
      <p:sp>
        <p:nvSpPr>
          <p:cNvPr id="8" name="TextBox 7"/>
          <p:cNvSpPr txBox="1"/>
          <p:nvPr/>
        </p:nvSpPr>
        <p:spPr>
          <a:xfrm flipH="1">
            <a:off x="5676945" y="2072439"/>
            <a:ext cx="599269" cy="29318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t>NO</a:t>
            </a:r>
            <a:endParaRPr lang="en-US" sz="1600" dirty="0"/>
          </a:p>
        </p:txBody>
      </p:sp>
      <p:sp>
        <p:nvSpPr>
          <p:cNvPr id="9" name="Rectangle 8"/>
          <p:cNvSpPr/>
          <p:nvPr/>
        </p:nvSpPr>
        <p:spPr>
          <a:xfrm rot="10800000" flipV="1">
            <a:off x="5676945" y="3314856"/>
            <a:ext cx="531747" cy="30642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YES</a:t>
            </a:r>
            <a:endParaRPr lang="en-US" sz="1600" dirty="0">
              <a:solidFill>
                <a:srgbClr val="0070C0"/>
              </a:solidFill>
            </a:endParaRPr>
          </a:p>
        </p:txBody>
      </p:sp>
      <p:sp>
        <p:nvSpPr>
          <p:cNvPr id="10" name="Rectangle 9"/>
          <p:cNvSpPr/>
          <p:nvPr/>
        </p:nvSpPr>
        <p:spPr>
          <a:xfrm>
            <a:off x="4903590" y="4009543"/>
            <a:ext cx="1174274" cy="96009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Syntactic Knowledge</a:t>
            </a:r>
            <a:br>
              <a:rPr lang="en-US" sz="1600" dirty="0" smtClean="0">
                <a:solidFill>
                  <a:srgbClr val="0070C0"/>
                </a:solidFill>
              </a:rPr>
            </a:br>
            <a:r>
              <a:rPr lang="en-US" sz="1200" dirty="0" smtClean="0">
                <a:solidFill>
                  <a:srgbClr val="0070C0"/>
                </a:solidFill>
              </a:rPr>
              <a:t>(about 5 min.)</a:t>
            </a:r>
            <a:endParaRPr lang="en-US" sz="1200" dirty="0">
              <a:solidFill>
                <a:srgbClr val="0070C0"/>
              </a:solidFill>
            </a:endParaRPr>
          </a:p>
        </p:txBody>
      </p:sp>
      <p:sp>
        <p:nvSpPr>
          <p:cNvPr id="11" name="Rectangle 10"/>
          <p:cNvSpPr/>
          <p:nvPr/>
        </p:nvSpPr>
        <p:spPr>
          <a:xfrm>
            <a:off x="5098246" y="1587256"/>
            <a:ext cx="725877" cy="25355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STOP</a:t>
            </a:r>
            <a:endParaRPr lang="en-US" sz="1600" dirty="0">
              <a:solidFill>
                <a:srgbClr val="0070C0"/>
              </a:solidFill>
            </a:endParaRPr>
          </a:p>
        </p:txBody>
      </p:sp>
      <p:cxnSp>
        <p:nvCxnSpPr>
          <p:cNvPr id="13" name="Straight Arrow Connector 12"/>
          <p:cNvCxnSpPr/>
          <p:nvPr/>
        </p:nvCxnSpPr>
        <p:spPr>
          <a:xfrm>
            <a:off x="1517124" y="2785942"/>
            <a:ext cx="0" cy="156940"/>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63547" y="4250357"/>
            <a:ext cx="0" cy="147707"/>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3"/>
          </p:cNvCxnSpPr>
          <p:nvPr/>
        </p:nvCxnSpPr>
        <p:spPr>
          <a:xfrm flipV="1">
            <a:off x="4462050" y="2908860"/>
            <a:ext cx="375071" cy="7988"/>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0"/>
            <a:endCxn id="11" idx="2"/>
          </p:cNvCxnSpPr>
          <p:nvPr/>
        </p:nvCxnSpPr>
        <p:spPr>
          <a:xfrm flipV="1">
            <a:off x="5457493" y="1840812"/>
            <a:ext cx="3692" cy="605735"/>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0" idx="0"/>
          </p:cNvCxnSpPr>
          <p:nvPr/>
        </p:nvCxnSpPr>
        <p:spPr>
          <a:xfrm flipH="1">
            <a:off x="5490727" y="3221154"/>
            <a:ext cx="7916" cy="788389"/>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6" idx="1"/>
          </p:cNvCxnSpPr>
          <p:nvPr/>
        </p:nvCxnSpPr>
        <p:spPr>
          <a:xfrm flipV="1">
            <a:off x="2765790" y="2916848"/>
            <a:ext cx="632766" cy="388972"/>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765790" y="3328101"/>
            <a:ext cx="632766" cy="1716375"/>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765790" y="2193587"/>
            <a:ext cx="632766" cy="301690"/>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6922743" y="2362509"/>
            <a:ext cx="1240743" cy="1034234"/>
          </a:xfrm>
          <a:prstGeom prst="ellipse">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Take optional tasks?</a:t>
            </a:r>
          </a:p>
        </p:txBody>
      </p:sp>
      <p:sp>
        <p:nvSpPr>
          <p:cNvPr id="43" name="TextBox 42"/>
          <p:cNvSpPr txBox="1"/>
          <p:nvPr/>
        </p:nvSpPr>
        <p:spPr>
          <a:xfrm flipH="1">
            <a:off x="7762567" y="1995072"/>
            <a:ext cx="599269" cy="29318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t>NO</a:t>
            </a:r>
            <a:endParaRPr lang="en-US" sz="1600" dirty="0"/>
          </a:p>
        </p:txBody>
      </p:sp>
      <p:sp>
        <p:nvSpPr>
          <p:cNvPr id="44" name="Rectangle 43"/>
          <p:cNvSpPr/>
          <p:nvPr/>
        </p:nvSpPr>
        <p:spPr>
          <a:xfrm rot="10800000" flipV="1">
            <a:off x="7775267" y="3491487"/>
            <a:ext cx="531747" cy="30642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YES</a:t>
            </a:r>
            <a:endParaRPr lang="en-US" sz="1600" dirty="0">
              <a:solidFill>
                <a:srgbClr val="0070C0"/>
              </a:solidFill>
            </a:endParaRPr>
          </a:p>
        </p:txBody>
      </p:sp>
      <p:sp>
        <p:nvSpPr>
          <p:cNvPr id="45" name="Rectangle 44"/>
          <p:cNvSpPr/>
          <p:nvPr/>
        </p:nvSpPr>
        <p:spPr>
          <a:xfrm>
            <a:off x="6790862" y="4033974"/>
            <a:ext cx="1570974" cy="64361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bg1"/>
                </a:solidFill>
              </a:rPr>
              <a:t>Oral Reading Fluency</a:t>
            </a:r>
            <a:endParaRPr lang="en-US" sz="1200" dirty="0">
              <a:solidFill>
                <a:schemeClr val="bg1"/>
              </a:solidFill>
            </a:endParaRPr>
          </a:p>
        </p:txBody>
      </p:sp>
      <p:sp>
        <p:nvSpPr>
          <p:cNvPr id="46" name="Rectangle 45"/>
          <p:cNvSpPr/>
          <p:nvPr/>
        </p:nvSpPr>
        <p:spPr>
          <a:xfrm>
            <a:off x="7183868" y="1608666"/>
            <a:ext cx="725877" cy="25355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STOP</a:t>
            </a:r>
            <a:endParaRPr lang="en-US" sz="1600" dirty="0">
              <a:solidFill>
                <a:srgbClr val="0070C0"/>
              </a:solidFill>
            </a:endParaRPr>
          </a:p>
        </p:txBody>
      </p:sp>
      <p:cxnSp>
        <p:nvCxnSpPr>
          <p:cNvPr id="47" name="Straight Arrow Connector 46"/>
          <p:cNvCxnSpPr>
            <a:stCxn id="42" idx="0"/>
            <a:endCxn id="46" idx="2"/>
          </p:cNvCxnSpPr>
          <p:nvPr/>
        </p:nvCxnSpPr>
        <p:spPr>
          <a:xfrm flipV="1">
            <a:off x="7543115" y="1862222"/>
            <a:ext cx="3692" cy="500287"/>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2" idx="4"/>
            <a:endCxn id="45" idx="0"/>
          </p:cNvCxnSpPr>
          <p:nvPr/>
        </p:nvCxnSpPr>
        <p:spPr>
          <a:xfrm>
            <a:off x="7543115" y="3396743"/>
            <a:ext cx="33234" cy="637231"/>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0" idx="3"/>
            <a:endCxn id="42" idx="2"/>
          </p:cNvCxnSpPr>
          <p:nvPr/>
        </p:nvCxnSpPr>
        <p:spPr>
          <a:xfrm flipV="1">
            <a:off x="6077864" y="2879626"/>
            <a:ext cx="844879" cy="1609966"/>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6790862" y="4807559"/>
            <a:ext cx="1570974" cy="406252"/>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bg1"/>
                </a:solidFill>
              </a:rPr>
              <a:t>Oral Response</a:t>
            </a:r>
            <a:endParaRPr lang="en-US" sz="1200" dirty="0">
              <a:solidFill>
                <a:schemeClr val="bg1"/>
              </a:solidFill>
            </a:endParaRPr>
          </a:p>
        </p:txBody>
      </p:sp>
      <p:sp>
        <p:nvSpPr>
          <p:cNvPr id="62" name="Rectangle 61"/>
          <p:cNvSpPr/>
          <p:nvPr/>
        </p:nvSpPr>
        <p:spPr>
          <a:xfrm>
            <a:off x="6790862" y="5343487"/>
            <a:ext cx="1570974" cy="643614"/>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Written Response</a:t>
            </a:r>
            <a:endParaRPr lang="en-US" sz="1200" dirty="0">
              <a:solidFill>
                <a:srgbClr val="0070C0"/>
              </a:solidFill>
            </a:endParaRPr>
          </a:p>
        </p:txBody>
      </p:sp>
      <p:sp>
        <p:nvSpPr>
          <p:cNvPr id="33" name="TextBox 32"/>
          <p:cNvSpPr txBox="1"/>
          <p:nvPr/>
        </p:nvSpPr>
        <p:spPr>
          <a:xfrm>
            <a:off x="3564409" y="5243152"/>
            <a:ext cx="2973993" cy="369332"/>
          </a:xfrm>
          <a:prstGeom prst="rect">
            <a:avLst/>
          </a:prstGeom>
          <a:noFill/>
        </p:spPr>
        <p:txBody>
          <a:bodyPr wrap="square" rtlCol="0">
            <a:spAutoFit/>
          </a:bodyPr>
          <a:lstStyle/>
          <a:p>
            <a:r>
              <a:rPr lang="en-US" dirty="0" smtClean="0"/>
              <a:t>Paper/Pencil </a:t>
            </a:r>
            <a:r>
              <a:rPr lang="en-US" dirty="0"/>
              <a:t>A</a:t>
            </a:r>
            <a:r>
              <a:rPr lang="en-US" dirty="0" smtClean="0"/>
              <a:t>dministration</a:t>
            </a:r>
            <a:endParaRPr lang="en-US" dirty="0"/>
          </a:p>
        </p:txBody>
      </p:sp>
      <p:sp>
        <p:nvSpPr>
          <p:cNvPr id="35" name="TextBox 34"/>
          <p:cNvSpPr txBox="1"/>
          <p:nvPr/>
        </p:nvSpPr>
        <p:spPr>
          <a:xfrm>
            <a:off x="3564410" y="5670351"/>
            <a:ext cx="2973993" cy="369332"/>
          </a:xfrm>
          <a:prstGeom prst="rect">
            <a:avLst/>
          </a:prstGeom>
          <a:noFill/>
        </p:spPr>
        <p:txBody>
          <a:bodyPr wrap="square" rtlCol="0">
            <a:spAutoFit/>
          </a:bodyPr>
          <a:lstStyle/>
          <a:p>
            <a:r>
              <a:rPr lang="en-US" dirty="0" smtClean="0"/>
              <a:t>Computer Administration</a:t>
            </a:r>
            <a:endParaRPr lang="en-US" dirty="0"/>
          </a:p>
        </p:txBody>
      </p:sp>
      <p:sp>
        <p:nvSpPr>
          <p:cNvPr id="36" name="Rectangle 35"/>
          <p:cNvSpPr/>
          <p:nvPr/>
        </p:nvSpPr>
        <p:spPr>
          <a:xfrm>
            <a:off x="3120273" y="5731730"/>
            <a:ext cx="403994" cy="388783"/>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38" name="Rectangle 37"/>
          <p:cNvSpPr/>
          <p:nvPr/>
        </p:nvSpPr>
        <p:spPr>
          <a:xfrm>
            <a:off x="3120273" y="5243152"/>
            <a:ext cx="403994" cy="388783"/>
          </a:xfrm>
          <a:prstGeom prst="rect">
            <a:avLst/>
          </a:prstGeom>
          <a:solidFill>
            <a:schemeClr val="accent5"/>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12" name="Slide Number Placeholder 11"/>
          <p:cNvSpPr>
            <a:spLocks noGrp="1"/>
          </p:cNvSpPr>
          <p:nvPr>
            <p:ph type="sldNum" sz="quarter" idx="4"/>
          </p:nvPr>
        </p:nvSpPr>
        <p:spPr/>
        <p:txBody>
          <a:bodyPr/>
          <a:lstStyle/>
          <a:p>
            <a:fld id="{D3DF9CC1-2D95-6B44-AD84-8EFF3BE5F0CB}" type="slidenum">
              <a:rPr lang="en-US" smtClean="0"/>
              <a:pPr/>
              <a:t>21</a:t>
            </a:fld>
            <a:endParaRPr lang="en-US"/>
          </a:p>
        </p:txBody>
      </p:sp>
    </p:spTree>
    <p:extLst>
      <p:ext uri="{BB962C8B-B14F-4D97-AF65-F5344CB8AC3E}">
        <p14:creationId xmlns:p14="http://schemas.microsoft.com/office/powerpoint/2010/main" val="4133720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Word </a:t>
            </a:r>
            <a:r>
              <a:rPr lang="en-US" dirty="0"/>
              <a:t>Recognition Task</a:t>
            </a:r>
          </a:p>
        </p:txBody>
      </p:sp>
      <p:sp>
        <p:nvSpPr>
          <p:cNvPr id="4" name="Rounded Rectangle 3"/>
          <p:cNvSpPr/>
          <p:nvPr/>
        </p:nvSpPr>
        <p:spPr>
          <a:xfrm>
            <a:off x="6453611" y="469222"/>
            <a:ext cx="2041278" cy="78399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Screen #1</a:t>
            </a:r>
          </a:p>
          <a:p>
            <a:pPr marL="0" marR="0" algn="ctr">
              <a:lnSpc>
                <a:spcPct val="115000"/>
              </a:lnSpc>
              <a:spcBef>
                <a:spcPts val="0"/>
              </a:spcBef>
              <a:spcAft>
                <a:spcPts val="0"/>
              </a:spcAft>
            </a:pPr>
            <a:r>
              <a:rPr lang="en-US" sz="1400" dirty="0">
                <a:effectLst/>
                <a:latin typeface="Calibri"/>
                <a:ea typeface="Calibri"/>
                <a:cs typeface="Calibri"/>
              </a:rPr>
              <a:t>Word Recognition Task</a:t>
            </a:r>
          </a:p>
        </p:txBody>
      </p:sp>
      <p:grpSp>
        <p:nvGrpSpPr>
          <p:cNvPr id="7" name="Group 6"/>
          <p:cNvGrpSpPr/>
          <p:nvPr/>
        </p:nvGrpSpPr>
        <p:grpSpPr>
          <a:xfrm>
            <a:off x="1450895" y="4249630"/>
            <a:ext cx="6253246" cy="2075620"/>
            <a:chOff x="985055" y="4350906"/>
            <a:chExt cx="7156704" cy="2375503"/>
          </a:xfrm>
        </p:grpSpPr>
        <p:sp>
          <p:nvSpPr>
            <p:cNvPr id="8" name="TextBox 7"/>
            <p:cNvSpPr txBox="1"/>
            <p:nvPr/>
          </p:nvSpPr>
          <p:spPr>
            <a:xfrm>
              <a:off x="2206638" y="4764501"/>
              <a:ext cx="5474322" cy="369332"/>
            </a:xfrm>
            <a:prstGeom prst="rect">
              <a:avLst/>
            </a:prstGeom>
            <a:noFill/>
          </p:spPr>
          <p:txBody>
            <a:bodyPr wrap="square" rtlCol="0">
              <a:spAutoFit/>
            </a:bodyPr>
            <a:lstStyle/>
            <a:p>
              <a:r>
                <a:rPr lang="en-US" dirty="0" smtClean="0"/>
                <a:t>The student hears a word pronounced by the computer.</a:t>
              </a:r>
              <a:endParaRPr lang="en-US" dirty="0"/>
            </a:p>
          </p:txBody>
        </p:sp>
        <p:pic>
          <p:nvPicPr>
            <p:cNvPr id="9" name="Picture 2" descr="C:\Users\atruckenmiller\AppData\Local\Microsoft\Windows\Temporary Internet Files\Content.IE5\2SLQDU3S\MC90038416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02" y="4482497"/>
              <a:ext cx="575985" cy="1022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truckenmiller\AppData\Local\Microsoft\Windows\Temporary Internet Files\Content.IE5\7CU1UEKQ\MC90043482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352" y="5772890"/>
              <a:ext cx="914286" cy="9142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06638" y="5862318"/>
              <a:ext cx="5474322" cy="646331"/>
            </a:xfrm>
            <a:prstGeom prst="rect">
              <a:avLst/>
            </a:prstGeom>
            <a:noFill/>
          </p:spPr>
          <p:txBody>
            <a:bodyPr wrap="square" rtlCol="0">
              <a:spAutoFit/>
            </a:bodyPr>
            <a:lstStyle/>
            <a:p>
              <a:r>
                <a:rPr lang="en-US" dirty="0" smtClean="0"/>
                <a:t>The student selects the word pronounced by the computer.</a:t>
              </a:r>
              <a:endParaRPr lang="en-US" dirty="0"/>
            </a:p>
          </p:txBody>
        </p:sp>
        <p:sp>
          <p:nvSpPr>
            <p:cNvPr id="12" name="Rounded Rectangle 11"/>
            <p:cNvSpPr/>
            <p:nvPr/>
          </p:nvSpPr>
          <p:spPr>
            <a:xfrm>
              <a:off x="985055" y="4350906"/>
              <a:ext cx="7156704" cy="2375503"/>
            </a:xfrm>
            <a:prstGeom prst="roundRect">
              <a:avLst/>
            </a:prstGeom>
            <a:no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997" t="35663" r="15138" b="6091"/>
          <a:stretch/>
        </p:blipFill>
        <p:spPr bwMode="auto">
          <a:xfrm>
            <a:off x="2112784" y="1610148"/>
            <a:ext cx="5015983" cy="24700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D3DF9CC1-2D95-6B44-AD84-8EFF3BE5F0CB}" type="slidenum">
              <a:rPr lang="en-US" smtClean="0"/>
              <a:pPr/>
              <a:t>22</a:t>
            </a:fld>
            <a:endParaRPr lang="en-US"/>
          </a:p>
        </p:txBody>
      </p:sp>
    </p:spTree>
    <p:extLst>
      <p:ext uri="{BB962C8B-B14F-4D97-AF65-F5344CB8AC3E}">
        <p14:creationId xmlns:p14="http://schemas.microsoft.com/office/powerpoint/2010/main" val="674132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Vocabulary </a:t>
            </a:r>
            <a:r>
              <a:rPr lang="en-US" dirty="0"/>
              <a:t>Knowledge</a:t>
            </a:r>
          </a:p>
        </p:txBody>
      </p:sp>
      <p:sp>
        <p:nvSpPr>
          <p:cNvPr id="4" name="Rounded Rectangle 3"/>
          <p:cNvSpPr/>
          <p:nvPr/>
        </p:nvSpPr>
        <p:spPr>
          <a:xfrm>
            <a:off x="6453611" y="469222"/>
            <a:ext cx="2041278" cy="78399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dirty="0">
                <a:latin typeface="Calibri"/>
                <a:ea typeface="Calibri"/>
                <a:cs typeface="Calibri"/>
              </a:rPr>
              <a:t>Screen #2</a:t>
            </a:r>
          </a:p>
          <a:p>
            <a:pPr algn="ctr">
              <a:lnSpc>
                <a:spcPct val="115000"/>
              </a:lnSpc>
            </a:pPr>
            <a:r>
              <a:rPr lang="en-US" sz="1400" dirty="0">
                <a:latin typeface="Calibri"/>
                <a:ea typeface="Calibri"/>
                <a:cs typeface="Calibri"/>
              </a:rPr>
              <a:t>Vocabulary Knowledge</a:t>
            </a:r>
          </a:p>
        </p:txBody>
      </p:sp>
      <p:grpSp>
        <p:nvGrpSpPr>
          <p:cNvPr id="14" name="Group 13"/>
          <p:cNvGrpSpPr/>
          <p:nvPr/>
        </p:nvGrpSpPr>
        <p:grpSpPr>
          <a:xfrm>
            <a:off x="1522415" y="4350250"/>
            <a:ext cx="6129038" cy="2034392"/>
            <a:chOff x="985055" y="4350906"/>
            <a:chExt cx="7156704" cy="2375503"/>
          </a:xfrm>
        </p:grpSpPr>
        <p:sp>
          <p:nvSpPr>
            <p:cNvPr id="15" name="TextBox 14"/>
            <p:cNvSpPr txBox="1"/>
            <p:nvPr/>
          </p:nvSpPr>
          <p:spPr>
            <a:xfrm>
              <a:off x="2206638" y="4728304"/>
              <a:ext cx="5474322" cy="369332"/>
            </a:xfrm>
            <a:prstGeom prst="rect">
              <a:avLst/>
            </a:prstGeom>
            <a:noFill/>
          </p:spPr>
          <p:txBody>
            <a:bodyPr wrap="square" rtlCol="0">
              <a:spAutoFit/>
            </a:bodyPr>
            <a:lstStyle/>
            <a:p>
              <a:r>
                <a:rPr lang="en-US" dirty="0" smtClean="0"/>
                <a:t>The student reads the sentence on the screen.</a:t>
              </a:r>
              <a:endParaRPr lang="en-US" dirty="0"/>
            </a:p>
          </p:txBody>
        </p:sp>
        <p:pic>
          <p:nvPicPr>
            <p:cNvPr id="16" name="Picture 2" descr="C:\Users\atruckenmiller\AppData\Local\Microsoft\Windows\Temporary Internet Files\Content.IE5\2SLQDU3S\MC90038416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02" y="4482497"/>
              <a:ext cx="575985" cy="10224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atruckenmiller\AppData\Local\Microsoft\Windows\Temporary Internet Files\Content.IE5\7CU1UEKQ\MC90043482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352" y="5772890"/>
              <a:ext cx="914286" cy="9142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206638" y="5847549"/>
              <a:ext cx="5474321" cy="646331"/>
            </a:xfrm>
            <a:prstGeom prst="rect">
              <a:avLst/>
            </a:prstGeom>
            <a:noFill/>
          </p:spPr>
          <p:txBody>
            <a:bodyPr wrap="square" rtlCol="0">
              <a:spAutoFit/>
            </a:bodyPr>
            <a:lstStyle/>
            <a:p>
              <a:r>
                <a:rPr lang="en-US" dirty="0" smtClean="0"/>
                <a:t>The student completes the sentence with 1 of 3 morphologically related words.</a:t>
              </a:r>
              <a:endParaRPr lang="en-US" dirty="0"/>
            </a:p>
          </p:txBody>
        </p:sp>
        <p:sp>
          <p:nvSpPr>
            <p:cNvPr id="19" name="Rounded Rectangle 18"/>
            <p:cNvSpPr/>
            <p:nvPr/>
          </p:nvSpPr>
          <p:spPr>
            <a:xfrm>
              <a:off x="985055" y="4350906"/>
              <a:ext cx="7156704" cy="2375503"/>
            </a:xfrm>
            <a:prstGeom prst="roundRect">
              <a:avLst/>
            </a:prstGeom>
            <a:no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p:cNvCxnSpPr/>
          <p:nvPr/>
        </p:nvCxnSpPr>
        <p:spPr>
          <a:xfrm flipH="1">
            <a:off x="1805251" y="4554417"/>
            <a:ext cx="690914" cy="65950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963" t="35203" r="15188" b="6164"/>
          <a:stretch/>
        </p:blipFill>
        <p:spPr bwMode="auto">
          <a:xfrm>
            <a:off x="1880975" y="1585322"/>
            <a:ext cx="5438900" cy="2667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D3DF9CC1-2D95-6B44-AD84-8EFF3BE5F0CB}" type="slidenum">
              <a:rPr lang="en-US" smtClean="0"/>
              <a:pPr/>
              <a:t>23</a:t>
            </a:fld>
            <a:endParaRPr lang="en-US"/>
          </a:p>
        </p:txBody>
      </p:sp>
    </p:spTree>
    <p:extLst>
      <p:ext uri="{BB962C8B-B14F-4D97-AF65-F5344CB8AC3E}">
        <p14:creationId xmlns:p14="http://schemas.microsoft.com/office/powerpoint/2010/main" val="1569068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 Reading </a:t>
            </a:r>
            <a:r>
              <a:rPr lang="en-US" dirty="0"/>
              <a:t>Comprehension</a:t>
            </a:r>
          </a:p>
        </p:txBody>
      </p:sp>
      <p:sp>
        <p:nvSpPr>
          <p:cNvPr id="4" name="Rounded Rectangle 3"/>
          <p:cNvSpPr/>
          <p:nvPr/>
        </p:nvSpPr>
        <p:spPr>
          <a:xfrm>
            <a:off x="6453611" y="469222"/>
            <a:ext cx="2041278" cy="78399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dirty="0">
                <a:latin typeface="Calibri"/>
                <a:ea typeface="Calibri"/>
                <a:cs typeface="Calibri"/>
              </a:rPr>
              <a:t>Screen #3</a:t>
            </a:r>
          </a:p>
          <a:p>
            <a:pPr algn="ctr">
              <a:lnSpc>
                <a:spcPct val="115000"/>
              </a:lnSpc>
            </a:pPr>
            <a:r>
              <a:rPr lang="en-US" sz="1400" dirty="0">
                <a:latin typeface="Calibri"/>
                <a:ea typeface="Calibri"/>
                <a:cs typeface="Calibri"/>
              </a:rPr>
              <a:t>Reading Comprehension</a:t>
            </a:r>
          </a:p>
        </p:txBody>
      </p:sp>
      <p:grpSp>
        <p:nvGrpSpPr>
          <p:cNvPr id="12" name="Group 11"/>
          <p:cNvGrpSpPr/>
          <p:nvPr/>
        </p:nvGrpSpPr>
        <p:grpSpPr>
          <a:xfrm>
            <a:off x="1851824" y="4271725"/>
            <a:ext cx="5423166" cy="1800094"/>
            <a:chOff x="985055" y="4350906"/>
            <a:chExt cx="7156704" cy="2375503"/>
          </a:xfrm>
        </p:grpSpPr>
        <p:sp>
          <p:nvSpPr>
            <p:cNvPr id="20" name="TextBox 19"/>
            <p:cNvSpPr txBox="1"/>
            <p:nvPr/>
          </p:nvSpPr>
          <p:spPr>
            <a:xfrm>
              <a:off x="2206638" y="4510997"/>
              <a:ext cx="5474322" cy="923330"/>
            </a:xfrm>
            <a:prstGeom prst="rect">
              <a:avLst/>
            </a:prstGeom>
            <a:noFill/>
          </p:spPr>
          <p:txBody>
            <a:bodyPr wrap="square" rtlCol="0">
              <a:spAutoFit/>
            </a:bodyPr>
            <a:lstStyle/>
            <a:p>
              <a:r>
                <a:rPr lang="en-US" dirty="0" smtClean="0"/>
                <a:t>The student reads the passage, then clicks to show the questions. Questions &amp; passage can be viewed simultaneously. </a:t>
              </a:r>
              <a:endParaRPr lang="en-US" dirty="0"/>
            </a:p>
          </p:txBody>
        </p:sp>
        <p:pic>
          <p:nvPicPr>
            <p:cNvPr id="21" name="Picture 2" descr="C:\Users\atruckenmiller\AppData\Local\Microsoft\Windows\Temporary Internet Files\Content.IE5\2SLQDU3S\MC90038416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02" y="4482497"/>
              <a:ext cx="575985" cy="10224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truckenmiller\AppData\Local\Microsoft\Windows\Temporary Internet Files\Content.IE5\7CU1UEKQ\MC90043482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352" y="5772890"/>
              <a:ext cx="914286" cy="9142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206638" y="5826358"/>
              <a:ext cx="5474322" cy="646331"/>
            </a:xfrm>
            <a:prstGeom prst="rect">
              <a:avLst/>
            </a:prstGeom>
            <a:noFill/>
          </p:spPr>
          <p:txBody>
            <a:bodyPr wrap="square" rtlCol="0">
              <a:spAutoFit/>
            </a:bodyPr>
            <a:lstStyle/>
            <a:p>
              <a:r>
                <a:rPr lang="en-US" dirty="0" smtClean="0"/>
                <a:t>The student selects the correct response to the question.</a:t>
              </a:r>
              <a:endParaRPr lang="en-US" dirty="0"/>
            </a:p>
          </p:txBody>
        </p:sp>
        <p:sp>
          <p:nvSpPr>
            <p:cNvPr id="24" name="Rounded Rectangle 23"/>
            <p:cNvSpPr/>
            <p:nvPr/>
          </p:nvSpPr>
          <p:spPr>
            <a:xfrm>
              <a:off x="985055" y="4350906"/>
              <a:ext cx="7156704" cy="2375503"/>
            </a:xfrm>
            <a:prstGeom prst="roundRect">
              <a:avLst/>
            </a:prstGeom>
            <a:no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8" name="Straight Connector 17"/>
          <p:cNvCxnSpPr/>
          <p:nvPr/>
        </p:nvCxnSpPr>
        <p:spPr>
          <a:xfrm flipH="1">
            <a:off x="2084686" y="4371441"/>
            <a:ext cx="605301" cy="56924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57" t="78896" r="4287"/>
          <a:stretch/>
        </p:blipFill>
        <p:spPr bwMode="auto">
          <a:xfrm>
            <a:off x="587825" y="2093694"/>
            <a:ext cx="7867403" cy="156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D3DF9CC1-2D95-6B44-AD84-8EFF3BE5F0CB}" type="slidenum">
              <a:rPr lang="en-US" smtClean="0"/>
              <a:pPr/>
              <a:t>24</a:t>
            </a:fld>
            <a:endParaRPr lang="en-US"/>
          </a:p>
        </p:txBody>
      </p:sp>
    </p:spTree>
    <p:extLst>
      <p:ext uri="{BB962C8B-B14F-4D97-AF65-F5344CB8AC3E}">
        <p14:creationId xmlns:p14="http://schemas.microsoft.com/office/powerpoint/2010/main" val="345167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Diagnostic: Syntactic </a:t>
            </a:r>
            <a:r>
              <a:rPr lang="en-US" dirty="0" smtClean="0"/>
              <a:t>Knowledge</a:t>
            </a:r>
            <a:r>
              <a:rPr lang="en-US" sz="2800" dirty="0" smtClean="0"/>
              <a:t/>
            </a:r>
            <a:br>
              <a:rPr lang="en-US" sz="2800" dirty="0" smtClean="0"/>
            </a:br>
            <a:r>
              <a:rPr lang="en-US" sz="2000" dirty="0" smtClean="0"/>
              <a:t>(</a:t>
            </a:r>
            <a:r>
              <a:rPr lang="en-US" sz="2000" dirty="0"/>
              <a:t>Students with PLS </a:t>
            </a:r>
            <a:r>
              <a:rPr lang="en-US" sz="2000" dirty="0" smtClean="0"/>
              <a:t>&lt;.</a:t>
            </a:r>
            <a:r>
              <a:rPr lang="en-US" sz="2000" dirty="0" smtClean="0"/>
              <a:t>85</a:t>
            </a:r>
            <a:r>
              <a:rPr lang="en-US" sz="2000" dirty="0" smtClean="0"/>
              <a:t> </a:t>
            </a:r>
            <a:r>
              <a:rPr lang="en-US" sz="2000" dirty="0" smtClean="0"/>
              <a:t>will </a:t>
            </a:r>
            <a:r>
              <a:rPr lang="en-US" sz="2000" dirty="0"/>
              <a:t>complete this task, optional  if </a:t>
            </a:r>
            <a:r>
              <a:rPr lang="en-US" sz="2000" u="sng" dirty="0" smtClean="0"/>
              <a:t>&gt;</a:t>
            </a:r>
            <a:r>
              <a:rPr lang="en-US" sz="2000" dirty="0" smtClean="0"/>
              <a:t>.</a:t>
            </a:r>
            <a:r>
              <a:rPr lang="en-US" sz="2000" dirty="0" smtClean="0"/>
              <a:t>85</a:t>
            </a:r>
            <a:r>
              <a:rPr lang="en-US" sz="2000" dirty="0" smtClean="0"/>
              <a:t> </a:t>
            </a:r>
            <a:r>
              <a:rPr lang="en-US" sz="2000" dirty="0"/>
              <a:t>)</a:t>
            </a:r>
          </a:p>
        </p:txBody>
      </p:sp>
      <p:grpSp>
        <p:nvGrpSpPr>
          <p:cNvPr id="14" name="Group 13"/>
          <p:cNvGrpSpPr/>
          <p:nvPr/>
        </p:nvGrpSpPr>
        <p:grpSpPr>
          <a:xfrm>
            <a:off x="1570638" y="4292905"/>
            <a:ext cx="6025786" cy="1889324"/>
            <a:chOff x="985055" y="4350906"/>
            <a:chExt cx="7156704" cy="2375503"/>
          </a:xfrm>
        </p:grpSpPr>
        <p:sp>
          <p:nvSpPr>
            <p:cNvPr id="15" name="TextBox 14"/>
            <p:cNvSpPr txBox="1"/>
            <p:nvPr/>
          </p:nvSpPr>
          <p:spPr>
            <a:xfrm>
              <a:off x="2206638" y="4809050"/>
              <a:ext cx="5474322" cy="390991"/>
            </a:xfrm>
            <a:prstGeom prst="rect">
              <a:avLst/>
            </a:prstGeom>
            <a:noFill/>
          </p:spPr>
          <p:txBody>
            <a:bodyPr wrap="square" rtlCol="0">
              <a:spAutoFit/>
            </a:bodyPr>
            <a:lstStyle/>
            <a:p>
              <a:r>
                <a:rPr lang="en-US" dirty="0" smtClean="0"/>
                <a:t>The student hears the sentence read by the computer.</a:t>
              </a:r>
              <a:endParaRPr lang="en-US" dirty="0"/>
            </a:p>
          </p:txBody>
        </p:sp>
        <p:pic>
          <p:nvPicPr>
            <p:cNvPr id="16" name="Picture 2" descr="C:\Users\atruckenmiller\AppData\Local\Microsoft\Windows\Temporary Internet Files\Content.IE5\2SLQDU3S\MC90038416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02" y="4482497"/>
              <a:ext cx="575985" cy="10224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atruckenmiller\AppData\Local\Microsoft\Windows\Temporary Internet Files\Content.IE5\7CU1UEKQ\MC90043482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352" y="5772890"/>
              <a:ext cx="914286" cy="9142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206638" y="5887915"/>
              <a:ext cx="5474322" cy="684234"/>
            </a:xfrm>
            <a:prstGeom prst="rect">
              <a:avLst/>
            </a:prstGeom>
            <a:noFill/>
          </p:spPr>
          <p:txBody>
            <a:bodyPr wrap="square" rtlCol="0">
              <a:spAutoFit/>
            </a:bodyPr>
            <a:lstStyle/>
            <a:p>
              <a:r>
                <a:rPr lang="en-US" dirty="0" smtClean="0"/>
                <a:t>The student selects the word that best completes the sentence.</a:t>
              </a:r>
              <a:endParaRPr lang="en-US" dirty="0"/>
            </a:p>
          </p:txBody>
        </p:sp>
        <p:sp>
          <p:nvSpPr>
            <p:cNvPr id="19" name="Rounded Rectangle 18"/>
            <p:cNvSpPr/>
            <p:nvPr/>
          </p:nvSpPr>
          <p:spPr>
            <a:xfrm>
              <a:off x="985055" y="4350906"/>
              <a:ext cx="7156704" cy="2375503"/>
            </a:xfrm>
            <a:prstGeom prst="roundRect">
              <a:avLst/>
            </a:prstGeom>
            <a:noFill/>
            <a:ln>
              <a:beve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190" t="36243" r="14633" b="6183"/>
          <a:stretch/>
        </p:blipFill>
        <p:spPr bwMode="auto">
          <a:xfrm>
            <a:off x="2018798" y="1591338"/>
            <a:ext cx="5189517" cy="25336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D3DF9CC1-2D95-6B44-AD84-8EFF3BE5F0CB}" type="slidenum">
              <a:rPr lang="en-US" smtClean="0"/>
              <a:pPr/>
              <a:t>25</a:t>
            </a:fld>
            <a:endParaRPr lang="en-US"/>
          </a:p>
        </p:txBody>
      </p:sp>
    </p:spTree>
    <p:extLst>
      <p:ext uri="{BB962C8B-B14F-4D97-AF65-F5344CB8AC3E}">
        <p14:creationId xmlns:p14="http://schemas.microsoft.com/office/powerpoint/2010/main" val="3691503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of Tasks</a:t>
            </a:r>
            <a:endParaRPr lang="en-US" dirty="0"/>
          </a:p>
        </p:txBody>
      </p:sp>
      <p:sp>
        <p:nvSpPr>
          <p:cNvPr id="3" name="Rectangle 2"/>
          <p:cNvSpPr/>
          <p:nvPr/>
        </p:nvSpPr>
        <p:spPr>
          <a:xfrm>
            <a:off x="800202" y="1570340"/>
            <a:ext cx="1965588" cy="1216358"/>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smtClean="0"/>
          </a:p>
          <a:p>
            <a:pPr algn="ctr"/>
            <a:r>
              <a:rPr lang="en-US" dirty="0" smtClean="0">
                <a:solidFill>
                  <a:srgbClr val="0070C0"/>
                </a:solidFill>
              </a:rPr>
              <a:t>Word Recognition</a:t>
            </a:r>
          </a:p>
          <a:p>
            <a:pPr algn="ctr"/>
            <a:r>
              <a:rPr lang="en-US" sz="1200" dirty="0" smtClean="0">
                <a:solidFill>
                  <a:srgbClr val="0070C0"/>
                </a:solidFill>
              </a:rPr>
              <a:t>(about 2 min.)</a:t>
            </a:r>
          </a:p>
          <a:p>
            <a:pPr algn="ctr"/>
            <a:endParaRPr lang="en-US" sz="2400" dirty="0"/>
          </a:p>
        </p:txBody>
      </p:sp>
      <p:sp>
        <p:nvSpPr>
          <p:cNvPr id="4" name="Rectangle 3"/>
          <p:cNvSpPr/>
          <p:nvPr/>
        </p:nvSpPr>
        <p:spPr>
          <a:xfrm>
            <a:off x="800198" y="2942882"/>
            <a:ext cx="1965592" cy="1265274"/>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800" dirty="0" smtClean="0"/>
          </a:p>
          <a:p>
            <a:pPr algn="ctr"/>
            <a:r>
              <a:rPr lang="en-US" dirty="0" smtClean="0">
                <a:solidFill>
                  <a:srgbClr val="0070C0"/>
                </a:solidFill>
              </a:rPr>
              <a:t>Vocabulary Knowledge</a:t>
            </a:r>
          </a:p>
          <a:p>
            <a:pPr algn="ctr"/>
            <a:r>
              <a:rPr lang="en-US" sz="1200" dirty="0" smtClean="0">
                <a:solidFill>
                  <a:srgbClr val="0070C0"/>
                </a:solidFill>
              </a:rPr>
              <a:t>(about 3 min.)</a:t>
            </a:r>
          </a:p>
          <a:p>
            <a:pPr algn="ctr"/>
            <a:endParaRPr lang="en-US" sz="2800" dirty="0"/>
          </a:p>
        </p:txBody>
      </p:sp>
      <p:sp>
        <p:nvSpPr>
          <p:cNvPr id="5" name="Rectangle 4"/>
          <p:cNvSpPr/>
          <p:nvPr/>
        </p:nvSpPr>
        <p:spPr>
          <a:xfrm>
            <a:off x="800200" y="4398064"/>
            <a:ext cx="1965590" cy="1308266"/>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70C0"/>
                </a:solidFill>
              </a:rPr>
              <a:t>Reading Comprehension</a:t>
            </a:r>
            <a:endParaRPr lang="en-US" dirty="0">
              <a:solidFill>
                <a:srgbClr val="0070C0"/>
              </a:solidFill>
            </a:endParaRPr>
          </a:p>
          <a:p>
            <a:pPr algn="ctr"/>
            <a:r>
              <a:rPr lang="en-US" sz="1200" dirty="0" smtClean="0">
                <a:solidFill>
                  <a:srgbClr val="0070C0"/>
                </a:solidFill>
              </a:rPr>
              <a:t>(about 15 min.)</a:t>
            </a:r>
            <a:endParaRPr lang="en-US" sz="1200" dirty="0">
              <a:solidFill>
                <a:srgbClr val="0070C0"/>
              </a:solidFill>
            </a:endParaRPr>
          </a:p>
        </p:txBody>
      </p:sp>
      <p:sp>
        <p:nvSpPr>
          <p:cNvPr id="6" name="Rectangle 5"/>
          <p:cNvSpPr/>
          <p:nvPr/>
        </p:nvSpPr>
        <p:spPr>
          <a:xfrm>
            <a:off x="3398556" y="2212411"/>
            <a:ext cx="1063494" cy="1408874"/>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rgbClr val="0070C0"/>
                </a:solidFill>
              </a:rPr>
              <a:t>Compute Probability </a:t>
            </a:r>
            <a:r>
              <a:rPr lang="en-US" sz="1400" dirty="0">
                <a:solidFill>
                  <a:srgbClr val="0070C0"/>
                </a:solidFill>
              </a:rPr>
              <a:t>of Literacy Success</a:t>
            </a:r>
          </a:p>
          <a:p>
            <a:pPr algn="ctr"/>
            <a:r>
              <a:rPr lang="en-US" sz="1400" dirty="0">
                <a:solidFill>
                  <a:srgbClr val="0070C0"/>
                </a:solidFill>
              </a:rPr>
              <a:t>(PLS</a:t>
            </a:r>
            <a:r>
              <a:rPr lang="en-US" sz="1400" dirty="0" smtClean="0">
                <a:solidFill>
                  <a:srgbClr val="0070C0"/>
                </a:solidFill>
              </a:rPr>
              <a:t>)</a:t>
            </a:r>
            <a:endParaRPr lang="en-US" sz="1400" dirty="0">
              <a:solidFill>
                <a:srgbClr val="0070C0"/>
              </a:solidFill>
            </a:endParaRPr>
          </a:p>
        </p:txBody>
      </p:sp>
      <p:sp>
        <p:nvSpPr>
          <p:cNvPr id="7" name="Oval 6"/>
          <p:cNvSpPr/>
          <p:nvPr/>
        </p:nvSpPr>
        <p:spPr>
          <a:xfrm>
            <a:off x="4837121" y="2446547"/>
            <a:ext cx="1240743" cy="774607"/>
          </a:xfrm>
          <a:prstGeom prst="ellipse">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70C0"/>
                </a:solidFill>
              </a:rPr>
              <a:t>PLS</a:t>
            </a:r>
          </a:p>
          <a:p>
            <a:pPr algn="ctr"/>
            <a:r>
              <a:rPr lang="en-US" sz="2000" b="1" dirty="0" smtClean="0">
                <a:solidFill>
                  <a:srgbClr val="0070C0"/>
                </a:solidFill>
              </a:rPr>
              <a:t>&lt;.</a:t>
            </a:r>
            <a:r>
              <a:rPr lang="en-US" sz="2000" b="1" dirty="0" smtClean="0">
                <a:solidFill>
                  <a:srgbClr val="0070C0"/>
                </a:solidFill>
              </a:rPr>
              <a:t>85</a:t>
            </a:r>
            <a:r>
              <a:rPr lang="en-US" sz="2000" b="1" dirty="0" smtClean="0">
                <a:solidFill>
                  <a:srgbClr val="0070C0"/>
                </a:solidFill>
              </a:rPr>
              <a:t>?</a:t>
            </a:r>
            <a:endParaRPr lang="en-US" sz="2000" b="1" dirty="0" smtClean="0">
              <a:solidFill>
                <a:srgbClr val="0070C0"/>
              </a:solidFill>
            </a:endParaRPr>
          </a:p>
        </p:txBody>
      </p:sp>
      <p:sp>
        <p:nvSpPr>
          <p:cNvPr id="8" name="TextBox 7"/>
          <p:cNvSpPr txBox="1"/>
          <p:nvPr/>
        </p:nvSpPr>
        <p:spPr>
          <a:xfrm flipH="1">
            <a:off x="5676945" y="2072439"/>
            <a:ext cx="599269" cy="29318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t>NO</a:t>
            </a:r>
            <a:endParaRPr lang="en-US" sz="1600" dirty="0"/>
          </a:p>
        </p:txBody>
      </p:sp>
      <p:sp>
        <p:nvSpPr>
          <p:cNvPr id="9" name="Rectangle 8"/>
          <p:cNvSpPr/>
          <p:nvPr/>
        </p:nvSpPr>
        <p:spPr>
          <a:xfrm rot="10800000" flipV="1">
            <a:off x="5676945" y="3314856"/>
            <a:ext cx="531747" cy="30642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YES</a:t>
            </a:r>
            <a:endParaRPr lang="en-US" sz="1600" dirty="0">
              <a:solidFill>
                <a:srgbClr val="0070C0"/>
              </a:solidFill>
            </a:endParaRPr>
          </a:p>
        </p:txBody>
      </p:sp>
      <p:sp>
        <p:nvSpPr>
          <p:cNvPr id="10" name="Rectangle 9"/>
          <p:cNvSpPr/>
          <p:nvPr/>
        </p:nvSpPr>
        <p:spPr>
          <a:xfrm>
            <a:off x="4903590" y="4009543"/>
            <a:ext cx="1174274" cy="96009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Syntactic Knowledge</a:t>
            </a:r>
            <a:br>
              <a:rPr lang="en-US" sz="1600" dirty="0" smtClean="0">
                <a:solidFill>
                  <a:srgbClr val="0070C0"/>
                </a:solidFill>
              </a:rPr>
            </a:br>
            <a:r>
              <a:rPr lang="en-US" sz="1200" dirty="0" smtClean="0">
                <a:solidFill>
                  <a:srgbClr val="0070C0"/>
                </a:solidFill>
              </a:rPr>
              <a:t>(about 5 min.)</a:t>
            </a:r>
            <a:endParaRPr lang="en-US" sz="1200" dirty="0">
              <a:solidFill>
                <a:srgbClr val="0070C0"/>
              </a:solidFill>
            </a:endParaRPr>
          </a:p>
        </p:txBody>
      </p:sp>
      <p:sp>
        <p:nvSpPr>
          <p:cNvPr id="11" name="Rectangle 10"/>
          <p:cNvSpPr/>
          <p:nvPr/>
        </p:nvSpPr>
        <p:spPr>
          <a:xfrm>
            <a:off x="5098246" y="1587256"/>
            <a:ext cx="725877" cy="25355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STOP</a:t>
            </a:r>
            <a:endParaRPr lang="en-US" sz="1600" dirty="0">
              <a:solidFill>
                <a:srgbClr val="0070C0"/>
              </a:solidFill>
            </a:endParaRPr>
          </a:p>
        </p:txBody>
      </p:sp>
      <p:cxnSp>
        <p:nvCxnSpPr>
          <p:cNvPr id="13" name="Straight Arrow Connector 12"/>
          <p:cNvCxnSpPr/>
          <p:nvPr/>
        </p:nvCxnSpPr>
        <p:spPr>
          <a:xfrm>
            <a:off x="1517124" y="2785942"/>
            <a:ext cx="0" cy="156940"/>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63547" y="4250357"/>
            <a:ext cx="0" cy="147707"/>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3"/>
          </p:cNvCxnSpPr>
          <p:nvPr/>
        </p:nvCxnSpPr>
        <p:spPr>
          <a:xfrm flipV="1">
            <a:off x="4462050" y="2908860"/>
            <a:ext cx="375071" cy="7988"/>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0"/>
            <a:endCxn id="11" idx="2"/>
          </p:cNvCxnSpPr>
          <p:nvPr/>
        </p:nvCxnSpPr>
        <p:spPr>
          <a:xfrm flipV="1">
            <a:off x="5457493" y="1840812"/>
            <a:ext cx="3692" cy="605735"/>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0" idx="0"/>
          </p:cNvCxnSpPr>
          <p:nvPr/>
        </p:nvCxnSpPr>
        <p:spPr>
          <a:xfrm flipH="1">
            <a:off x="5490727" y="3221154"/>
            <a:ext cx="7916" cy="788389"/>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6" idx="1"/>
          </p:cNvCxnSpPr>
          <p:nvPr/>
        </p:nvCxnSpPr>
        <p:spPr>
          <a:xfrm flipV="1">
            <a:off x="2765790" y="2916848"/>
            <a:ext cx="632766" cy="388972"/>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765790" y="3328101"/>
            <a:ext cx="632766" cy="1716375"/>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765790" y="2193587"/>
            <a:ext cx="632766" cy="301690"/>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6922743" y="2362509"/>
            <a:ext cx="1240743" cy="1034234"/>
          </a:xfrm>
          <a:prstGeom prst="ellipse">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Take optional tasks?</a:t>
            </a:r>
          </a:p>
        </p:txBody>
      </p:sp>
      <p:sp>
        <p:nvSpPr>
          <p:cNvPr id="43" name="TextBox 42"/>
          <p:cNvSpPr txBox="1"/>
          <p:nvPr/>
        </p:nvSpPr>
        <p:spPr>
          <a:xfrm flipH="1">
            <a:off x="7762567" y="1995072"/>
            <a:ext cx="599269" cy="29318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t>NO</a:t>
            </a:r>
            <a:endParaRPr lang="en-US" sz="1600" dirty="0"/>
          </a:p>
        </p:txBody>
      </p:sp>
      <p:sp>
        <p:nvSpPr>
          <p:cNvPr id="44" name="Rectangle 43"/>
          <p:cNvSpPr/>
          <p:nvPr/>
        </p:nvSpPr>
        <p:spPr>
          <a:xfrm rot="10800000" flipV="1">
            <a:off x="7775267" y="3491487"/>
            <a:ext cx="531747" cy="30642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YES</a:t>
            </a:r>
            <a:endParaRPr lang="en-US" sz="1600" dirty="0">
              <a:solidFill>
                <a:srgbClr val="0070C0"/>
              </a:solidFill>
            </a:endParaRPr>
          </a:p>
        </p:txBody>
      </p:sp>
      <p:sp>
        <p:nvSpPr>
          <p:cNvPr id="45" name="Rectangle 44"/>
          <p:cNvSpPr/>
          <p:nvPr/>
        </p:nvSpPr>
        <p:spPr>
          <a:xfrm>
            <a:off x="6790862" y="4033974"/>
            <a:ext cx="1570974" cy="64361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bg1"/>
                </a:solidFill>
              </a:rPr>
              <a:t>Oral Reading Fluency</a:t>
            </a:r>
            <a:endParaRPr lang="en-US" sz="1200" dirty="0">
              <a:solidFill>
                <a:schemeClr val="bg1"/>
              </a:solidFill>
            </a:endParaRPr>
          </a:p>
        </p:txBody>
      </p:sp>
      <p:sp>
        <p:nvSpPr>
          <p:cNvPr id="46" name="Rectangle 45"/>
          <p:cNvSpPr/>
          <p:nvPr/>
        </p:nvSpPr>
        <p:spPr>
          <a:xfrm>
            <a:off x="7183868" y="1608666"/>
            <a:ext cx="725877" cy="25355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STOP</a:t>
            </a:r>
            <a:endParaRPr lang="en-US" sz="1600" dirty="0">
              <a:solidFill>
                <a:srgbClr val="0070C0"/>
              </a:solidFill>
            </a:endParaRPr>
          </a:p>
        </p:txBody>
      </p:sp>
      <p:cxnSp>
        <p:nvCxnSpPr>
          <p:cNvPr id="47" name="Straight Arrow Connector 46"/>
          <p:cNvCxnSpPr>
            <a:stCxn id="42" idx="0"/>
            <a:endCxn id="46" idx="2"/>
          </p:cNvCxnSpPr>
          <p:nvPr/>
        </p:nvCxnSpPr>
        <p:spPr>
          <a:xfrm flipV="1">
            <a:off x="7543115" y="1862222"/>
            <a:ext cx="3692" cy="500287"/>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2" idx="4"/>
            <a:endCxn id="45" idx="0"/>
          </p:cNvCxnSpPr>
          <p:nvPr/>
        </p:nvCxnSpPr>
        <p:spPr>
          <a:xfrm>
            <a:off x="7543115" y="3396743"/>
            <a:ext cx="33234" cy="637231"/>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0" idx="3"/>
            <a:endCxn id="42" idx="2"/>
          </p:cNvCxnSpPr>
          <p:nvPr/>
        </p:nvCxnSpPr>
        <p:spPr>
          <a:xfrm flipV="1">
            <a:off x="6077864" y="2879626"/>
            <a:ext cx="844879" cy="1609966"/>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6790862" y="4807559"/>
            <a:ext cx="1570974" cy="406252"/>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bg1"/>
                </a:solidFill>
              </a:rPr>
              <a:t>Oral Response</a:t>
            </a:r>
            <a:endParaRPr lang="en-US" sz="1200" dirty="0">
              <a:solidFill>
                <a:schemeClr val="bg1"/>
              </a:solidFill>
            </a:endParaRPr>
          </a:p>
        </p:txBody>
      </p:sp>
      <p:sp>
        <p:nvSpPr>
          <p:cNvPr id="62" name="Rectangle 61"/>
          <p:cNvSpPr/>
          <p:nvPr/>
        </p:nvSpPr>
        <p:spPr>
          <a:xfrm>
            <a:off x="6790862" y="5343487"/>
            <a:ext cx="1570974" cy="643614"/>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Written Response</a:t>
            </a:r>
            <a:endParaRPr lang="en-US" sz="1200" dirty="0">
              <a:solidFill>
                <a:srgbClr val="0070C0"/>
              </a:solidFill>
            </a:endParaRPr>
          </a:p>
        </p:txBody>
      </p:sp>
      <p:sp>
        <p:nvSpPr>
          <p:cNvPr id="33" name="TextBox 32"/>
          <p:cNvSpPr txBox="1"/>
          <p:nvPr/>
        </p:nvSpPr>
        <p:spPr>
          <a:xfrm>
            <a:off x="3564409" y="5243152"/>
            <a:ext cx="2973993" cy="369332"/>
          </a:xfrm>
          <a:prstGeom prst="rect">
            <a:avLst/>
          </a:prstGeom>
          <a:noFill/>
        </p:spPr>
        <p:txBody>
          <a:bodyPr wrap="square" rtlCol="0">
            <a:spAutoFit/>
          </a:bodyPr>
          <a:lstStyle/>
          <a:p>
            <a:r>
              <a:rPr lang="en-US" dirty="0" smtClean="0"/>
              <a:t>Paper/Pencil </a:t>
            </a:r>
            <a:r>
              <a:rPr lang="en-US" dirty="0"/>
              <a:t>A</a:t>
            </a:r>
            <a:r>
              <a:rPr lang="en-US" dirty="0" smtClean="0"/>
              <a:t>dministration</a:t>
            </a:r>
            <a:endParaRPr lang="en-US" dirty="0"/>
          </a:p>
        </p:txBody>
      </p:sp>
      <p:sp>
        <p:nvSpPr>
          <p:cNvPr id="35" name="TextBox 34"/>
          <p:cNvSpPr txBox="1"/>
          <p:nvPr/>
        </p:nvSpPr>
        <p:spPr>
          <a:xfrm>
            <a:off x="3564410" y="5670351"/>
            <a:ext cx="2973993" cy="369332"/>
          </a:xfrm>
          <a:prstGeom prst="rect">
            <a:avLst/>
          </a:prstGeom>
          <a:noFill/>
        </p:spPr>
        <p:txBody>
          <a:bodyPr wrap="square" rtlCol="0">
            <a:spAutoFit/>
          </a:bodyPr>
          <a:lstStyle/>
          <a:p>
            <a:r>
              <a:rPr lang="en-US" dirty="0" smtClean="0"/>
              <a:t>Computer Administration</a:t>
            </a:r>
            <a:endParaRPr lang="en-US" dirty="0"/>
          </a:p>
        </p:txBody>
      </p:sp>
      <p:sp>
        <p:nvSpPr>
          <p:cNvPr id="36" name="Rectangle 35"/>
          <p:cNvSpPr/>
          <p:nvPr/>
        </p:nvSpPr>
        <p:spPr>
          <a:xfrm>
            <a:off x="3120273" y="5731730"/>
            <a:ext cx="403994" cy="388783"/>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38" name="Rectangle 37"/>
          <p:cNvSpPr/>
          <p:nvPr/>
        </p:nvSpPr>
        <p:spPr>
          <a:xfrm>
            <a:off x="3120273" y="5243152"/>
            <a:ext cx="403994" cy="388783"/>
          </a:xfrm>
          <a:prstGeom prst="rect">
            <a:avLst/>
          </a:prstGeom>
          <a:solidFill>
            <a:schemeClr val="accent5"/>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12" name="Slide Number Placeholder 11"/>
          <p:cNvSpPr>
            <a:spLocks noGrp="1"/>
          </p:cNvSpPr>
          <p:nvPr>
            <p:ph type="sldNum" sz="quarter" idx="4"/>
          </p:nvPr>
        </p:nvSpPr>
        <p:spPr/>
        <p:txBody>
          <a:bodyPr/>
          <a:lstStyle/>
          <a:p>
            <a:fld id="{D3DF9CC1-2D95-6B44-AD84-8EFF3BE5F0CB}" type="slidenum">
              <a:rPr lang="en-US" smtClean="0"/>
              <a:pPr/>
              <a:t>26</a:t>
            </a:fld>
            <a:endParaRPr lang="en-US"/>
          </a:p>
        </p:txBody>
      </p:sp>
    </p:spTree>
    <p:extLst>
      <p:ext uri="{BB962C8B-B14F-4D97-AF65-F5344CB8AC3E}">
        <p14:creationId xmlns:p14="http://schemas.microsoft.com/office/powerpoint/2010/main" val="294217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72" y="3400076"/>
            <a:ext cx="7429644" cy="302717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itle 5"/>
          <p:cNvSpPr>
            <a:spLocks noGrp="1"/>
          </p:cNvSpPr>
          <p:nvPr>
            <p:ph type="title"/>
          </p:nvPr>
        </p:nvSpPr>
        <p:spPr/>
        <p:txBody>
          <a:bodyPr>
            <a:noAutofit/>
          </a:bodyPr>
          <a:lstStyle/>
          <a:p>
            <a:r>
              <a:rPr lang="en-US" sz="4000" dirty="0" smtClean="0"/>
              <a:t>Accessing Missing Score Report</a:t>
            </a:r>
            <a:endParaRPr lang="en-US" sz="4000" dirty="0"/>
          </a:p>
        </p:txBody>
      </p:sp>
      <p:sp>
        <p:nvSpPr>
          <p:cNvPr id="7" name="Content Placeholder 6"/>
          <p:cNvSpPr>
            <a:spLocks noGrp="1"/>
          </p:cNvSpPr>
          <p:nvPr>
            <p:ph sz="half" idx="1"/>
          </p:nvPr>
        </p:nvSpPr>
        <p:spPr>
          <a:xfrm>
            <a:off x="457200" y="1600200"/>
            <a:ext cx="8229600" cy="1875275"/>
          </a:xfrm>
        </p:spPr>
        <p:txBody>
          <a:bodyPr>
            <a:normAutofit fontScale="92500" lnSpcReduction="20000"/>
          </a:bodyPr>
          <a:lstStyle/>
          <a:p>
            <a:r>
              <a:rPr lang="en-US" dirty="0" smtClean="0"/>
              <a:t>What is the Missing Score Report?</a:t>
            </a:r>
          </a:p>
          <a:p>
            <a:r>
              <a:rPr lang="en-US" dirty="0" smtClean="0"/>
              <a:t>School Level Users</a:t>
            </a:r>
          </a:p>
          <a:p>
            <a:pPr lvl="1"/>
            <a:r>
              <a:rPr lang="en-US" dirty="0" smtClean="0"/>
              <a:t>Sign In</a:t>
            </a:r>
          </a:p>
          <a:p>
            <a:pPr lvl="1"/>
            <a:r>
              <a:rPr lang="en-US" dirty="0" smtClean="0"/>
              <a:t>Click the </a:t>
            </a:r>
            <a:r>
              <a:rPr lang="en-US" b="1" dirty="0" smtClean="0"/>
              <a:t>School Reports </a:t>
            </a:r>
            <a:r>
              <a:rPr lang="en-US" dirty="0" smtClean="0"/>
              <a:t>tab</a:t>
            </a:r>
          </a:p>
          <a:p>
            <a:pPr lvl="1"/>
            <a:r>
              <a:rPr lang="en-US" dirty="0" smtClean="0"/>
              <a:t>Click on </a:t>
            </a:r>
            <a:r>
              <a:rPr lang="en-US" b="1" dirty="0" smtClean="0"/>
              <a:t>Missing Score Report</a:t>
            </a:r>
            <a:endParaRPr lang="en-US" b="1" dirty="0"/>
          </a:p>
        </p:txBody>
      </p:sp>
      <p:sp>
        <p:nvSpPr>
          <p:cNvPr id="2" name="Oval 1"/>
          <p:cNvSpPr/>
          <p:nvPr/>
        </p:nvSpPr>
        <p:spPr>
          <a:xfrm>
            <a:off x="746336" y="3887516"/>
            <a:ext cx="755650"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70172" y="4742213"/>
            <a:ext cx="1208016" cy="1905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a:xfrm>
            <a:off x="3505200" y="6419850"/>
            <a:ext cx="2133600" cy="365125"/>
          </a:xfrm>
        </p:spPr>
        <p:txBody>
          <a:bodyPr/>
          <a:lstStyle/>
          <a:p>
            <a:fld id="{D3DF9CC1-2D95-6B44-AD84-8EFF3BE5F0CB}" type="slidenum">
              <a:rPr lang="en-US" smtClean="0"/>
              <a:pPr/>
              <a:t>27</a:t>
            </a:fld>
            <a:endParaRPr lang="en-US"/>
          </a:p>
        </p:txBody>
      </p:sp>
    </p:spTree>
    <p:extLst>
      <p:ext uri="{BB962C8B-B14F-4D97-AF65-F5344CB8AC3E}">
        <p14:creationId xmlns:p14="http://schemas.microsoft.com/office/powerpoint/2010/main" val="1055189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25" y="3705225"/>
            <a:ext cx="7596914" cy="257682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itle 5"/>
          <p:cNvSpPr>
            <a:spLocks noGrp="1"/>
          </p:cNvSpPr>
          <p:nvPr>
            <p:ph type="title"/>
          </p:nvPr>
        </p:nvSpPr>
        <p:spPr/>
        <p:txBody>
          <a:bodyPr>
            <a:noAutofit/>
          </a:bodyPr>
          <a:lstStyle/>
          <a:p>
            <a:r>
              <a:rPr lang="en-US" sz="4000" dirty="0" smtClean="0"/>
              <a:t>Accessing Missing Score Report</a:t>
            </a:r>
            <a:endParaRPr lang="en-US" sz="4000" dirty="0"/>
          </a:p>
        </p:txBody>
      </p:sp>
      <p:sp>
        <p:nvSpPr>
          <p:cNvPr id="7" name="Content Placeholder 6"/>
          <p:cNvSpPr>
            <a:spLocks noGrp="1"/>
          </p:cNvSpPr>
          <p:nvPr>
            <p:ph sz="half" idx="1"/>
          </p:nvPr>
        </p:nvSpPr>
        <p:spPr>
          <a:xfrm>
            <a:off x="457200" y="1600200"/>
            <a:ext cx="8229600" cy="1875275"/>
          </a:xfrm>
        </p:spPr>
        <p:txBody>
          <a:bodyPr>
            <a:normAutofit/>
          </a:bodyPr>
          <a:lstStyle/>
          <a:p>
            <a:r>
              <a:rPr lang="en-US" dirty="0" smtClean="0"/>
              <a:t>Reading and Resource Level Users</a:t>
            </a:r>
          </a:p>
          <a:p>
            <a:pPr lvl="1"/>
            <a:r>
              <a:rPr lang="en-US" dirty="0" smtClean="0"/>
              <a:t>Sign In</a:t>
            </a:r>
          </a:p>
          <a:p>
            <a:pPr lvl="1"/>
            <a:r>
              <a:rPr lang="en-US" dirty="0" smtClean="0"/>
              <a:t>Click the </a:t>
            </a:r>
            <a:r>
              <a:rPr lang="en-US" b="1" dirty="0" smtClean="0"/>
              <a:t>Teacher Reports </a:t>
            </a:r>
            <a:r>
              <a:rPr lang="en-US" dirty="0" smtClean="0"/>
              <a:t>tab</a:t>
            </a:r>
          </a:p>
          <a:p>
            <a:pPr lvl="1"/>
            <a:r>
              <a:rPr lang="en-US" dirty="0" smtClean="0"/>
              <a:t>Click on </a:t>
            </a:r>
            <a:r>
              <a:rPr lang="en-US" b="1" dirty="0" smtClean="0"/>
              <a:t>Missing Score Report</a:t>
            </a:r>
            <a:endParaRPr lang="en-US" b="1" dirty="0"/>
          </a:p>
        </p:txBody>
      </p:sp>
      <p:sp>
        <p:nvSpPr>
          <p:cNvPr id="2" name="Oval 1"/>
          <p:cNvSpPr/>
          <p:nvPr/>
        </p:nvSpPr>
        <p:spPr>
          <a:xfrm>
            <a:off x="1613211" y="4221012"/>
            <a:ext cx="755650"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917672" y="5744665"/>
            <a:ext cx="1208016" cy="1905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D3DF9CC1-2D95-6B44-AD84-8EFF3BE5F0CB}" type="slidenum">
              <a:rPr lang="en-US" smtClean="0"/>
              <a:pPr/>
              <a:t>28</a:t>
            </a:fld>
            <a:endParaRPr lang="en-US"/>
          </a:p>
        </p:txBody>
      </p:sp>
    </p:spTree>
    <p:extLst>
      <p:ext uri="{BB962C8B-B14F-4D97-AF65-F5344CB8AC3E}">
        <p14:creationId xmlns:p14="http://schemas.microsoft.com/office/powerpoint/2010/main" val="1737980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of Tasks</a:t>
            </a:r>
            <a:endParaRPr lang="en-US" dirty="0"/>
          </a:p>
        </p:txBody>
      </p:sp>
      <p:sp>
        <p:nvSpPr>
          <p:cNvPr id="3" name="Rectangle 2"/>
          <p:cNvSpPr/>
          <p:nvPr/>
        </p:nvSpPr>
        <p:spPr>
          <a:xfrm>
            <a:off x="800202" y="1570340"/>
            <a:ext cx="1965588" cy="1216358"/>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smtClean="0"/>
          </a:p>
          <a:p>
            <a:pPr algn="ctr"/>
            <a:r>
              <a:rPr lang="en-US" dirty="0" smtClean="0">
                <a:solidFill>
                  <a:srgbClr val="0070C0"/>
                </a:solidFill>
              </a:rPr>
              <a:t>Word Recognition</a:t>
            </a:r>
          </a:p>
          <a:p>
            <a:pPr algn="ctr"/>
            <a:r>
              <a:rPr lang="en-US" sz="1200" dirty="0" smtClean="0">
                <a:solidFill>
                  <a:srgbClr val="0070C0"/>
                </a:solidFill>
              </a:rPr>
              <a:t>(about 2 min.)</a:t>
            </a:r>
          </a:p>
          <a:p>
            <a:pPr algn="ctr"/>
            <a:endParaRPr lang="en-US" sz="2400" dirty="0"/>
          </a:p>
        </p:txBody>
      </p:sp>
      <p:sp>
        <p:nvSpPr>
          <p:cNvPr id="4" name="Rectangle 3"/>
          <p:cNvSpPr/>
          <p:nvPr/>
        </p:nvSpPr>
        <p:spPr>
          <a:xfrm>
            <a:off x="800198" y="2942882"/>
            <a:ext cx="1965592" cy="1265274"/>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800" dirty="0" smtClean="0"/>
          </a:p>
          <a:p>
            <a:pPr algn="ctr"/>
            <a:r>
              <a:rPr lang="en-US" dirty="0" smtClean="0">
                <a:solidFill>
                  <a:srgbClr val="0070C0"/>
                </a:solidFill>
              </a:rPr>
              <a:t>Vocabulary Knowledge</a:t>
            </a:r>
          </a:p>
          <a:p>
            <a:pPr algn="ctr"/>
            <a:r>
              <a:rPr lang="en-US" sz="1200" dirty="0" smtClean="0">
                <a:solidFill>
                  <a:srgbClr val="0070C0"/>
                </a:solidFill>
              </a:rPr>
              <a:t>(about 3 min.)</a:t>
            </a:r>
          </a:p>
          <a:p>
            <a:pPr algn="ctr"/>
            <a:endParaRPr lang="en-US" sz="2800" dirty="0"/>
          </a:p>
        </p:txBody>
      </p:sp>
      <p:sp>
        <p:nvSpPr>
          <p:cNvPr id="5" name="Rectangle 4"/>
          <p:cNvSpPr/>
          <p:nvPr/>
        </p:nvSpPr>
        <p:spPr>
          <a:xfrm>
            <a:off x="800200" y="4398064"/>
            <a:ext cx="1965590" cy="1308266"/>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rgbClr val="0070C0"/>
                </a:solidFill>
              </a:rPr>
              <a:t>Reading Comprehension</a:t>
            </a:r>
            <a:endParaRPr lang="en-US" dirty="0">
              <a:solidFill>
                <a:srgbClr val="0070C0"/>
              </a:solidFill>
            </a:endParaRPr>
          </a:p>
          <a:p>
            <a:pPr algn="ctr"/>
            <a:r>
              <a:rPr lang="en-US" sz="1200" dirty="0" smtClean="0">
                <a:solidFill>
                  <a:srgbClr val="0070C0"/>
                </a:solidFill>
              </a:rPr>
              <a:t>(about 15 min.)</a:t>
            </a:r>
            <a:endParaRPr lang="en-US" sz="1200" dirty="0">
              <a:solidFill>
                <a:srgbClr val="0070C0"/>
              </a:solidFill>
            </a:endParaRPr>
          </a:p>
        </p:txBody>
      </p:sp>
      <p:sp>
        <p:nvSpPr>
          <p:cNvPr id="6" name="Rectangle 5"/>
          <p:cNvSpPr/>
          <p:nvPr/>
        </p:nvSpPr>
        <p:spPr>
          <a:xfrm>
            <a:off x="3398556" y="2212411"/>
            <a:ext cx="1063494" cy="1408874"/>
          </a:xfrm>
          <a:prstGeom prst="rect">
            <a:avLst/>
          </a:prstGeom>
          <a:solidFill>
            <a:srgbClr val="92D050"/>
          </a:soli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rgbClr val="0070C0"/>
                </a:solidFill>
              </a:rPr>
              <a:t>Compute Probability </a:t>
            </a:r>
            <a:r>
              <a:rPr lang="en-US" sz="1400" dirty="0">
                <a:solidFill>
                  <a:srgbClr val="0070C0"/>
                </a:solidFill>
              </a:rPr>
              <a:t>of Literacy Success</a:t>
            </a:r>
          </a:p>
          <a:p>
            <a:pPr algn="ctr"/>
            <a:r>
              <a:rPr lang="en-US" sz="1400" dirty="0">
                <a:solidFill>
                  <a:srgbClr val="0070C0"/>
                </a:solidFill>
              </a:rPr>
              <a:t>(PLS</a:t>
            </a:r>
            <a:r>
              <a:rPr lang="en-US" sz="1400" dirty="0" smtClean="0">
                <a:solidFill>
                  <a:srgbClr val="0070C0"/>
                </a:solidFill>
              </a:rPr>
              <a:t>)</a:t>
            </a:r>
            <a:endParaRPr lang="en-US" sz="1400" dirty="0">
              <a:solidFill>
                <a:srgbClr val="0070C0"/>
              </a:solidFill>
            </a:endParaRPr>
          </a:p>
        </p:txBody>
      </p:sp>
      <p:sp>
        <p:nvSpPr>
          <p:cNvPr id="7" name="Oval 6"/>
          <p:cNvSpPr/>
          <p:nvPr/>
        </p:nvSpPr>
        <p:spPr>
          <a:xfrm>
            <a:off x="4837121" y="2495277"/>
            <a:ext cx="1240743" cy="760706"/>
          </a:xfrm>
          <a:prstGeom prst="ellipse">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70C0"/>
                </a:solidFill>
              </a:rPr>
              <a:t>PLS</a:t>
            </a:r>
          </a:p>
          <a:p>
            <a:pPr algn="ctr"/>
            <a:r>
              <a:rPr lang="en-US" sz="2000" b="1" dirty="0" smtClean="0">
                <a:solidFill>
                  <a:srgbClr val="0070C0"/>
                </a:solidFill>
              </a:rPr>
              <a:t>&lt;.</a:t>
            </a:r>
            <a:r>
              <a:rPr lang="en-US" sz="2000" b="1" dirty="0" smtClean="0">
                <a:solidFill>
                  <a:srgbClr val="0070C0"/>
                </a:solidFill>
              </a:rPr>
              <a:t>85</a:t>
            </a:r>
            <a:r>
              <a:rPr lang="en-US" sz="2000" b="1" dirty="0" smtClean="0">
                <a:solidFill>
                  <a:srgbClr val="0070C0"/>
                </a:solidFill>
              </a:rPr>
              <a:t>?</a:t>
            </a:r>
            <a:endParaRPr lang="en-US" sz="2000" b="1" dirty="0" smtClean="0">
              <a:solidFill>
                <a:srgbClr val="0070C0"/>
              </a:solidFill>
            </a:endParaRPr>
          </a:p>
        </p:txBody>
      </p:sp>
      <p:sp>
        <p:nvSpPr>
          <p:cNvPr id="8" name="TextBox 7"/>
          <p:cNvSpPr txBox="1"/>
          <p:nvPr/>
        </p:nvSpPr>
        <p:spPr>
          <a:xfrm flipH="1">
            <a:off x="5676945" y="2072439"/>
            <a:ext cx="599269" cy="29318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t>NO</a:t>
            </a:r>
            <a:endParaRPr lang="en-US" sz="1600" dirty="0"/>
          </a:p>
        </p:txBody>
      </p:sp>
      <p:sp>
        <p:nvSpPr>
          <p:cNvPr id="9" name="Rectangle 8"/>
          <p:cNvSpPr/>
          <p:nvPr/>
        </p:nvSpPr>
        <p:spPr>
          <a:xfrm rot="10800000" flipV="1">
            <a:off x="5676945" y="3314856"/>
            <a:ext cx="531747" cy="30642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YES</a:t>
            </a:r>
            <a:endParaRPr lang="en-US" sz="1600" dirty="0">
              <a:solidFill>
                <a:srgbClr val="0070C0"/>
              </a:solidFill>
            </a:endParaRPr>
          </a:p>
        </p:txBody>
      </p:sp>
      <p:sp>
        <p:nvSpPr>
          <p:cNvPr id="10" name="Rectangle 9"/>
          <p:cNvSpPr/>
          <p:nvPr/>
        </p:nvSpPr>
        <p:spPr>
          <a:xfrm>
            <a:off x="4903590" y="4009543"/>
            <a:ext cx="1174274" cy="96009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Syntactic Knowledge</a:t>
            </a:r>
            <a:br>
              <a:rPr lang="en-US" sz="1600" dirty="0" smtClean="0">
                <a:solidFill>
                  <a:srgbClr val="0070C0"/>
                </a:solidFill>
              </a:rPr>
            </a:br>
            <a:r>
              <a:rPr lang="en-US" sz="1200" dirty="0" smtClean="0">
                <a:solidFill>
                  <a:srgbClr val="0070C0"/>
                </a:solidFill>
              </a:rPr>
              <a:t>(about 5 min.)</a:t>
            </a:r>
            <a:endParaRPr lang="en-US" sz="1200" dirty="0">
              <a:solidFill>
                <a:srgbClr val="0070C0"/>
              </a:solidFill>
            </a:endParaRPr>
          </a:p>
        </p:txBody>
      </p:sp>
      <p:sp>
        <p:nvSpPr>
          <p:cNvPr id="11" name="Rectangle 10"/>
          <p:cNvSpPr/>
          <p:nvPr/>
        </p:nvSpPr>
        <p:spPr>
          <a:xfrm>
            <a:off x="5098246" y="1587256"/>
            <a:ext cx="725877" cy="25355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STOP</a:t>
            </a:r>
            <a:endParaRPr lang="en-US" sz="1600" dirty="0">
              <a:solidFill>
                <a:srgbClr val="0070C0"/>
              </a:solidFill>
            </a:endParaRPr>
          </a:p>
        </p:txBody>
      </p:sp>
      <p:cxnSp>
        <p:nvCxnSpPr>
          <p:cNvPr id="13" name="Straight Arrow Connector 12"/>
          <p:cNvCxnSpPr/>
          <p:nvPr/>
        </p:nvCxnSpPr>
        <p:spPr>
          <a:xfrm>
            <a:off x="1517124" y="2785942"/>
            <a:ext cx="0" cy="156940"/>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63547" y="4250357"/>
            <a:ext cx="0" cy="147707"/>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3"/>
          </p:cNvCxnSpPr>
          <p:nvPr/>
        </p:nvCxnSpPr>
        <p:spPr>
          <a:xfrm flipV="1">
            <a:off x="4462050" y="2908860"/>
            <a:ext cx="375071" cy="7988"/>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0"/>
            <a:endCxn id="11" idx="2"/>
          </p:cNvCxnSpPr>
          <p:nvPr/>
        </p:nvCxnSpPr>
        <p:spPr>
          <a:xfrm flipV="1">
            <a:off x="5457493" y="1840812"/>
            <a:ext cx="3692" cy="654465"/>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0" idx="0"/>
          </p:cNvCxnSpPr>
          <p:nvPr/>
        </p:nvCxnSpPr>
        <p:spPr>
          <a:xfrm flipH="1">
            <a:off x="5490727" y="3221154"/>
            <a:ext cx="7916" cy="788389"/>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6" idx="1"/>
          </p:cNvCxnSpPr>
          <p:nvPr/>
        </p:nvCxnSpPr>
        <p:spPr>
          <a:xfrm flipV="1">
            <a:off x="2765790" y="2916848"/>
            <a:ext cx="632766" cy="388972"/>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765790" y="3328101"/>
            <a:ext cx="632766" cy="1716375"/>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765790" y="2193587"/>
            <a:ext cx="632766" cy="301690"/>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6922743" y="2362509"/>
            <a:ext cx="1240743" cy="1034234"/>
          </a:xfrm>
          <a:prstGeom prst="ellipse">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Take optional tasks?</a:t>
            </a:r>
          </a:p>
        </p:txBody>
      </p:sp>
      <p:sp>
        <p:nvSpPr>
          <p:cNvPr id="43" name="TextBox 42"/>
          <p:cNvSpPr txBox="1"/>
          <p:nvPr/>
        </p:nvSpPr>
        <p:spPr>
          <a:xfrm flipH="1">
            <a:off x="7762567" y="1995072"/>
            <a:ext cx="599269" cy="29318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smtClean="0"/>
              <a:t>NO</a:t>
            </a:r>
            <a:endParaRPr lang="en-US" sz="1600" dirty="0"/>
          </a:p>
        </p:txBody>
      </p:sp>
      <p:sp>
        <p:nvSpPr>
          <p:cNvPr id="44" name="Rectangle 43"/>
          <p:cNvSpPr/>
          <p:nvPr/>
        </p:nvSpPr>
        <p:spPr>
          <a:xfrm rot="10800000" flipV="1">
            <a:off x="7775267" y="3491487"/>
            <a:ext cx="531747" cy="30642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YES</a:t>
            </a:r>
            <a:endParaRPr lang="en-US" sz="1600" dirty="0">
              <a:solidFill>
                <a:srgbClr val="0070C0"/>
              </a:solidFill>
            </a:endParaRPr>
          </a:p>
        </p:txBody>
      </p:sp>
      <p:sp>
        <p:nvSpPr>
          <p:cNvPr id="45" name="Rectangle 44"/>
          <p:cNvSpPr/>
          <p:nvPr/>
        </p:nvSpPr>
        <p:spPr>
          <a:xfrm>
            <a:off x="6790862" y="4033974"/>
            <a:ext cx="1570974" cy="64361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bg1"/>
                </a:solidFill>
              </a:rPr>
              <a:t>Oral Reading Fluency</a:t>
            </a:r>
            <a:endParaRPr lang="en-US" sz="1200" dirty="0">
              <a:solidFill>
                <a:schemeClr val="bg1"/>
              </a:solidFill>
            </a:endParaRPr>
          </a:p>
        </p:txBody>
      </p:sp>
      <p:sp>
        <p:nvSpPr>
          <p:cNvPr id="46" name="Rectangle 45"/>
          <p:cNvSpPr/>
          <p:nvPr/>
        </p:nvSpPr>
        <p:spPr>
          <a:xfrm>
            <a:off x="7183868" y="1608666"/>
            <a:ext cx="725877" cy="253556"/>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STOP</a:t>
            </a:r>
            <a:endParaRPr lang="en-US" sz="1600" dirty="0">
              <a:solidFill>
                <a:srgbClr val="0070C0"/>
              </a:solidFill>
            </a:endParaRPr>
          </a:p>
        </p:txBody>
      </p:sp>
      <p:cxnSp>
        <p:nvCxnSpPr>
          <p:cNvPr id="47" name="Straight Arrow Connector 46"/>
          <p:cNvCxnSpPr>
            <a:stCxn id="42" idx="0"/>
            <a:endCxn id="46" idx="2"/>
          </p:cNvCxnSpPr>
          <p:nvPr/>
        </p:nvCxnSpPr>
        <p:spPr>
          <a:xfrm flipV="1">
            <a:off x="7543115" y="1862222"/>
            <a:ext cx="3692" cy="500287"/>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2" idx="4"/>
            <a:endCxn id="45" idx="0"/>
          </p:cNvCxnSpPr>
          <p:nvPr/>
        </p:nvCxnSpPr>
        <p:spPr>
          <a:xfrm>
            <a:off x="7543115" y="3396743"/>
            <a:ext cx="33234" cy="637231"/>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0" idx="3"/>
            <a:endCxn id="42" idx="2"/>
          </p:cNvCxnSpPr>
          <p:nvPr/>
        </p:nvCxnSpPr>
        <p:spPr>
          <a:xfrm flipV="1">
            <a:off x="6077864" y="2879626"/>
            <a:ext cx="844879" cy="1609966"/>
          </a:xfrm>
          <a:prstGeom prst="straightConnector1">
            <a:avLst/>
          </a:prstGeom>
          <a:ln>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6790862" y="4807559"/>
            <a:ext cx="1570974" cy="406252"/>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bg1"/>
                </a:solidFill>
              </a:rPr>
              <a:t>Oral Response</a:t>
            </a:r>
            <a:endParaRPr lang="en-US" sz="1200" dirty="0">
              <a:solidFill>
                <a:schemeClr val="bg1"/>
              </a:solidFill>
            </a:endParaRPr>
          </a:p>
        </p:txBody>
      </p:sp>
      <p:sp>
        <p:nvSpPr>
          <p:cNvPr id="62" name="Rectangle 61"/>
          <p:cNvSpPr/>
          <p:nvPr/>
        </p:nvSpPr>
        <p:spPr>
          <a:xfrm>
            <a:off x="6790862" y="5343487"/>
            <a:ext cx="1570974" cy="643614"/>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Written Response</a:t>
            </a:r>
            <a:endParaRPr lang="en-US" sz="1200" dirty="0">
              <a:solidFill>
                <a:srgbClr val="0070C0"/>
              </a:solidFill>
            </a:endParaRPr>
          </a:p>
        </p:txBody>
      </p:sp>
      <p:sp>
        <p:nvSpPr>
          <p:cNvPr id="33" name="TextBox 32"/>
          <p:cNvSpPr txBox="1"/>
          <p:nvPr/>
        </p:nvSpPr>
        <p:spPr>
          <a:xfrm>
            <a:off x="3564409" y="5243152"/>
            <a:ext cx="2973993" cy="369332"/>
          </a:xfrm>
          <a:prstGeom prst="rect">
            <a:avLst/>
          </a:prstGeom>
          <a:noFill/>
        </p:spPr>
        <p:txBody>
          <a:bodyPr wrap="square" rtlCol="0">
            <a:spAutoFit/>
          </a:bodyPr>
          <a:lstStyle/>
          <a:p>
            <a:r>
              <a:rPr lang="en-US" dirty="0" smtClean="0"/>
              <a:t>Paper/Pencil </a:t>
            </a:r>
            <a:r>
              <a:rPr lang="en-US" dirty="0"/>
              <a:t>A</a:t>
            </a:r>
            <a:r>
              <a:rPr lang="en-US" dirty="0" smtClean="0"/>
              <a:t>dministration</a:t>
            </a:r>
            <a:endParaRPr lang="en-US" dirty="0"/>
          </a:p>
        </p:txBody>
      </p:sp>
      <p:sp>
        <p:nvSpPr>
          <p:cNvPr id="35" name="TextBox 34"/>
          <p:cNvSpPr txBox="1"/>
          <p:nvPr/>
        </p:nvSpPr>
        <p:spPr>
          <a:xfrm>
            <a:off x="3564410" y="5670351"/>
            <a:ext cx="2973993" cy="369332"/>
          </a:xfrm>
          <a:prstGeom prst="rect">
            <a:avLst/>
          </a:prstGeom>
          <a:noFill/>
        </p:spPr>
        <p:txBody>
          <a:bodyPr wrap="square" rtlCol="0">
            <a:spAutoFit/>
          </a:bodyPr>
          <a:lstStyle/>
          <a:p>
            <a:r>
              <a:rPr lang="en-US" dirty="0" smtClean="0"/>
              <a:t>Computer Administration</a:t>
            </a:r>
            <a:endParaRPr lang="en-US" dirty="0"/>
          </a:p>
        </p:txBody>
      </p:sp>
      <p:sp>
        <p:nvSpPr>
          <p:cNvPr id="36" name="Rectangle 35"/>
          <p:cNvSpPr/>
          <p:nvPr/>
        </p:nvSpPr>
        <p:spPr>
          <a:xfrm>
            <a:off x="3120273" y="5731730"/>
            <a:ext cx="403994" cy="388783"/>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38" name="Rectangle 37"/>
          <p:cNvSpPr/>
          <p:nvPr/>
        </p:nvSpPr>
        <p:spPr>
          <a:xfrm>
            <a:off x="3120273" y="5243152"/>
            <a:ext cx="403994" cy="388783"/>
          </a:xfrm>
          <a:prstGeom prst="rect">
            <a:avLst/>
          </a:prstGeom>
          <a:solidFill>
            <a:schemeClr val="accent5"/>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12" name="Rectangle 11"/>
          <p:cNvSpPr/>
          <p:nvPr/>
        </p:nvSpPr>
        <p:spPr>
          <a:xfrm>
            <a:off x="6720716" y="2310550"/>
            <a:ext cx="1764057" cy="3926926"/>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4"/>
          </p:nvPr>
        </p:nvSpPr>
        <p:spPr/>
        <p:txBody>
          <a:bodyPr/>
          <a:lstStyle/>
          <a:p>
            <a:fld id="{D3DF9CC1-2D95-6B44-AD84-8EFF3BE5F0CB}" type="slidenum">
              <a:rPr lang="en-US" smtClean="0"/>
              <a:pPr/>
              <a:t>29</a:t>
            </a:fld>
            <a:endParaRPr lang="en-US"/>
          </a:p>
        </p:txBody>
      </p:sp>
    </p:spTree>
    <p:extLst>
      <p:ext uri="{BB962C8B-B14F-4D97-AF65-F5344CB8AC3E}">
        <p14:creationId xmlns:p14="http://schemas.microsoft.com/office/powerpoint/2010/main" val="151354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70" y="128365"/>
            <a:ext cx="8143875"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D3DF9CC1-2D95-6B44-AD84-8EFF3BE5F0CB}" type="slidenum">
              <a:rPr lang="en-US" smtClean="0"/>
              <a:pPr/>
              <a:t>3</a:t>
            </a:fld>
            <a:endParaRPr lang="en-US"/>
          </a:p>
        </p:txBody>
      </p:sp>
    </p:spTree>
    <p:extLst>
      <p:ext uri="{BB962C8B-B14F-4D97-AF65-F5344CB8AC3E}">
        <p14:creationId xmlns:p14="http://schemas.microsoft.com/office/powerpoint/2010/main" val="3474644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ORT</a:t>
            </a:r>
            <a:endParaRPr lang="en-US" dirty="0"/>
          </a:p>
        </p:txBody>
      </p:sp>
      <p:sp>
        <p:nvSpPr>
          <p:cNvPr id="3" name="Content Placeholder 2"/>
          <p:cNvSpPr>
            <a:spLocks noGrp="1"/>
          </p:cNvSpPr>
          <p:nvPr>
            <p:ph idx="1"/>
          </p:nvPr>
        </p:nvSpPr>
        <p:spPr/>
        <p:txBody>
          <a:bodyPr>
            <a:normAutofit/>
          </a:bodyPr>
          <a:lstStyle/>
          <a:p>
            <a:r>
              <a:rPr lang="en-US" dirty="0" smtClean="0"/>
              <a:t>[</a:t>
            </a:r>
            <a:r>
              <a:rPr lang="en-US" b="1" dirty="0" smtClean="0"/>
              <a:t>Optional</a:t>
            </a:r>
            <a:r>
              <a:rPr lang="en-US" dirty="0" smtClean="0"/>
              <a:t>] Open Response Tasks (ORT)</a:t>
            </a:r>
          </a:p>
          <a:p>
            <a:r>
              <a:rPr lang="en-US" dirty="0" smtClean="0"/>
              <a:t>Prerequisite:  Syntactic Knowledge Task</a:t>
            </a:r>
            <a:endParaRPr lang="en-US" dirty="0"/>
          </a:p>
          <a:p>
            <a:r>
              <a:rPr lang="en-US" dirty="0"/>
              <a:t>Open response items allow teacher to analyze </a:t>
            </a:r>
            <a:r>
              <a:rPr lang="en-US" dirty="0" smtClean="0"/>
              <a:t>an individual’s approach </a:t>
            </a:r>
            <a:r>
              <a:rPr lang="en-US" dirty="0"/>
              <a:t>to answering questions</a:t>
            </a:r>
          </a:p>
          <a:p>
            <a:r>
              <a:rPr lang="en-US" dirty="0"/>
              <a:t>Tasks are mostly teacher-administered and teacher-scored</a:t>
            </a:r>
          </a:p>
          <a:p>
            <a:r>
              <a:rPr lang="en-US" dirty="0" smtClean="0"/>
              <a:t>Scores </a:t>
            </a:r>
            <a:r>
              <a:rPr lang="en-US" dirty="0"/>
              <a:t>are not entered in the </a:t>
            </a:r>
            <a:r>
              <a:rPr lang="en-US" dirty="0" smtClean="0"/>
              <a:t>PMRN</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30</a:t>
            </a:fld>
            <a:endParaRPr lang="en-US"/>
          </a:p>
        </p:txBody>
      </p:sp>
    </p:spTree>
    <p:extLst>
      <p:ext uri="{BB962C8B-B14F-4D97-AF65-F5344CB8AC3E}">
        <p14:creationId xmlns:p14="http://schemas.microsoft.com/office/powerpoint/2010/main" val="3110998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ORT</a:t>
            </a:r>
            <a:endParaRPr lang="en-US" dirty="0"/>
          </a:p>
        </p:txBody>
      </p:sp>
      <p:sp>
        <p:nvSpPr>
          <p:cNvPr id="3" name="Content Placeholder 2"/>
          <p:cNvSpPr>
            <a:spLocks noGrp="1"/>
          </p:cNvSpPr>
          <p:nvPr>
            <p:ph idx="1"/>
          </p:nvPr>
        </p:nvSpPr>
        <p:spPr/>
        <p:txBody>
          <a:bodyPr>
            <a:normAutofit/>
          </a:bodyPr>
          <a:lstStyle/>
          <a:p>
            <a:r>
              <a:rPr lang="en-US" dirty="0"/>
              <a:t>14 – 16 passages for each grade</a:t>
            </a:r>
          </a:p>
          <a:p>
            <a:r>
              <a:rPr lang="en-US" dirty="0"/>
              <a:t>Some Literary, some Informational</a:t>
            </a:r>
          </a:p>
          <a:p>
            <a:r>
              <a:rPr lang="en-US" dirty="0"/>
              <a:t>Text complexity (quantitative </a:t>
            </a:r>
            <a:r>
              <a:rPr lang="en-US" dirty="0" smtClean="0"/>
              <a:t>&amp;</a:t>
            </a:r>
            <a:br>
              <a:rPr lang="en-US" dirty="0" smtClean="0"/>
            </a:br>
            <a:r>
              <a:rPr lang="en-US" dirty="0" smtClean="0"/>
              <a:t>qualitative</a:t>
            </a:r>
            <a:r>
              <a:rPr lang="en-US" dirty="0"/>
              <a:t>) </a:t>
            </a:r>
            <a:r>
              <a:rPr lang="en-US" dirty="0" smtClean="0"/>
              <a:t>fits </a:t>
            </a:r>
            <a:r>
              <a:rPr lang="en-US" dirty="0"/>
              <a:t>the </a:t>
            </a:r>
            <a:r>
              <a:rPr lang="en-US" dirty="0" smtClean="0"/>
              <a:t>LAFS grade </a:t>
            </a:r>
            <a:r>
              <a:rPr lang="en-US" dirty="0"/>
              <a:t>bands</a:t>
            </a:r>
          </a:p>
          <a:p>
            <a:r>
              <a:rPr lang="en-US" dirty="0" smtClean="0"/>
              <a:t>Teacher chooses and prints passage </a:t>
            </a:r>
          </a:p>
          <a:p>
            <a:r>
              <a:rPr lang="en-US" dirty="0" smtClean="0"/>
              <a:t>Each </a:t>
            </a:r>
            <a:r>
              <a:rPr lang="en-US" dirty="0"/>
              <a:t>passage has </a:t>
            </a:r>
            <a:r>
              <a:rPr lang="en-US" dirty="0" smtClean="0"/>
              <a:t> 3 </a:t>
            </a:r>
            <a:r>
              <a:rPr lang="en-US" dirty="0"/>
              <a:t>oral response </a:t>
            </a:r>
            <a:r>
              <a:rPr lang="en-US" dirty="0" smtClean="0"/>
              <a:t>questions </a:t>
            </a:r>
            <a:r>
              <a:rPr lang="en-US" dirty="0"/>
              <a:t>and </a:t>
            </a:r>
            <a:r>
              <a:rPr lang="en-US" dirty="0" smtClean="0"/>
              <a:t> 1 </a:t>
            </a:r>
            <a:r>
              <a:rPr lang="en-US" dirty="0"/>
              <a:t>written response </a:t>
            </a:r>
            <a:r>
              <a:rPr lang="en-US" dirty="0" smtClean="0"/>
              <a:t>question</a:t>
            </a:r>
            <a:endParaRPr lang="en-US" dirty="0"/>
          </a:p>
        </p:txBody>
      </p:sp>
      <p:grpSp>
        <p:nvGrpSpPr>
          <p:cNvPr id="8" name="Group 7"/>
          <p:cNvGrpSpPr/>
          <p:nvPr/>
        </p:nvGrpSpPr>
        <p:grpSpPr>
          <a:xfrm>
            <a:off x="7275695" y="1729027"/>
            <a:ext cx="1328291" cy="2292208"/>
            <a:chOff x="7109601" y="512424"/>
            <a:chExt cx="1328291" cy="2292208"/>
          </a:xfrm>
        </p:grpSpPr>
        <p:sp>
          <p:nvSpPr>
            <p:cNvPr id="4" name="Rounded Rectangle 3"/>
            <p:cNvSpPr/>
            <p:nvPr/>
          </p:nvSpPr>
          <p:spPr>
            <a:xfrm>
              <a:off x="7135995" y="2087562"/>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5" name="Rounded Rectangle 4"/>
            <p:cNvSpPr/>
            <p:nvPr/>
          </p:nvSpPr>
          <p:spPr>
            <a:xfrm>
              <a:off x="7109601" y="512424"/>
              <a:ext cx="1302257" cy="717024"/>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Reading Fluency</a:t>
              </a:r>
            </a:p>
          </p:txBody>
        </p:sp>
        <p:sp>
          <p:nvSpPr>
            <p:cNvPr id="6" name="Rounded Rectangle 5"/>
            <p:cNvSpPr/>
            <p:nvPr/>
          </p:nvSpPr>
          <p:spPr>
            <a:xfrm>
              <a:off x="7127256" y="1303522"/>
              <a:ext cx="1310636" cy="717070"/>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Response</a:t>
              </a:r>
            </a:p>
          </p:txBody>
        </p:sp>
      </p:grpSp>
      <p:sp>
        <p:nvSpPr>
          <p:cNvPr id="7" name="Slide Number Placeholder 6"/>
          <p:cNvSpPr>
            <a:spLocks noGrp="1"/>
          </p:cNvSpPr>
          <p:nvPr>
            <p:ph type="sldNum" sz="quarter" idx="4"/>
          </p:nvPr>
        </p:nvSpPr>
        <p:spPr/>
        <p:txBody>
          <a:bodyPr/>
          <a:lstStyle/>
          <a:p>
            <a:fld id="{D3DF9CC1-2D95-6B44-AD84-8EFF3BE5F0CB}" type="slidenum">
              <a:rPr lang="en-US" smtClean="0"/>
              <a:pPr/>
              <a:t>31</a:t>
            </a:fld>
            <a:endParaRPr lang="en-US"/>
          </a:p>
        </p:txBody>
      </p:sp>
    </p:spTree>
    <p:extLst>
      <p:ext uri="{BB962C8B-B14F-4D97-AF65-F5344CB8AC3E}">
        <p14:creationId xmlns:p14="http://schemas.microsoft.com/office/powerpoint/2010/main" val="1963577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3044"/>
          <a:stretch/>
        </p:blipFill>
        <p:spPr bwMode="auto">
          <a:xfrm>
            <a:off x="4546599" y="2171699"/>
            <a:ext cx="3986345" cy="375920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normAutofit/>
          </a:bodyPr>
          <a:lstStyle/>
          <a:p>
            <a:r>
              <a:rPr lang="en-US" dirty="0" smtClean="0"/>
              <a:t>Downloading ORT Protocols</a:t>
            </a:r>
            <a:endParaRPr lang="en-US" dirty="0"/>
          </a:p>
        </p:txBody>
      </p:sp>
      <p:sp>
        <p:nvSpPr>
          <p:cNvPr id="2" name="Content Placeholder 1"/>
          <p:cNvSpPr>
            <a:spLocks noGrp="1"/>
          </p:cNvSpPr>
          <p:nvPr>
            <p:ph idx="1"/>
          </p:nvPr>
        </p:nvSpPr>
        <p:spPr>
          <a:xfrm>
            <a:off x="457200" y="1600200"/>
            <a:ext cx="3975100" cy="4978399"/>
          </a:xfrm>
        </p:spPr>
        <p:txBody>
          <a:bodyPr>
            <a:normAutofit lnSpcReduction="10000"/>
          </a:bodyPr>
          <a:lstStyle/>
          <a:p>
            <a:r>
              <a:rPr lang="en-US" dirty="0" smtClean="0"/>
              <a:t>Links</a:t>
            </a:r>
          </a:p>
          <a:p>
            <a:pPr lvl="1"/>
            <a:r>
              <a:rPr lang="en-US" dirty="0" smtClean="0"/>
              <a:t>Printable 3-12 FAIR-FS assessment materials</a:t>
            </a:r>
          </a:p>
          <a:p>
            <a:r>
              <a:rPr lang="en-US" dirty="0" smtClean="0"/>
              <a:t>WAM Manager Page</a:t>
            </a:r>
          </a:p>
          <a:p>
            <a:pPr lvl="1"/>
            <a:r>
              <a:rPr lang="en-US" dirty="0" smtClean="0"/>
              <a:t>Links section</a:t>
            </a:r>
            <a:endParaRPr lang="en-US" b="1" dirty="0" smtClean="0"/>
          </a:p>
          <a:p>
            <a:pPr lvl="1"/>
            <a:r>
              <a:rPr lang="en-US" dirty="0" smtClean="0"/>
              <a:t>Click links for assessment materials</a:t>
            </a:r>
          </a:p>
          <a:p>
            <a:pPr lvl="1"/>
            <a:r>
              <a:rPr lang="en-US" dirty="0" smtClean="0"/>
              <a:t>Print assessment materials</a:t>
            </a:r>
          </a:p>
          <a:p>
            <a:endParaRPr lang="en-US" dirty="0"/>
          </a:p>
        </p:txBody>
      </p:sp>
      <p:sp>
        <p:nvSpPr>
          <p:cNvPr id="5" name="Oval 4"/>
          <p:cNvSpPr/>
          <p:nvPr/>
        </p:nvSpPr>
        <p:spPr>
          <a:xfrm>
            <a:off x="4648200" y="4660900"/>
            <a:ext cx="1320071" cy="469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D3DF9CC1-2D95-6B44-AD84-8EFF3BE5F0CB}" type="slidenum">
              <a:rPr lang="en-US" smtClean="0"/>
              <a:pPr/>
              <a:t>32</a:t>
            </a:fld>
            <a:endParaRPr lang="en-US"/>
          </a:p>
        </p:txBody>
      </p:sp>
    </p:spTree>
    <p:extLst>
      <p:ext uri="{BB962C8B-B14F-4D97-AF65-F5344CB8AC3E}">
        <p14:creationId xmlns:p14="http://schemas.microsoft.com/office/powerpoint/2010/main" val="2869513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Downloading ORT </a:t>
            </a:r>
            <a:r>
              <a:rPr lang="en-US" dirty="0" smtClean="0"/>
              <a:t>Protocols</a:t>
            </a:r>
            <a:endParaRPr lang="en-US" dirty="0"/>
          </a:p>
        </p:txBody>
      </p:sp>
      <p:sp>
        <p:nvSpPr>
          <p:cNvPr id="2" name="Content Placeholder 1"/>
          <p:cNvSpPr>
            <a:spLocks noGrp="1"/>
          </p:cNvSpPr>
          <p:nvPr>
            <p:ph idx="1"/>
          </p:nvPr>
        </p:nvSpPr>
        <p:spPr>
          <a:xfrm>
            <a:off x="457200" y="1600201"/>
            <a:ext cx="8229600" cy="2031999"/>
          </a:xfrm>
        </p:spPr>
        <p:txBody>
          <a:bodyPr>
            <a:normAutofit fontScale="85000" lnSpcReduction="20000"/>
          </a:bodyPr>
          <a:lstStyle/>
          <a:p>
            <a:r>
              <a:rPr lang="en-US" dirty="0" smtClean="0"/>
              <a:t>3-12 FAIR-FS Grade-Specific Assessment Materials</a:t>
            </a:r>
          </a:p>
          <a:p>
            <a:r>
              <a:rPr lang="en-US" dirty="0" smtClean="0"/>
              <a:t>PMRN</a:t>
            </a:r>
          </a:p>
          <a:p>
            <a:pPr lvl="1"/>
            <a:r>
              <a:rPr lang="en-US" b="1" dirty="0" smtClean="0"/>
              <a:t>Downloads</a:t>
            </a:r>
            <a:r>
              <a:rPr lang="en-US" dirty="0" smtClean="0"/>
              <a:t> header link</a:t>
            </a:r>
            <a:endParaRPr lang="en-US" b="1" dirty="0" smtClean="0"/>
          </a:p>
          <a:p>
            <a:r>
              <a:rPr lang="en-US" dirty="0" smtClean="0"/>
              <a:t>Select </a:t>
            </a:r>
            <a:r>
              <a:rPr lang="en-US" i="1" dirty="0" smtClean="0"/>
              <a:t>Grade Level </a:t>
            </a:r>
            <a:r>
              <a:rPr lang="en-US" dirty="0" smtClean="0"/>
              <a:t>via drop-down menu</a:t>
            </a:r>
          </a:p>
          <a:p>
            <a:r>
              <a:rPr lang="en-US" dirty="0" smtClean="0"/>
              <a:t>Click </a:t>
            </a:r>
            <a:r>
              <a:rPr lang="en-US" b="1" dirty="0" smtClean="0"/>
              <a:t>Download</a:t>
            </a:r>
            <a:r>
              <a:rPr lang="en-US" dirty="0" smtClean="0"/>
              <a:t> link for each item</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182" y="3638550"/>
            <a:ext cx="5716443" cy="27490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Oval 2"/>
          <p:cNvSpPr/>
          <p:nvPr/>
        </p:nvSpPr>
        <p:spPr>
          <a:xfrm>
            <a:off x="5618678" y="3980540"/>
            <a:ext cx="457200" cy="215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52483" y="5049154"/>
            <a:ext cx="711200" cy="215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847278" y="5226954"/>
            <a:ext cx="457200" cy="596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a:xfrm>
            <a:off x="3505200" y="6419850"/>
            <a:ext cx="2133600" cy="365125"/>
          </a:xfrm>
        </p:spPr>
        <p:txBody>
          <a:bodyPr/>
          <a:lstStyle/>
          <a:p>
            <a:fld id="{D3DF9CC1-2D95-6B44-AD84-8EFF3BE5F0CB}" type="slidenum">
              <a:rPr lang="en-US" smtClean="0"/>
              <a:pPr/>
              <a:t>33</a:t>
            </a:fld>
            <a:endParaRPr lang="en-US"/>
          </a:p>
        </p:txBody>
      </p:sp>
    </p:spTree>
    <p:extLst>
      <p:ext uri="{BB962C8B-B14F-4D97-AF65-F5344CB8AC3E}">
        <p14:creationId xmlns:p14="http://schemas.microsoft.com/office/powerpoint/2010/main" val="3635117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ORT: Oral </a:t>
            </a:r>
            <a:r>
              <a:rPr lang="en-US" dirty="0"/>
              <a:t>Reading Fluency  (ORF)</a:t>
            </a:r>
          </a:p>
        </p:txBody>
      </p:sp>
      <p:sp>
        <p:nvSpPr>
          <p:cNvPr id="3" name="Content Placeholder 2"/>
          <p:cNvSpPr>
            <a:spLocks noGrp="1"/>
          </p:cNvSpPr>
          <p:nvPr>
            <p:ph idx="1"/>
          </p:nvPr>
        </p:nvSpPr>
        <p:spPr/>
        <p:txBody>
          <a:bodyPr>
            <a:normAutofit lnSpcReduction="10000"/>
          </a:bodyPr>
          <a:lstStyle/>
          <a:p>
            <a:r>
              <a:rPr lang="en-US" dirty="0"/>
              <a:t>Directly aligned to Reading </a:t>
            </a:r>
            <a:endParaRPr lang="en-US" dirty="0" smtClean="0"/>
          </a:p>
          <a:p>
            <a:pPr marL="0" indent="0">
              <a:buNone/>
            </a:pPr>
            <a:r>
              <a:rPr lang="en-US" dirty="0"/>
              <a:t> </a:t>
            </a:r>
            <a:r>
              <a:rPr lang="en-US" dirty="0" smtClean="0"/>
              <a:t>   Foundational Skills Standards</a:t>
            </a:r>
            <a:endParaRPr lang="en-US" dirty="0"/>
          </a:p>
          <a:p>
            <a:r>
              <a:rPr lang="en-US" dirty="0"/>
              <a:t>Student reads passage aloud while the </a:t>
            </a:r>
            <a:r>
              <a:rPr lang="en-US" dirty="0" smtClean="0"/>
              <a:t>teacher: </a:t>
            </a:r>
            <a:endParaRPr lang="en-US" dirty="0"/>
          </a:p>
          <a:p>
            <a:pPr lvl="1"/>
            <a:r>
              <a:rPr lang="en-US" dirty="0"/>
              <a:t>Marks miscues and</a:t>
            </a:r>
          </a:p>
          <a:p>
            <a:pPr lvl="1"/>
            <a:r>
              <a:rPr lang="en-US" dirty="0"/>
              <a:t>Scores Oral Reading Fluency</a:t>
            </a:r>
          </a:p>
          <a:p>
            <a:pPr lvl="2"/>
            <a:r>
              <a:rPr lang="en-US" dirty="0"/>
              <a:t>Rate </a:t>
            </a:r>
            <a:r>
              <a:rPr lang="en-US" dirty="0">
                <a:solidFill>
                  <a:srgbClr val="5E5E5E"/>
                </a:solidFill>
              </a:rPr>
              <a:t>(total words read correctly in 1 minute)</a:t>
            </a:r>
          </a:p>
          <a:p>
            <a:pPr lvl="2"/>
            <a:r>
              <a:rPr lang="en-US" dirty="0"/>
              <a:t>Accuracy </a:t>
            </a:r>
            <a:r>
              <a:rPr lang="en-US" dirty="0">
                <a:solidFill>
                  <a:srgbClr val="5E5E5E"/>
                </a:solidFill>
              </a:rPr>
              <a:t>(WRC/total words read)</a:t>
            </a:r>
          </a:p>
          <a:p>
            <a:pPr lvl="2"/>
            <a:r>
              <a:rPr lang="en-US" dirty="0"/>
              <a:t>Expression </a:t>
            </a:r>
            <a:r>
              <a:rPr lang="en-US" dirty="0">
                <a:solidFill>
                  <a:srgbClr val="5E5E5E"/>
                </a:solidFill>
              </a:rPr>
              <a:t>(rating on the NAEP rubric</a:t>
            </a:r>
            <a:r>
              <a:rPr lang="en-US" dirty="0" smtClean="0">
                <a:solidFill>
                  <a:srgbClr val="5E5E5E"/>
                </a:solidFill>
              </a:rPr>
              <a:t>)</a:t>
            </a:r>
            <a:endParaRPr lang="en-US" dirty="0">
              <a:solidFill>
                <a:srgbClr val="5E5E5E"/>
              </a:solidFill>
            </a:endParaRPr>
          </a:p>
        </p:txBody>
      </p:sp>
      <p:sp>
        <p:nvSpPr>
          <p:cNvPr id="9" name="Rounded Rectangle 8"/>
          <p:cNvSpPr/>
          <p:nvPr/>
        </p:nvSpPr>
        <p:spPr>
          <a:xfrm>
            <a:off x="7384543" y="1550929"/>
            <a:ext cx="1302257" cy="717024"/>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Reading Fluency</a:t>
            </a:r>
          </a:p>
        </p:txBody>
      </p:sp>
      <p:sp>
        <p:nvSpPr>
          <p:cNvPr id="4" name="Slide Number Placeholder 3"/>
          <p:cNvSpPr>
            <a:spLocks noGrp="1"/>
          </p:cNvSpPr>
          <p:nvPr>
            <p:ph type="sldNum" sz="quarter" idx="4"/>
          </p:nvPr>
        </p:nvSpPr>
        <p:spPr/>
        <p:txBody>
          <a:bodyPr/>
          <a:lstStyle/>
          <a:p>
            <a:fld id="{D3DF9CC1-2D95-6B44-AD84-8EFF3BE5F0CB}" type="slidenum">
              <a:rPr lang="en-US" smtClean="0"/>
              <a:pPr/>
              <a:t>34</a:t>
            </a:fld>
            <a:endParaRPr lang="en-US"/>
          </a:p>
        </p:txBody>
      </p:sp>
    </p:spTree>
    <p:extLst>
      <p:ext uri="{BB962C8B-B14F-4D97-AF65-F5344CB8AC3E}">
        <p14:creationId xmlns:p14="http://schemas.microsoft.com/office/powerpoint/2010/main" val="1474942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 Administering ORF</a:t>
            </a:r>
          </a:p>
        </p:txBody>
      </p:sp>
      <p:sp>
        <p:nvSpPr>
          <p:cNvPr id="3" name="Content Placeholder 2"/>
          <p:cNvSpPr>
            <a:spLocks noGrp="1"/>
          </p:cNvSpPr>
          <p:nvPr>
            <p:ph sz="half" idx="1"/>
          </p:nvPr>
        </p:nvSpPr>
        <p:spPr/>
        <p:txBody>
          <a:bodyPr>
            <a:normAutofit/>
          </a:bodyPr>
          <a:lstStyle/>
          <a:p>
            <a:r>
              <a:rPr lang="en-US" sz="2400" dirty="0" smtClean="0"/>
              <a:t>3</a:t>
            </a:r>
            <a:r>
              <a:rPr lang="en-US" sz="2400" dirty="0"/>
              <a:t>-sec. hesitation – provide the word</a:t>
            </a:r>
          </a:p>
          <a:p>
            <a:r>
              <a:rPr lang="en-US" sz="2400" dirty="0"/>
              <a:t>5-sec. attempt – provide the word</a:t>
            </a:r>
          </a:p>
          <a:p>
            <a:r>
              <a:rPr lang="en-US" sz="2400" dirty="0"/>
              <a:t>Draw bracket ( ] ) at 60 seconds</a:t>
            </a:r>
          </a:p>
          <a:p>
            <a:r>
              <a:rPr lang="en-US" sz="2400" dirty="0"/>
              <a:t>Discontinue rule</a:t>
            </a:r>
          </a:p>
          <a:p>
            <a:pPr lvl="1"/>
            <a:r>
              <a:rPr lang="en-US" sz="1600" dirty="0"/>
              <a:t>10 errors in the first line  </a:t>
            </a:r>
          </a:p>
          <a:p>
            <a:pPr lvl="1"/>
            <a:r>
              <a:rPr lang="en-US" sz="1600" dirty="0"/>
              <a:t>Administer an easier </a:t>
            </a:r>
            <a:r>
              <a:rPr lang="en-US" sz="1600" dirty="0" smtClean="0"/>
              <a:t>passage</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068641735"/>
              </p:ext>
            </p:extLst>
          </p:nvPr>
        </p:nvGraphicFramePr>
        <p:xfrm>
          <a:off x="4896554" y="1597900"/>
          <a:ext cx="3687408" cy="4587164"/>
        </p:xfrm>
        <a:graphic>
          <a:graphicData uri="http://schemas.openxmlformats.org/drawingml/2006/table">
            <a:tbl>
              <a:tblPr firstRow="1" bandRow="1">
                <a:tableStyleId>{F5AB1C69-6EDB-4FF4-983F-18BD219EF322}</a:tableStyleId>
              </a:tblPr>
              <a:tblGrid>
                <a:gridCol w="1843704"/>
                <a:gridCol w="1843704"/>
              </a:tblGrid>
              <a:tr h="345872">
                <a:tc>
                  <a:txBody>
                    <a:bodyPr/>
                    <a:lstStyle/>
                    <a:p>
                      <a:r>
                        <a:rPr lang="en-US" sz="1800" dirty="0" smtClean="0">
                          <a:latin typeface="Calibri"/>
                          <a:cs typeface="Calibri"/>
                        </a:rPr>
                        <a:t>Errors</a:t>
                      </a:r>
                      <a:endParaRPr lang="en-US" sz="1800" dirty="0">
                        <a:latin typeface="Calibri"/>
                        <a:cs typeface="Calibri"/>
                      </a:endParaRPr>
                    </a:p>
                  </a:txBody>
                  <a:tcPr marL="68493" marR="68493" marT="34247" marB="3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C54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alibri"/>
                          <a:cs typeface="Calibri"/>
                        </a:rPr>
                        <a:t>NOT Errors</a:t>
                      </a:r>
                    </a:p>
                  </a:txBody>
                  <a:tcPr marL="68493" marR="68493" marT="34247" marB="342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C549"/>
                    </a:solidFill>
                  </a:tcPr>
                </a:tc>
              </a:tr>
              <a:tr h="574174">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Mispronunciations (including leaving off –s, -ed, and –ing; reading “talk” for talked)</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Insertions of words (reading “big, bad dog” instead of “bad dog”)</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783">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Omissions (leaving out a word)</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Self-corrections (mark SC above the slash)</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783">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Substitutions (reading “beg” for “big”)</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Repetitions (re-reading a word or phrase)</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5566">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Reversals (reading “Tom said” instead of  “said Tom”) *This counts as 2 errors; one point for each word.</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Loss of place (e.g., skipping a line) Redirect the student to correct place and keep the stopwatch running. </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5566">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Hesitations longer than 3 seconds</a:t>
                      </a:r>
                    </a:p>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*Provide the word, mark as incorrect, and move on.</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Misarticulation or dialect</a:t>
                      </a:r>
                    </a:p>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 f </a:t>
                      </a:r>
                      <a:r>
                        <a:rPr lang="en-US" sz="800" dirty="0">
                          <a:solidFill>
                            <a:schemeClr val="tx1">
                              <a:lumMod val="75000"/>
                              <a:lumOff val="25000"/>
                            </a:schemeClr>
                          </a:solidFill>
                          <a:effectLst/>
                          <a:latin typeface="Calibri"/>
                          <a:cs typeface="Calibri"/>
                          <a:sym typeface="Wingdings"/>
                        </a:rPr>
                        <a:t></a:t>
                      </a:r>
                      <a:r>
                        <a:rPr lang="en-US" sz="1100" dirty="0">
                          <a:solidFill>
                            <a:schemeClr val="tx1">
                              <a:lumMod val="75000"/>
                              <a:lumOff val="25000"/>
                            </a:schemeClr>
                          </a:solidFill>
                          <a:effectLst/>
                          <a:latin typeface="Calibri"/>
                          <a:cs typeface="Calibri"/>
                        </a:rPr>
                        <a:t> th     fumb </a:t>
                      </a:r>
                      <a:r>
                        <a:rPr lang="en-US" sz="800" dirty="0">
                          <a:solidFill>
                            <a:schemeClr val="tx1">
                              <a:lumMod val="75000"/>
                              <a:lumOff val="25000"/>
                            </a:schemeClr>
                          </a:solidFill>
                          <a:effectLst/>
                          <a:latin typeface="Calibri"/>
                          <a:cs typeface="Calibri"/>
                          <a:sym typeface="Wingdings"/>
                        </a:rPr>
                        <a:t></a:t>
                      </a:r>
                      <a:r>
                        <a:rPr lang="en-US" sz="1100" dirty="0">
                          <a:solidFill>
                            <a:schemeClr val="tx1">
                              <a:lumMod val="75000"/>
                              <a:lumOff val="25000"/>
                            </a:schemeClr>
                          </a:solidFill>
                          <a:effectLst/>
                          <a:latin typeface="Calibri"/>
                          <a:cs typeface="Calibri"/>
                        </a:rPr>
                        <a:t> thumb                * da </a:t>
                      </a:r>
                      <a:r>
                        <a:rPr lang="en-US" sz="800" dirty="0">
                          <a:solidFill>
                            <a:schemeClr val="tx1">
                              <a:lumMod val="75000"/>
                              <a:lumOff val="25000"/>
                            </a:schemeClr>
                          </a:solidFill>
                          <a:effectLst/>
                          <a:latin typeface="Calibri"/>
                          <a:cs typeface="Calibri"/>
                          <a:sym typeface="Wingdings"/>
                        </a:rPr>
                        <a:t></a:t>
                      </a:r>
                      <a:r>
                        <a:rPr lang="en-US" sz="800" dirty="0">
                          <a:solidFill>
                            <a:schemeClr val="tx1">
                              <a:lumMod val="75000"/>
                              <a:lumOff val="25000"/>
                            </a:schemeClr>
                          </a:solidFill>
                          <a:effectLst/>
                          <a:latin typeface="Calibri"/>
                          <a:cs typeface="Calibri"/>
                        </a:rPr>
                        <a:t> </a:t>
                      </a:r>
                      <a:r>
                        <a:rPr lang="en-US" sz="1100" dirty="0">
                          <a:solidFill>
                            <a:schemeClr val="tx1">
                              <a:lumMod val="75000"/>
                              <a:lumOff val="25000"/>
                            </a:schemeClr>
                          </a:solidFill>
                          <a:effectLst/>
                          <a:latin typeface="Calibri"/>
                          <a:cs typeface="Calibri"/>
                        </a:rPr>
                        <a:t>the</a:t>
                      </a:r>
                    </a:p>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 w </a:t>
                      </a:r>
                      <a:r>
                        <a:rPr lang="en-US" sz="800" dirty="0">
                          <a:solidFill>
                            <a:schemeClr val="tx1">
                              <a:lumMod val="75000"/>
                              <a:lumOff val="25000"/>
                            </a:schemeClr>
                          </a:solidFill>
                          <a:effectLst/>
                          <a:latin typeface="Calibri"/>
                          <a:cs typeface="Calibri"/>
                          <a:sym typeface="Wingdings"/>
                        </a:rPr>
                        <a:t></a:t>
                      </a:r>
                      <a:r>
                        <a:rPr lang="en-US" sz="1100" dirty="0">
                          <a:solidFill>
                            <a:schemeClr val="tx1">
                              <a:lumMod val="75000"/>
                              <a:lumOff val="25000"/>
                            </a:schemeClr>
                          </a:solidFill>
                          <a:effectLst/>
                          <a:latin typeface="Calibri"/>
                          <a:cs typeface="Calibri"/>
                        </a:rPr>
                        <a:t> r     wabbit  </a:t>
                      </a:r>
                      <a:r>
                        <a:rPr lang="en-US" sz="800" dirty="0">
                          <a:solidFill>
                            <a:schemeClr val="tx1">
                              <a:lumMod val="75000"/>
                              <a:lumOff val="25000"/>
                            </a:schemeClr>
                          </a:solidFill>
                          <a:effectLst/>
                          <a:latin typeface="Calibri"/>
                          <a:cs typeface="Calibri"/>
                          <a:sym typeface="Wingdings"/>
                        </a:rPr>
                        <a:t></a:t>
                      </a:r>
                      <a:r>
                        <a:rPr lang="en-US" sz="1100" dirty="0">
                          <a:solidFill>
                            <a:schemeClr val="tx1">
                              <a:lumMod val="75000"/>
                              <a:lumOff val="25000"/>
                            </a:schemeClr>
                          </a:solidFill>
                          <a:effectLst/>
                          <a:latin typeface="Calibri"/>
                          <a:cs typeface="Calibri"/>
                        </a:rPr>
                        <a:t> rabbit</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1339741">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Proper nouns (any capitalized word)</a:t>
                      </a:r>
                    </a:p>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*If the student hesitates for 5 seconds or mispronounces the proper noun, provide the word and count as an error the first time only.</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dirty="0">
                          <a:solidFill>
                            <a:schemeClr val="tx1">
                              <a:lumMod val="75000"/>
                              <a:lumOff val="25000"/>
                            </a:schemeClr>
                          </a:solidFill>
                          <a:effectLst/>
                          <a:latin typeface="Calibri"/>
                          <a:cs typeface="Calibri"/>
                        </a:rPr>
                        <a:t>Multiple misreads of the proper noun Do Not count as errors</a:t>
                      </a:r>
                      <a:endParaRPr lang="en-US" sz="1100" dirty="0">
                        <a:solidFill>
                          <a:schemeClr val="tx1">
                            <a:lumMod val="75000"/>
                            <a:lumOff val="25000"/>
                          </a:schemeClr>
                        </a:solidFill>
                        <a:effectLst/>
                        <a:latin typeface="Calibri"/>
                        <a:ea typeface="Calibri"/>
                        <a:cs typeface="Calibri"/>
                      </a:endParaRPr>
                    </a:p>
                  </a:txBody>
                  <a:tcPr marL="51371" marR="513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8" name="Rounded Rectangle 7"/>
          <p:cNvSpPr/>
          <p:nvPr/>
        </p:nvSpPr>
        <p:spPr>
          <a:xfrm>
            <a:off x="457200" y="5469369"/>
            <a:ext cx="1302257" cy="717024"/>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Reading Fluency</a:t>
            </a:r>
          </a:p>
        </p:txBody>
      </p:sp>
      <p:sp>
        <p:nvSpPr>
          <p:cNvPr id="4" name="Slide Number Placeholder 3"/>
          <p:cNvSpPr>
            <a:spLocks noGrp="1"/>
          </p:cNvSpPr>
          <p:nvPr>
            <p:ph type="sldNum" sz="quarter" idx="4"/>
          </p:nvPr>
        </p:nvSpPr>
        <p:spPr/>
        <p:txBody>
          <a:bodyPr/>
          <a:lstStyle/>
          <a:p>
            <a:fld id="{D3DF9CC1-2D95-6B44-AD84-8EFF3BE5F0CB}" type="slidenum">
              <a:rPr lang="en-US" smtClean="0"/>
              <a:pPr/>
              <a:t>35</a:t>
            </a:fld>
            <a:endParaRPr lang="en-US"/>
          </a:p>
        </p:txBody>
      </p:sp>
    </p:spTree>
    <p:extLst>
      <p:ext uri="{BB962C8B-B14F-4D97-AF65-F5344CB8AC3E}">
        <p14:creationId xmlns:p14="http://schemas.microsoft.com/office/powerpoint/2010/main" val="255807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02732" y="245654"/>
            <a:ext cx="7735712" cy="5799992"/>
            <a:chOff x="-2825" y="-1"/>
            <a:chExt cx="9146826" cy="6858001"/>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409" t="22291" r="28743" b="35480"/>
            <a:stretch/>
          </p:blipFill>
          <p:spPr bwMode="auto">
            <a:xfrm>
              <a:off x="-2825" y="-1"/>
              <a:ext cx="4943942" cy="391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082" t="65354" r="4680" b="5840"/>
            <a:stretch/>
          </p:blipFill>
          <p:spPr bwMode="auto">
            <a:xfrm>
              <a:off x="3255265" y="4090423"/>
              <a:ext cx="5888736" cy="276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ket 3"/>
            <p:cNvSpPr/>
            <p:nvPr/>
          </p:nvSpPr>
          <p:spPr>
            <a:xfrm>
              <a:off x="4054999" y="1531530"/>
              <a:ext cx="72736" cy="235526"/>
            </a:xfrm>
            <a:prstGeom prst="rightBracket">
              <a:avLst/>
            </a:prstGeom>
            <a:ln w="381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5" name="Straight Connector 4"/>
            <p:cNvCxnSpPr/>
            <p:nvPr/>
          </p:nvCxnSpPr>
          <p:spPr>
            <a:xfrm>
              <a:off x="2393733" y="615058"/>
              <a:ext cx="147483" cy="83128"/>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518121" y="849344"/>
              <a:ext cx="147483" cy="83128"/>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559724" y="1375484"/>
              <a:ext cx="147483" cy="83128"/>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05856" y="107528"/>
              <a:ext cx="2097025" cy="873408"/>
            </a:xfrm>
            <a:prstGeom prst="rect">
              <a:avLst/>
            </a:prstGeom>
            <a:noFill/>
            <a:ln>
              <a:solidFill>
                <a:schemeClr val="tx1"/>
              </a:solidFill>
              <a:prstDash val="sysDot"/>
            </a:ln>
          </p:spPr>
          <p:txBody>
            <a:bodyPr wrap="square" rtlCol="0">
              <a:spAutoFit/>
            </a:bodyPr>
            <a:lstStyle/>
            <a:p>
              <a:r>
                <a:rPr lang="en-US" sz="1400" dirty="0" smtClean="0"/>
                <a:t>1. Record number of words read at 1 minute (at bracket)</a:t>
              </a:r>
              <a:endParaRPr lang="en-US" sz="1400" dirty="0"/>
            </a:p>
          </p:txBody>
        </p:sp>
        <p:cxnSp>
          <p:nvCxnSpPr>
            <p:cNvPr id="9" name="Straight Arrow Connector 8"/>
            <p:cNvCxnSpPr>
              <a:stCxn id="4" idx="2"/>
              <a:endCxn id="8" idx="1"/>
            </p:cNvCxnSpPr>
            <p:nvPr/>
          </p:nvCxnSpPr>
          <p:spPr>
            <a:xfrm flipV="1">
              <a:off x="4127736" y="544232"/>
              <a:ext cx="1578120" cy="11050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754626" y="4072127"/>
              <a:ext cx="475488" cy="327528"/>
            </a:xfrm>
            <a:prstGeom prst="rect">
              <a:avLst/>
            </a:prstGeom>
            <a:noFill/>
          </p:spPr>
          <p:txBody>
            <a:bodyPr wrap="square" rtlCol="0">
              <a:spAutoFit/>
            </a:bodyPr>
            <a:lstStyle/>
            <a:p>
              <a:r>
                <a:rPr lang="en-US" sz="1200" b="1" dirty="0" smtClean="0">
                  <a:solidFill>
                    <a:schemeClr val="accent2"/>
                  </a:solidFill>
                </a:rPr>
                <a:t>79</a:t>
              </a:r>
              <a:endParaRPr lang="en-US" sz="1200" b="1" dirty="0">
                <a:solidFill>
                  <a:schemeClr val="accent2"/>
                </a:solidFill>
              </a:endParaRPr>
            </a:p>
          </p:txBody>
        </p:sp>
        <p:sp>
          <p:nvSpPr>
            <p:cNvPr id="11" name="TextBox 10"/>
            <p:cNvSpPr txBox="1"/>
            <p:nvPr/>
          </p:nvSpPr>
          <p:spPr>
            <a:xfrm>
              <a:off x="5705856" y="1282579"/>
              <a:ext cx="2097025" cy="873408"/>
            </a:xfrm>
            <a:prstGeom prst="rect">
              <a:avLst/>
            </a:prstGeom>
            <a:noFill/>
            <a:ln>
              <a:solidFill>
                <a:schemeClr val="tx1"/>
              </a:solidFill>
              <a:prstDash val="sysDot"/>
            </a:ln>
          </p:spPr>
          <p:txBody>
            <a:bodyPr wrap="square" rtlCol="0">
              <a:spAutoFit/>
            </a:bodyPr>
            <a:lstStyle/>
            <a:p>
              <a:r>
                <a:rPr lang="en-US" sz="1400" dirty="0" smtClean="0"/>
                <a:t>2. Record number of errors at 1 minute (count slashes)</a:t>
              </a:r>
              <a:endParaRPr lang="en-US" sz="1400" dirty="0"/>
            </a:p>
          </p:txBody>
        </p:sp>
        <p:cxnSp>
          <p:nvCxnSpPr>
            <p:cNvPr id="12" name="Elbow Connector 11"/>
            <p:cNvCxnSpPr>
              <a:stCxn id="8" idx="3"/>
              <a:endCxn id="10" idx="0"/>
            </p:cNvCxnSpPr>
            <p:nvPr/>
          </p:nvCxnSpPr>
          <p:spPr>
            <a:xfrm flipH="1">
              <a:off x="5992371" y="544232"/>
              <a:ext cx="1810510" cy="3527895"/>
            </a:xfrm>
            <a:prstGeom prst="bentConnector4">
              <a:avLst>
                <a:gd name="adj1" fmla="val -14930"/>
                <a:gd name="adj2" fmla="val 56189"/>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870450" y="4286974"/>
              <a:ext cx="237744" cy="327528"/>
            </a:xfrm>
            <a:prstGeom prst="rect">
              <a:avLst/>
            </a:prstGeom>
            <a:noFill/>
          </p:spPr>
          <p:txBody>
            <a:bodyPr wrap="square" rtlCol="0">
              <a:spAutoFit/>
            </a:bodyPr>
            <a:lstStyle/>
            <a:p>
              <a:r>
                <a:rPr lang="en-US" sz="1200" b="1" dirty="0" smtClean="0">
                  <a:solidFill>
                    <a:schemeClr val="accent2"/>
                  </a:solidFill>
                </a:rPr>
                <a:t>3</a:t>
              </a:r>
              <a:endParaRPr lang="en-US" sz="1200" b="1" dirty="0">
                <a:solidFill>
                  <a:schemeClr val="accent2"/>
                </a:solidFill>
              </a:endParaRPr>
            </a:p>
          </p:txBody>
        </p:sp>
        <p:cxnSp>
          <p:nvCxnSpPr>
            <p:cNvPr id="14" name="Elbow Connector 13"/>
            <p:cNvCxnSpPr>
              <a:stCxn id="11" idx="3"/>
              <a:endCxn id="13" idx="3"/>
            </p:cNvCxnSpPr>
            <p:nvPr/>
          </p:nvCxnSpPr>
          <p:spPr>
            <a:xfrm flipH="1">
              <a:off x="6108194" y="1719283"/>
              <a:ext cx="1694686" cy="2731456"/>
            </a:xfrm>
            <a:prstGeom prst="bentConnector3">
              <a:avLst>
                <a:gd name="adj1" fmla="val -15950"/>
              </a:avLst>
            </a:prstGeom>
            <a:ln>
              <a:tailEnd type="arrow"/>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382937" y="4126694"/>
              <a:ext cx="2512073" cy="618663"/>
            </a:xfrm>
            <a:prstGeom prst="rect">
              <a:avLst/>
            </a:prstGeom>
            <a:noFill/>
            <a:ln>
              <a:solidFill>
                <a:schemeClr val="tx1"/>
              </a:solidFill>
              <a:prstDash val="sysDot"/>
            </a:ln>
          </p:spPr>
          <p:txBody>
            <a:bodyPr wrap="square" rtlCol="0">
              <a:spAutoFit/>
            </a:bodyPr>
            <a:lstStyle/>
            <a:p>
              <a:r>
                <a:rPr lang="en-US" sz="1400" dirty="0" smtClean="0"/>
                <a:t>3. Subtract errors from total to get rate</a:t>
              </a:r>
              <a:endParaRPr lang="en-US" sz="1400" dirty="0"/>
            </a:p>
          </p:txBody>
        </p:sp>
        <p:sp>
          <p:nvSpPr>
            <p:cNvPr id="16" name="TextBox 15"/>
            <p:cNvSpPr txBox="1"/>
            <p:nvPr/>
          </p:nvSpPr>
          <p:spPr>
            <a:xfrm>
              <a:off x="5751578" y="4465248"/>
              <a:ext cx="475488" cy="327528"/>
            </a:xfrm>
            <a:prstGeom prst="rect">
              <a:avLst/>
            </a:prstGeom>
            <a:noFill/>
          </p:spPr>
          <p:txBody>
            <a:bodyPr wrap="square" rtlCol="0">
              <a:spAutoFit/>
            </a:bodyPr>
            <a:lstStyle/>
            <a:p>
              <a:r>
                <a:rPr lang="en-US" sz="1200" b="1" dirty="0" smtClean="0">
                  <a:solidFill>
                    <a:schemeClr val="accent2"/>
                  </a:solidFill>
                </a:rPr>
                <a:t>76</a:t>
              </a:r>
              <a:endParaRPr lang="en-US" sz="1200" b="1" dirty="0">
                <a:solidFill>
                  <a:schemeClr val="accent2"/>
                </a:solidFill>
              </a:endParaRPr>
            </a:p>
          </p:txBody>
        </p:sp>
        <p:sp>
          <p:nvSpPr>
            <p:cNvPr id="17" name="TextBox 16"/>
            <p:cNvSpPr txBox="1"/>
            <p:nvPr/>
          </p:nvSpPr>
          <p:spPr>
            <a:xfrm>
              <a:off x="5754626" y="4657499"/>
              <a:ext cx="475488" cy="327528"/>
            </a:xfrm>
            <a:prstGeom prst="rect">
              <a:avLst/>
            </a:prstGeom>
            <a:noFill/>
          </p:spPr>
          <p:txBody>
            <a:bodyPr wrap="square" rtlCol="0">
              <a:spAutoFit/>
            </a:bodyPr>
            <a:lstStyle/>
            <a:p>
              <a:r>
                <a:rPr lang="en-US" sz="1200" b="1" dirty="0" smtClean="0">
                  <a:solidFill>
                    <a:schemeClr val="accent2"/>
                  </a:solidFill>
                </a:rPr>
                <a:t>96</a:t>
              </a:r>
              <a:endParaRPr lang="en-US" sz="1200" b="1" dirty="0">
                <a:solidFill>
                  <a:schemeClr val="accent2"/>
                </a:solidFill>
              </a:endParaRPr>
            </a:p>
          </p:txBody>
        </p:sp>
        <p:cxnSp>
          <p:nvCxnSpPr>
            <p:cNvPr id="18" name="Straight Arrow Connector 17"/>
            <p:cNvCxnSpPr>
              <a:stCxn id="15" idx="3"/>
            </p:cNvCxnSpPr>
            <p:nvPr/>
          </p:nvCxnSpPr>
          <p:spPr>
            <a:xfrm>
              <a:off x="2895009" y="4436026"/>
              <a:ext cx="597410" cy="158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77430" y="4811100"/>
              <a:ext cx="2512073" cy="873408"/>
            </a:xfrm>
            <a:prstGeom prst="rect">
              <a:avLst/>
            </a:prstGeom>
            <a:noFill/>
            <a:ln>
              <a:solidFill>
                <a:schemeClr val="tx1"/>
              </a:solidFill>
              <a:prstDash val="sysDot"/>
            </a:ln>
          </p:spPr>
          <p:txBody>
            <a:bodyPr wrap="square" rtlCol="0">
              <a:spAutoFit/>
            </a:bodyPr>
            <a:lstStyle/>
            <a:p>
              <a:r>
                <a:rPr lang="en-US" sz="1400" dirty="0"/>
                <a:t>4</a:t>
              </a:r>
              <a:r>
                <a:rPr lang="en-US" sz="1400" dirty="0" smtClean="0"/>
                <a:t>. Divide rate by total and multiply by 100 to get accuracy</a:t>
              </a:r>
              <a:endParaRPr lang="en-US" sz="1400" dirty="0"/>
            </a:p>
          </p:txBody>
        </p:sp>
        <p:cxnSp>
          <p:nvCxnSpPr>
            <p:cNvPr id="20" name="Straight Arrow Connector 19"/>
            <p:cNvCxnSpPr>
              <a:stCxn id="19" idx="3"/>
            </p:cNvCxnSpPr>
            <p:nvPr/>
          </p:nvCxnSpPr>
          <p:spPr>
            <a:xfrm flipV="1">
              <a:off x="2889503" y="4748643"/>
              <a:ext cx="590724" cy="499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82936" y="5764360"/>
              <a:ext cx="2512073" cy="873408"/>
            </a:xfrm>
            <a:prstGeom prst="rect">
              <a:avLst/>
            </a:prstGeom>
            <a:noFill/>
            <a:ln>
              <a:solidFill>
                <a:schemeClr val="tx1"/>
              </a:solidFill>
              <a:prstDash val="sysDot"/>
            </a:ln>
          </p:spPr>
          <p:txBody>
            <a:bodyPr wrap="square" rtlCol="0">
              <a:spAutoFit/>
            </a:bodyPr>
            <a:lstStyle/>
            <a:p>
              <a:r>
                <a:rPr lang="en-US" sz="1400" dirty="0" smtClean="0"/>
                <a:t>5. Choose a rating for expression based on the rubric </a:t>
              </a:r>
              <a:endParaRPr lang="en-US" sz="1400" dirty="0"/>
            </a:p>
          </p:txBody>
        </p:sp>
        <p:sp>
          <p:nvSpPr>
            <p:cNvPr id="22" name="Rectangle 21"/>
            <p:cNvSpPr/>
            <p:nvPr/>
          </p:nvSpPr>
          <p:spPr>
            <a:xfrm>
              <a:off x="5705856" y="5049407"/>
              <a:ext cx="286513" cy="341379"/>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Arrow Connector 22"/>
            <p:cNvCxnSpPr>
              <a:stCxn id="21" idx="3"/>
            </p:cNvCxnSpPr>
            <p:nvPr/>
          </p:nvCxnSpPr>
          <p:spPr>
            <a:xfrm flipV="1">
              <a:off x="2895008" y="5303521"/>
              <a:ext cx="597411" cy="8975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Rounded Rectangle 25"/>
          <p:cNvSpPr/>
          <p:nvPr/>
        </p:nvSpPr>
        <p:spPr>
          <a:xfrm>
            <a:off x="7616771" y="358234"/>
            <a:ext cx="1302257" cy="717024"/>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Reading Fluency</a:t>
            </a:r>
          </a:p>
        </p:txBody>
      </p:sp>
      <p:sp>
        <p:nvSpPr>
          <p:cNvPr id="24" name="Slide Number Placeholder 23"/>
          <p:cNvSpPr>
            <a:spLocks noGrp="1"/>
          </p:cNvSpPr>
          <p:nvPr>
            <p:ph type="sldNum" sz="quarter" idx="4"/>
          </p:nvPr>
        </p:nvSpPr>
        <p:spPr/>
        <p:txBody>
          <a:bodyPr/>
          <a:lstStyle/>
          <a:p>
            <a:fld id="{D3DF9CC1-2D95-6B44-AD84-8EFF3BE5F0CB}" type="slidenum">
              <a:rPr lang="en-US" smtClean="0"/>
              <a:pPr/>
              <a:t>36</a:t>
            </a:fld>
            <a:endParaRPr lang="en-US"/>
          </a:p>
        </p:txBody>
      </p:sp>
    </p:spTree>
    <p:extLst>
      <p:ext uri="{BB962C8B-B14F-4D97-AF65-F5344CB8AC3E}">
        <p14:creationId xmlns:p14="http://schemas.microsoft.com/office/powerpoint/2010/main" val="189173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measure ORF?</a:t>
            </a:r>
          </a:p>
        </p:txBody>
      </p:sp>
      <p:sp>
        <p:nvSpPr>
          <p:cNvPr id="3" name="Content Placeholder 2"/>
          <p:cNvSpPr>
            <a:spLocks noGrp="1"/>
          </p:cNvSpPr>
          <p:nvPr>
            <p:ph idx="1"/>
          </p:nvPr>
        </p:nvSpPr>
        <p:spPr/>
        <p:txBody>
          <a:bodyPr/>
          <a:lstStyle/>
          <a:p>
            <a:r>
              <a:rPr lang="en-US" dirty="0"/>
              <a:t>Why measure oral reading fluency past grade 5?</a:t>
            </a:r>
          </a:p>
          <a:p>
            <a:pPr lvl="1"/>
            <a:r>
              <a:rPr lang="en-US" dirty="0"/>
              <a:t>Some students do not read fluently by grade 8 or even beyond </a:t>
            </a:r>
          </a:p>
          <a:p>
            <a:r>
              <a:rPr lang="en-US" dirty="0"/>
              <a:t>Oral reading expression is an additional (qualitative) indicator of a student’s reading comprehension. </a:t>
            </a:r>
          </a:p>
          <a:p>
            <a:pPr lvl="1"/>
            <a:r>
              <a:rPr lang="en-US" dirty="0"/>
              <a:t>Improves concurrently with ORF </a:t>
            </a:r>
            <a:r>
              <a:rPr lang="en-US" dirty="0" smtClean="0"/>
              <a:t>rate</a:t>
            </a:r>
            <a:endParaRPr lang="en-US" dirty="0"/>
          </a:p>
        </p:txBody>
      </p:sp>
      <p:sp>
        <p:nvSpPr>
          <p:cNvPr id="5" name="Rounded Rectangle 4"/>
          <p:cNvSpPr/>
          <p:nvPr/>
        </p:nvSpPr>
        <p:spPr>
          <a:xfrm>
            <a:off x="7224886" y="462358"/>
            <a:ext cx="1302257" cy="717024"/>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Reading Fluency</a:t>
            </a:r>
          </a:p>
        </p:txBody>
      </p:sp>
      <p:sp>
        <p:nvSpPr>
          <p:cNvPr id="4" name="Slide Number Placeholder 3"/>
          <p:cNvSpPr>
            <a:spLocks noGrp="1"/>
          </p:cNvSpPr>
          <p:nvPr>
            <p:ph type="sldNum" sz="quarter" idx="4"/>
          </p:nvPr>
        </p:nvSpPr>
        <p:spPr/>
        <p:txBody>
          <a:bodyPr/>
          <a:lstStyle/>
          <a:p>
            <a:fld id="{D3DF9CC1-2D95-6B44-AD84-8EFF3BE5F0CB}" type="slidenum">
              <a:rPr lang="en-US" smtClean="0"/>
              <a:pPr/>
              <a:t>37</a:t>
            </a:fld>
            <a:endParaRPr lang="en-US"/>
          </a:p>
        </p:txBody>
      </p:sp>
    </p:spTree>
    <p:extLst>
      <p:ext uri="{BB962C8B-B14F-4D97-AF65-F5344CB8AC3E}">
        <p14:creationId xmlns:p14="http://schemas.microsoft.com/office/powerpoint/2010/main" val="37864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ORT: Administering and </a:t>
            </a:r>
            <a:r>
              <a:rPr lang="en-US" dirty="0" smtClean="0"/>
              <a:t>Scoring Oral </a:t>
            </a:r>
            <a:r>
              <a:rPr lang="en-US" dirty="0"/>
              <a:t>R</a:t>
            </a:r>
            <a:r>
              <a:rPr lang="en-US" dirty="0" smtClean="0"/>
              <a:t>esponse </a:t>
            </a:r>
            <a:r>
              <a:rPr lang="en-US" dirty="0"/>
              <a:t>C</a:t>
            </a:r>
            <a:r>
              <a:rPr lang="en-US" dirty="0" smtClean="0"/>
              <a:t>omprehension </a:t>
            </a:r>
            <a:r>
              <a:rPr lang="en-US" dirty="0"/>
              <a:t>Q</a:t>
            </a:r>
            <a:r>
              <a:rPr lang="en-US" dirty="0" smtClean="0"/>
              <a:t>uestions</a:t>
            </a:r>
            <a:endParaRPr lang="en-US" dirty="0"/>
          </a:p>
        </p:txBody>
      </p:sp>
      <p:sp>
        <p:nvSpPr>
          <p:cNvPr id="3" name="Content Placeholder 2"/>
          <p:cNvSpPr>
            <a:spLocks noGrp="1"/>
          </p:cNvSpPr>
          <p:nvPr>
            <p:ph idx="1"/>
          </p:nvPr>
        </p:nvSpPr>
        <p:spPr/>
        <p:txBody>
          <a:bodyPr/>
          <a:lstStyle/>
          <a:p>
            <a:r>
              <a:rPr lang="en-US" dirty="0"/>
              <a:t>Directly aligned to RI, RL, </a:t>
            </a:r>
            <a:r>
              <a:rPr lang="en-US" dirty="0" smtClean="0"/>
              <a:t>and</a:t>
            </a:r>
            <a:br>
              <a:rPr lang="en-US" dirty="0" smtClean="0"/>
            </a:br>
            <a:r>
              <a:rPr lang="en-US" dirty="0" smtClean="0"/>
              <a:t>L </a:t>
            </a:r>
            <a:r>
              <a:rPr lang="en-US" dirty="0"/>
              <a:t>strands of the LAFS</a:t>
            </a:r>
          </a:p>
          <a:p>
            <a:r>
              <a:rPr lang="en-US" dirty="0"/>
              <a:t>The teacher reads each question to the student (while the student follows along)</a:t>
            </a:r>
          </a:p>
          <a:p>
            <a:r>
              <a:rPr lang="en-US" dirty="0"/>
              <a:t>There is space for the teacher to record the student’s oral response</a:t>
            </a:r>
          </a:p>
          <a:p>
            <a:r>
              <a:rPr lang="en-US" dirty="0"/>
              <a:t>A 4-point rubric and sample answers for each category are </a:t>
            </a:r>
            <a:r>
              <a:rPr lang="en-US" dirty="0" smtClean="0"/>
              <a:t>provided</a:t>
            </a:r>
            <a:endParaRPr lang="en-US" dirty="0"/>
          </a:p>
        </p:txBody>
      </p:sp>
      <p:sp>
        <p:nvSpPr>
          <p:cNvPr id="4" name="Rounded Rectangle 3"/>
          <p:cNvSpPr/>
          <p:nvPr/>
        </p:nvSpPr>
        <p:spPr>
          <a:xfrm>
            <a:off x="7160320" y="1652923"/>
            <a:ext cx="1310636" cy="717070"/>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Response</a:t>
            </a:r>
          </a:p>
        </p:txBody>
      </p:sp>
      <p:sp>
        <p:nvSpPr>
          <p:cNvPr id="5" name="Slide Number Placeholder 4"/>
          <p:cNvSpPr>
            <a:spLocks noGrp="1"/>
          </p:cNvSpPr>
          <p:nvPr>
            <p:ph type="sldNum" sz="quarter" idx="4"/>
          </p:nvPr>
        </p:nvSpPr>
        <p:spPr/>
        <p:txBody>
          <a:bodyPr/>
          <a:lstStyle/>
          <a:p>
            <a:fld id="{D3DF9CC1-2D95-6B44-AD84-8EFF3BE5F0CB}" type="slidenum">
              <a:rPr lang="en-US" smtClean="0"/>
              <a:pPr/>
              <a:t>38</a:t>
            </a:fld>
            <a:endParaRPr lang="en-US"/>
          </a:p>
        </p:txBody>
      </p:sp>
    </p:spTree>
    <p:extLst>
      <p:ext uri="{BB962C8B-B14F-4D97-AF65-F5344CB8AC3E}">
        <p14:creationId xmlns:p14="http://schemas.microsoft.com/office/powerpoint/2010/main" val="3489747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dirty="0" smtClean="0"/>
              <a:t>  Using the Oral Response Rubric</a:t>
            </a:r>
            <a:endParaRPr lang="en-US" sz="3800" dirty="0"/>
          </a:p>
        </p:txBody>
      </p:sp>
      <p:graphicFrame>
        <p:nvGraphicFramePr>
          <p:cNvPr id="3" name="Table 2"/>
          <p:cNvGraphicFramePr>
            <a:graphicFrameLocks noGrp="1"/>
          </p:cNvGraphicFramePr>
          <p:nvPr>
            <p:extLst>
              <p:ext uri="{D42A27DB-BD31-4B8C-83A1-F6EECF244321}">
                <p14:modId xmlns:p14="http://schemas.microsoft.com/office/powerpoint/2010/main" val="3343217545"/>
              </p:ext>
            </p:extLst>
          </p:nvPr>
        </p:nvGraphicFramePr>
        <p:xfrm>
          <a:off x="648711" y="1679223"/>
          <a:ext cx="7836680" cy="4349373"/>
        </p:xfrm>
        <a:graphic>
          <a:graphicData uri="http://schemas.openxmlformats.org/drawingml/2006/table">
            <a:tbl>
              <a:tblPr firstRow="1" firstCol="1" bandRow="1">
                <a:tableStyleId>{5C22544A-7EE6-4342-B048-85BDC9FD1C3A}</a:tableStyleId>
              </a:tblPr>
              <a:tblGrid>
                <a:gridCol w="789305"/>
                <a:gridCol w="1832318"/>
                <a:gridCol w="1973265"/>
                <a:gridCol w="1620896"/>
                <a:gridCol w="1620896"/>
              </a:tblGrid>
              <a:tr h="364321">
                <a:tc>
                  <a:txBody>
                    <a:bodyPr/>
                    <a:lstStyle/>
                    <a:p>
                      <a:pPr marL="114300" marR="0" algn="ctr">
                        <a:lnSpc>
                          <a:spcPct val="115000"/>
                        </a:lnSpc>
                        <a:spcBef>
                          <a:spcPts val="0"/>
                        </a:spcBef>
                        <a:spcAft>
                          <a:spcPts val="1000"/>
                        </a:spcAft>
                      </a:pPr>
                      <a:r>
                        <a:rPr lang="en-US" sz="1300" dirty="0">
                          <a:effectLst/>
                        </a:rPr>
                        <a:t> </a:t>
                      </a:r>
                      <a:endParaRPr lang="en-US" sz="1700" dirty="0">
                        <a:effectLst/>
                        <a:latin typeface="Arial Narrow"/>
                        <a:ea typeface="Calibri"/>
                        <a:cs typeface="Times New Roman"/>
                      </a:endParaRPr>
                    </a:p>
                  </a:txBody>
                  <a:tcPr marL="63744" marR="63744" marT="0" marB="0"/>
                </a:tc>
                <a:tc>
                  <a:txBody>
                    <a:bodyPr/>
                    <a:lstStyle/>
                    <a:p>
                      <a:pPr marL="114300" marR="0">
                        <a:lnSpc>
                          <a:spcPct val="115000"/>
                        </a:lnSpc>
                        <a:spcBef>
                          <a:spcPts val="0"/>
                        </a:spcBef>
                        <a:spcAft>
                          <a:spcPts val="1000"/>
                        </a:spcAft>
                      </a:pPr>
                      <a:r>
                        <a:rPr lang="en-US" sz="1300" dirty="0" smtClean="0">
                          <a:effectLst/>
                        </a:rPr>
                        <a:t>Exceeds </a:t>
                      </a:r>
                      <a:r>
                        <a:rPr lang="en-US" sz="1300" dirty="0">
                          <a:effectLst/>
                        </a:rPr>
                        <a:t>Expectations</a:t>
                      </a:r>
                      <a:endParaRPr lang="en-US" sz="1700" dirty="0">
                        <a:effectLst/>
                        <a:latin typeface="Arial Narrow"/>
                        <a:ea typeface="Calibri"/>
                        <a:cs typeface="Times New Roman"/>
                      </a:endParaRPr>
                    </a:p>
                  </a:txBody>
                  <a:tcPr marL="63744" marR="63744" marT="0" marB="0" anchor="b"/>
                </a:tc>
                <a:tc>
                  <a:txBody>
                    <a:bodyPr/>
                    <a:lstStyle/>
                    <a:p>
                      <a:pPr marL="132715" marR="0">
                        <a:lnSpc>
                          <a:spcPct val="115000"/>
                        </a:lnSpc>
                        <a:spcBef>
                          <a:spcPts val="0"/>
                        </a:spcBef>
                        <a:spcAft>
                          <a:spcPts val="1000"/>
                        </a:spcAft>
                      </a:pPr>
                      <a:r>
                        <a:rPr lang="en-US" sz="1300" dirty="0" smtClean="0">
                          <a:effectLst/>
                        </a:rPr>
                        <a:t>Meets </a:t>
                      </a:r>
                      <a:r>
                        <a:rPr lang="en-US" sz="1300" dirty="0">
                          <a:effectLst/>
                        </a:rPr>
                        <a:t>Expectations</a:t>
                      </a:r>
                      <a:endParaRPr lang="en-US" sz="1700" dirty="0">
                        <a:effectLst/>
                        <a:latin typeface="Arial Narrow"/>
                        <a:ea typeface="Calibri"/>
                        <a:cs typeface="Times New Roman"/>
                      </a:endParaRPr>
                    </a:p>
                  </a:txBody>
                  <a:tcPr marL="63744" marR="63744" marT="0" marB="0" anchor="b"/>
                </a:tc>
                <a:tc>
                  <a:txBody>
                    <a:bodyPr/>
                    <a:lstStyle/>
                    <a:p>
                      <a:pPr marL="151130" marR="0">
                        <a:lnSpc>
                          <a:spcPct val="115000"/>
                        </a:lnSpc>
                        <a:spcBef>
                          <a:spcPts val="0"/>
                        </a:spcBef>
                        <a:spcAft>
                          <a:spcPts val="1000"/>
                        </a:spcAft>
                      </a:pPr>
                      <a:r>
                        <a:rPr lang="en-US" sz="1300" dirty="0" smtClean="0">
                          <a:effectLst/>
                        </a:rPr>
                        <a:t>Emerging</a:t>
                      </a:r>
                      <a:endParaRPr lang="en-US" sz="1700" dirty="0">
                        <a:effectLst/>
                        <a:latin typeface="Arial Narrow"/>
                        <a:ea typeface="Calibri"/>
                        <a:cs typeface="Times New Roman"/>
                      </a:endParaRPr>
                    </a:p>
                  </a:txBody>
                  <a:tcPr marL="63744" marR="63744" marT="0" marB="0" anchor="b"/>
                </a:tc>
                <a:tc>
                  <a:txBody>
                    <a:bodyPr/>
                    <a:lstStyle/>
                    <a:p>
                      <a:pPr marL="55245" marR="0">
                        <a:lnSpc>
                          <a:spcPct val="115000"/>
                        </a:lnSpc>
                        <a:spcBef>
                          <a:spcPts val="0"/>
                        </a:spcBef>
                        <a:spcAft>
                          <a:spcPts val="1000"/>
                        </a:spcAft>
                      </a:pPr>
                      <a:r>
                        <a:rPr lang="en-US" sz="1300" dirty="0" smtClean="0">
                          <a:effectLst/>
                        </a:rPr>
                        <a:t>Not </a:t>
                      </a:r>
                      <a:r>
                        <a:rPr lang="en-US" sz="1300" dirty="0">
                          <a:effectLst/>
                        </a:rPr>
                        <a:t>Evident</a:t>
                      </a:r>
                      <a:endParaRPr lang="en-US" sz="1700" dirty="0">
                        <a:effectLst/>
                        <a:latin typeface="Arial Narrow"/>
                        <a:ea typeface="Calibri"/>
                        <a:cs typeface="Times New Roman"/>
                      </a:endParaRPr>
                    </a:p>
                  </a:txBody>
                  <a:tcPr marL="63744" marR="63744" marT="0" marB="0" anchor="b"/>
                </a:tc>
              </a:tr>
              <a:tr h="1871444">
                <a:tc>
                  <a:txBody>
                    <a:bodyPr/>
                    <a:lstStyle/>
                    <a:p>
                      <a:pPr marL="0" marR="0">
                        <a:lnSpc>
                          <a:spcPct val="115000"/>
                        </a:lnSpc>
                        <a:spcBef>
                          <a:spcPts val="0"/>
                        </a:spcBef>
                        <a:spcAft>
                          <a:spcPts val="1000"/>
                        </a:spcAft>
                      </a:pPr>
                      <a:r>
                        <a:rPr lang="en-US" sz="1300" dirty="0">
                          <a:effectLst/>
                        </a:rPr>
                        <a:t>Criteria </a:t>
                      </a:r>
                      <a:endParaRPr lang="en-US" sz="1700" dirty="0">
                        <a:effectLst/>
                        <a:latin typeface="Arial Narrow"/>
                        <a:ea typeface="Calibri"/>
                        <a:cs typeface="Times New Roman"/>
                      </a:endParaRPr>
                    </a:p>
                  </a:txBody>
                  <a:tcPr marL="63744" marR="63744" marT="0" marB="0"/>
                </a:tc>
                <a:tc>
                  <a:txBody>
                    <a:bodyPr/>
                    <a:lstStyle/>
                    <a:p>
                      <a:pPr marL="0" marR="0">
                        <a:lnSpc>
                          <a:spcPct val="115000"/>
                        </a:lnSpc>
                        <a:spcBef>
                          <a:spcPts val="0"/>
                        </a:spcBef>
                        <a:spcAft>
                          <a:spcPts val="1000"/>
                        </a:spcAft>
                      </a:pPr>
                      <a:r>
                        <a:rPr lang="en-US" sz="1300" dirty="0">
                          <a:effectLst/>
                        </a:rPr>
                        <a:t>Response cites three clear supporting details to precisely explain why the mom wanted a bike, with no unnecessary information. </a:t>
                      </a:r>
                      <a:endParaRPr lang="en-US" sz="1700" dirty="0">
                        <a:effectLst/>
                        <a:latin typeface="Arial Narrow"/>
                        <a:ea typeface="Calibri"/>
                        <a:cs typeface="Times New Roman"/>
                      </a:endParaRPr>
                    </a:p>
                  </a:txBody>
                  <a:tcPr marL="63744" marR="63744" marT="0" marB="0"/>
                </a:tc>
                <a:tc>
                  <a:txBody>
                    <a:bodyPr/>
                    <a:lstStyle/>
                    <a:p>
                      <a:pPr marL="0" marR="0">
                        <a:lnSpc>
                          <a:spcPct val="115000"/>
                        </a:lnSpc>
                        <a:spcBef>
                          <a:spcPts val="0"/>
                        </a:spcBef>
                        <a:spcAft>
                          <a:spcPts val="1000"/>
                        </a:spcAft>
                      </a:pPr>
                      <a:r>
                        <a:rPr lang="en-US" sz="1300" dirty="0">
                          <a:effectLst/>
                        </a:rPr>
                        <a:t>Response cites two relevant details to adequately explain why the mom wanted a bike. </a:t>
                      </a:r>
                      <a:endParaRPr lang="en-US" sz="1700" dirty="0">
                        <a:effectLst/>
                        <a:latin typeface="Arial Narrow"/>
                        <a:ea typeface="Calibri"/>
                        <a:cs typeface="Times New Roman"/>
                      </a:endParaRPr>
                    </a:p>
                  </a:txBody>
                  <a:tcPr marL="63744" marR="63744" marT="0" marB="0"/>
                </a:tc>
                <a:tc>
                  <a:txBody>
                    <a:bodyPr/>
                    <a:lstStyle/>
                    <a:p>
                      <a:pPr marL="0" marR="0">
                        <a:lnSpc>
                          <a:spcPct val="115000"/>
                        </a:lnSpc>
                        <a:spcBef>
                          <a:spcPts val="0"/>
                        </a:spcBef>
                        <a:spcAft>
                          <a:spcPts val="1000"/>
                        </a:spcAft>
                      </a:pPr>
                      <a:r>
                        <a:rPr lang="en-US" sz="1300" dirty="0">
                          <a:effectLst/>
                        </a:rPr>
                        <a:t>Response cites a detail to explain why the mom wanted a bike. Answer is not completely developed and may include unnecessary information. </a:t>
                      </a:r>
                      <a:endParaRPr lang="en-US" sz="1700" dirty="0">
                        <a:effectLst/>
                        <a:latin typeface="Arial Narrow"/>
                        <a:ea typeface="Calibri"/>
                        <a:cs typeface="Times New Roman"/>
                      </a:endParaRPr>
                    </a:p>
                  </a:txBody>
                  <a:tcPr marL="63744" marR="63744" marT="0" marB="0"/>
                </a:tc>
                <a:tc>
                  <a:txBody>
                    <a:bodyPr/>
                    <a:lstStyle/>
                    <a:p>
                      <a:pPr marL="0" marR="0">
                        <a:lnSpc>
                          <a:spcPct val="115000"/>
                        </a:lnSpc>
                        <a:spcBef>
                          <a:spcPts val="0"/>
                        </a:spcBef>
                        <a:spcAft>
                          <a:spcPts val="1000"/>
                        </a:spcAft>
                      </a:pPr>
                      <a:r>
                        <a:rPr lang="en-US" sz="1300" dirty="0">
                          <a:effectLst/>
                        </a:rPr>
                        <a:t>Uses irrelevant or distorted details to explain why the mom wanted a bike. Answers demonstrate minimal understanding of the text. </a:t>
                      </a:r>
                      <a:endParaRPr lang="en-US" sz="1700" dirty="0">
                        <a:effectLst/>
                        <a:latin typeface="Arial Narrow"/>
                        <a:ea typeface="Calibri"/>
                        <a:cs typeface="Times New Roman"/>
                      </a:endParaRPr>
                    </a:p>
                  </a:txBody>
                  <a:tcPr marL="63744" marR="63744" marT="0" marB="0"/>
                </a:tc>
              </a:tr>
              <a:tr h="2113608">
                <a:tc>
                  <a:txBody>
                    <a:bodyPr/>
                    <a:lstStyle/>
                    <a:p>
                      <a:pPr marL="0" marR="0">
                        <a:lnSpc>
                          <a:spcPct val="115000"/>
                        </a:lnSpc>
                        <a:spcBef>
                          <a:spcPts val="0"/>
                        </a:spcBef>
                        <a:spcAft>
                          <a:spcPts val="1000"/>
                        </a:spcAft>
                      </a:pPr>
                      <a:r>
                        <a:rPr lang="en-US" sz="1300" dirty="0">
                          <a:effectLst/>
                        </a:rPr>
                        <a:t>Sample Answers</a:t>
                      </a:r>
                      <a:endParaRPr lang="en-US" sz="1700" dirty="0">
                        <a:effectLst/>
                        <a:latin typeface="Arial Narrow"/>
                        <a:ea typeface="Calibri"/>
                        <a:cs typeface="Times New Roman"/>
                      </a:endParaRPr>
                    </a:p>
                  </a:txBody>
                  <a:tcPr marL="63744" marR="63744" marT="0" marB="0"/>
                </a:tc>
                <a:tc>
                  <a:txBody>
                    <a:bodyPr/>
                    <a:lstStyle/>
                    <a:p>
                      <a:pPr marL="0" marR="0">
                        <a:lnSpc>
                          <a:spcPct val="115000"/>
                        </a:lnSpc>
                        <a:spcBef>
                          <a:spcPts val="0"/>
                        </a:spcBef>
                        <a:spcAft>
                          <a:spcPts val="1000"/>
                        </a:spcAft>
                      </a:pPr>
                      <a:r>
                        <a:rPr lang="en-US" sz="1300" dirty="0">
                          <a:effectLst/>
                        </a:rPr>
                        <a:t>Mom wanted a bike because it would be </a:t>
                      </a:r>
                      <a:r>
                        <a:rPr lang="en-US" sz="1300" dirty="0" smtClean="0">
                          <a:effectLst/>
                        </a:rPr>
                        <a:t>fun,</a:t>
                      </a:r>
                      <a:r>
                        <a:rPr lang="en-US" sz="1300" baseline="0" dirty="0" smtClean="0">
                          <a:effectLst/>
                        </a:rPr>
                        <a:t> it allowed her to spend time riding with her child, and it provided a good workout.</a:t>
                      </a:r>
                      <a:r>
                        <a:rPr lang="en-US" sz="1300" dirty="0" smtClean="0">
                          <a:effectLst/>
                        </a:rPr>
                        <a:t> </a:t>
                      </a:r>
                      <a:endParaRPr lang="en-US" sz="1700" dirty="0">
                        <a:effectLst/>
                      </a:endParaRPr>
                    </a:p>
                    <a:p>
                      <a:pPr marL="0" marR="0">
                        <a:lnSpc>
                          <a:spcPct val="115000"/>
                        </a:lnSpc>
                        <a:spcBef>
                          <a:spcPts val="0"/>
                        </a:spcBef>
                        <a:spcAft>
                          <a:spcPts val="1000"/>
                        </a:spcAft>
                      </a:pPr>
                      <a:r>
                        <a:rPr lang="en-US" sz="1300" dirty="0">
                          <a:effectLst/>
                        </a:rPr>
                        <a:t> </a:t>
                      </a:r>
                      <a:endParaRPr lang="en-US" sz="1700" dirty="0">
                        <a:effectLst/>
                      </a:endParaRPr>
                    </a:p>
                    <a:p>
                      <a:pPr marL="0" marR="0">
                        <a:lnSpc>
                          <a:spcPct val="115000"/>
                        </a:lnSpc>
                        <a:spcBef>
                          <a:spcPts val="0"/>
                        </a:spcBef>
                        <a:spcAft>
                          <a:spcPts val="1000"/>
                        </a:spcAft>
                      </a:pPr>
                      <a:r>
                        <a:rPr lang="en-US" sz="1300" dirty="0">
                          <a:effectLst/>
                        </a:rPr>
                        <a:t> </a:t>
                      </a:r>
                      <a:endParaRPr lang="en-US" sz="1700" dirty="0">
                        <a:effectLst/>
                        <a:latin typeface="Arial Narrow"/>
                        <a:ea typeface="Calibri"/>
                        <a:cs typeface="Times New Roman"/>
                      </a:endParaRPr>
                    </a:p>
                  </a:txBody>
                  <a:tcPr marL="63744" marR="63744" marT="0" marB="0"/>
                </a:tc>
                <a:tc>
                  <a:txBody>
                    <a:bodyPr/>
                    <a:lstStyle/>
                    <a:p>
                      <a:pPr marL="0" marR="0">
                        <a:lnSpc>
                          <a:spcPct val="115000"/>
                        </a:lnSpc>
                        <a:spcBef>
                          <a:spcPts val="0"/>
                        </a:spcBef>
                        <a:spcAft>
                          <a:spcPts val="1000"/>
                        </a:spcAft>
                      </a:pPr>
                      <a:r>
                        <a:rPr lang="en-US" sz="1300" dirty="0">
                          <a:effectLst/>
                        </a:rPr>
                        <a:t>Mom wanted a bike because it was fun and it was a good workout for her and her child. </a:t>
                      </a:r>
                      <a:endParaRPr lang="en-US" sz="1700" dirty="0">
                        <a:effectLst/>
                      </a:endParaRPr>
                    </a:p>
                    <a:p>
                      <a:pPr marL="0" marR="0">
                        <a:lnSpc>
                          <a:spcPct val="115000"/>
                        </a:lnSpc>
                        <a:spcBef>
                          <a:spcPts val="0"/>
                        </a:spcBef>
                        <a:spcAft>
                          <a:spcPts val="1000"/>
                        </a:spcAft>
                      </a:pPr>
                      <a:r>
                        <a:rPr lang="en-US" sz="1300" dirty="0">
                          <a:effectLst/>
                        </a:rPr>
                        <a:t> </a:t>
                      </a:r>
                      <a:endParaRPr lang="en-US" sz="1700" dirty="0">
                        <a:effectLst/>
                        <a:latin typeface="Arial Narrow"/>
                        <a:ea typeface="Calibri"/>
                        <a:cs typeface="Times New Roman"/>
                      </a:endParaRPr>
                    </a:p>
                  </a:txBody>
                  <a:tcPr marL="63744" marR="63744" marT="0" marB="0"/>
                </a:tc>
                <a:tc>
                  <a:txBody>
                    <a:bodyPr/>
                    <a:lstStyle/>
                    <a:p>
                      <a:pPr marL="0" marR="0">
                        <a:lnSpc>
                          <a:spcPct val="115000"/>
                        </a:lnSpc>
                        <a:spcBef>
                          <a:spcPts val="0"/>
                        </a:spcBef>
                        <a:spcAft>
                          <a:spcPts val="1000"/>
                        </a:spcAft>
                      </a:pPr>
                      <a:r>
                        <a:rPr lang="en-US" sz="1300" dirty="0">
                          <a:effectLst/>
                        </a:rPr>
                        <a:t>Mom wanted a bike because it was fun and comfortable to ride. </a:t>
                      </a:r>
                      <a:endParaRPr lang="en-US" sz="1700" dirty="0">
                        <a:effectLst/>
                        <a:latin typeface="Arial Narrow"/>
                        <a:ea typeface="Calibri"/>
                        <a:cs typeface="Times New Roman"/>
                      </a:endParaRPr>
                    </a:p>
                  </a:txBody>
                  <a:tcPr marL="63744" marR="63744" marT="0" marB="0"/>
                </a:tc>
                <a:tc>
                  <a:txBody>
                    <a:bodyPr/>
                    <a:lstStyle/>
                    <a:p>
                      <a:pPr marL="0" marR="0">
                        <a:lnSpc>
                          <a:spcPct val="115000"/>
                        </a:lnSpc>
                        <a:spcBef>
                          <a:spcPts val="0"/>
                        </a:spcBef>
                        <a:spcAft>
                          <a:spcPts val="1000"/>
                        </a:spcAft>
                      </a:pPr>
                      <a:r>
                        <a:rPr lang="en-US" sz="1300" dirty="0">
                          <a:effectLst/>
                        </a:rPr>
                        <a:t> Mom wanted a bike because she had one when she was little. </a:t>
                      </a:r>
                      <a:endParaRPr lang="en-US" sz="1700" dirty="0">
                        <a:effectLst/>
                        <a:latin typeface="Arial Narrow"/>
                        <a:ea typeface="Calibri"/>
                        <a:cs typeface="Times New Roman"/>
                      </a:endParaRPr>
                    </a:p>
                  </a:txBody>
                  <a:tcPr marL="63744" marR="63744" marT="0" marB="0"/>
                </a:tc>
              </a:tr>
            </a:tbl>
          </a:graphicData>
        </a:graphic>
      </p:graphicFrame>
      <p:sp>
        <p:nvSpPr>
          <p:cNvPr id="4" name="Rounded Rectangle 3"/>
          <p:cNvSpPr/>
          <p:nvPr/>
        </p:nvSpPr>
        <p:spPr>
          <a:xfrm>
            <a:off x="7197334" y="501694"/>
            <a:ext cx="1310636" cy="717070"/>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Response</a:t>
            </a:r>
          </a:p>
        </p:txBody>
      </p:sp>
      <p:sp>
        <p:nvSpPr>
          <p:cNvPr id="5" name="Slide Number Placeholder 4"/>
          <p:cNvSpPr>
            <a:spLocks noGrp="1"/>
          </p:cNvSpPr>
          <p:nvPr>
            <p:ph type="sldNum" sz="quarter" idx="4"/>
          </p:nvPr>
        </p:nvSpPr>
        <p:spPr/>
        <p:txBody>
          <a:bodyPr/>
          <a:lstStyle/>
          <a:p>
            <a:fld id="{D3DF9CC1-2D95-6B44-AD84-8EFF3BE5F0CB}" type="slidenum">
              <a:rPr lang="en-US" smtClean="0"/>
              <a:pPr/>
              <a:t>39</a:t>
            </a:fld>
            <a:endParaRPr lang="en-US"/>
          </a:p>
        </p:txBody>
      </p:sp>
    </p:spTree>
    <p:extLst>
      <p:ext uri="{BB962C8B-B14F-4D97-AF65-F5344CB8AC3E}">
        <p14:creationId xmlns:p14="http://schemas.microsoft.com/office/powerpoint/2010/main" val="382792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4" name="Slide Number Placeholder 7"/>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DF9CC1-2D95-6B44-AD84-8EFF3BE5F0CB}" type="slidenum">
              <a:rPr lang="en-US" smtClean="0"/>
              <a:pPr/>
              <a:t>4</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436657621"/>
              </p:ext>
            </p:extLst>
          </p:nvPr>
        </p:nvGraphicFramePr>
        <p:xfrm>
          <a:off x="0" y="1524000"/>
          <a:ext cx="9144000" cy="5323840"/>
        </p:xfrm>
        <a:graphic>
          <a:graphicData uri="http://schemas.openxmlformats.org/drawingml/2006/table">
            <a:tbl>
              <a:tblPr firstRow="1" bandRow="1">
                <a:tableStyleId>{74C1A8A3-306A-4EB7-A6B1-4F7E0EB9C5D6}</a:tableStyleId>
              </a:tblPr>
              <a:tblGrid>
                <a:gridCol w="4572000"/>
                <a:gridCol w="4572000"/>
              </a:tblGrid>
              <a:tr h="370840">
                <a:tc>
                  <a:txBody>
                    <a:bodyPr/>
                    <a:lstStyle/>
                    <a:p>
                      <a:r>
                        <a:rPr lang="en-US" sz="2400" dirty="0" smtClean="0"/>
                        <a:t>FAIR 2009</a:t>
                      </a:r>
                      <a:endParaRPr lang="en-US" sz="2400" dirty="0"/>
                    </a:p>
                  </a:txBody>
                  <a:tcPr/>
                </a:tc>
                <a:tc>
                  <a:txBody>
                    <a:bodyPr/>
                    <a:lstStyle/>
                    <a:p>
                      <a:r>
                        <a:rPr lang="en-US" sz="2400" dirty="0" smtClean="0"/>
                        <a:t>FAIR-FS</a:t>
                      </a:r>
                      <a:endParaRPr lang="en-US" sz="2400" dirty="0"/>
                    </a:p>
                  </a:txBody>
                  <a:tcPr/>
                </a:tc>
              </a:tr>
              <a:tr h="370840">
                <a:tc gridSpan="2">
                  <a:txBody>
                    <a:bodyPr/>
                    <a:lstStyle/>
                    <a:p>
                      <a:r>
                        <a:rPr lang="en-US" b="1" dirty="0" smtClean="0"/>
                        <a:t>Tasks</a:t>
                      </a:r>
                      <a:endParaRPr lang="en-US" b="1" dirty="0"/>
                    </a:p>
                  </a:txBody>
                  <a:tcPr/>
                </a:tc>
                <a:tc hMerge="1">
                  <a:txBody>
                    <a:bodyPr/>
                    <a:lstStyle/>
                    <a:p>
                      <a:endParaRPr lang="en-US" dirty="0"/>
                    </a:p>
                  </a:txBody>
                  <a:tcPr/>
                </a:tc>
              </a:tr>
              <a:tr h="370840">
                <a:tc>
                  <a:txBody>
                    <a:bodyPr/>
                    <a:lstStyle/>
                    <a:p>
                      <a:r>
                        <a:rPr lang="en-US" dirty="0" smtClean="0"/>
                        <a:t>     Reading Comprehension</a:t>
                      </a:r>
                    </a:p>
                    <a:p>
                      <a:r>
                        <a:rPr lang="en-US" dirty="0" smtClean="0"/>
                        <a:t>     Maze</a:t>
                      </a:r>
                    </a:p>
                    <a:p>
                      <a:r>
                        <a:rPr lang="en-US" dirty="0" smtClean="0"/>
                        <a:t>     Word Analysis</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    Word Recognition (WRT)</a:t>
                      </a:r>
                    </a:p>
                    <a:p>
                      <a:r>
                        <a:rPr lang="en-US" dirty="0" smtClean="0"/>
                        <a:t>    Vocabulary</a:t>
                      </a:r>
                      <a:r>
                        <a:rPr lang="en-US" baseline="0" dirty="0" smtClean="0"/>
                        <a:t> Knowledge (</a:t>
                      </a:r>
                      <a:r>
                        <a:rPr lang="en-US" baseline="0" dirty="0" err="1" smtClean="0"/>
                        <a:t>VKT</a:t>
                      </a:r>
                      <a:r>
                        <a:rPr lang="en-US" baseline="0" dirty="0" smtClean="0"/>
                        <a:t>)*</a:t>
                      </a:r>
                    </a:p>
                    <a:p>
                      <a:r>
                        <a:rPr lang="en-US" baseline="0" dirty="0" smtClean="0"/>
                        <a:t>    Syntactic Knowledge (</a:t>
                      </a:r>
                      <a:r>
                        <a:rPr lang="en-US" baseline="0" dirty="0" err="1" smtClean="0"/>
                        <a:t>SKT</a:t>
                      </a:r>
                      <a:r>
                        <a:rPr lang="en-US" baseline="0" dirty="0" smtClean="0"/>
                        <a:t>)*</a:t>
                      </a:r>
                    </a:p>
                    <a:p>
                      <a:r>
                        <a:rPr lang="en-US" baseline="0" dirty="0" smtClean="0"/>
                        <a:t>    Reading Comprehension (RC)</a:t>
                      </a:r>
                      <a:endParaRPr lang="en-US" dirty="0"/>
                    </a:p>
                  </a:txBody>
                  <a:tcPr>
                    <a:lnL w="12700" cap="flat" cmpd="sng" algn="ctr">
                      <a:solidFill>
                        <a:schemeClr val="tx1"/>
                      </a:solidFill>
                      <a:prstDash val="solid"/>
                      <a:round/>
                      <a:headEnd type="none" w="med" len="med"/>
                      <a:tailEnd type="none" w="med" len="med"/>
                    </a:lnL>
                  </a:tcPr>
                </a:tc>
              </a:tr>
              <a:tr h="370840">
                <a:tc gridSpan="2">
                  <a:txBody>
                    <a:bodyPr/>
                    <a:lstStyle/>
                    <a:p>
                      <a:r>
                        <a:rPr lang="en-US" b="1" dirty="0" smtClean="0"/>
                        <a:t>RC Passage Placement</a:t>
                      </a:r>
                      <a:endParaRPr lang="en-US" b="1" dirty="0"/>
                    </a:p>
                  </a:txBody>
                  <a:tcPr/>
                </a:tc>
                <a:tc hMerge="1">
                  <a:txBody>
                    <a:bodyPr/>
                    <a:lstStyle/>
                    <a:p>
                      <a:endParaRPr lang="en-US" dirty="0"/>
                    </a:p>
                  </a:txBody>
                  <a:tcPr/>
                </a:tc>
              </a:tr>
              <a:tr h="370840">
                <a:tc>
                  <a:txBody>
                    <a:bodyPr/>
                    <a:lstStyle/>
                    <a:p>
                      <a:r>
                        <a:rPr lang="en-US" dirty="0" smtClean="0"/>
                        <a:t>    Starts with grade level passage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    Ability in WRT &amp; VKT determines initial</a:t>
                      </a:r>
                      <a:endParaRPr lang="en-US" baseline="0" dirty="0" smtClean="0"/>
                    </a:p>
                    <a:p>
                      <a:r>
                        <a:rPr lang="en-US" baseline="0" dirty="0" smtClean="0"/>
                        <a:t>    passage</a:t>
                      </a:r>
                      <a:endParaRPr lang="en-US" dirty="0"/>
                    </a:p>
                  </a:txBody>
                  <a:tcPr>
                    <a:lnL w="12700" cap="flat" cmpd="sng" algn="ctr">
                      <a:solidFill>
                        <a:schemeClr val="tx1"/>
                      </a:solidFill>
                      <a:prstDash val="solid"/>
                      <a:round/>
                      <a:headEnd type="none" w="med" len="med"/>
                      <a:tailEnd type="none" w="med" len="med"/>
                    </a:lnL>
                  </a:tcPr>
                </a:tc>
              </a:tr>
              <a:tr h="370840">
                <a:tc gridSpan="2">
                  <a:txBody>
                    <a:bodyPr/>
                    <a:lstStyle/>
                    <a:p>
                      <a:r>
                        <a:rPr lang="en-US" b="1" dirty="0" smtClean="0"/>
                        <a:t>Probability</a:t>
                      </a:r>
                      <a:r>
                        <a:rPr lang="en-US" b="1" baseline="0" dirty="0" smtClean="0"/>
                        <a:t> of Success</a:t>
                      </a:r>
                      <a:endParaRPr lang="en-US" b="1" dirty="0"/>
                    </a:p>
                  </a:txBody>
                  <a:tcPr/>
                </a:tc>
                <a:tc hMerge="1">
                  <a:txBody>
                    <a:bodyPr/>
                    <a:lstStyle/>
                    <a:p>
                      <a:endParaRPr lang="en-US" dirty="0"/>
                    </a:p>
                  </a:txBody>
                  <a:tcPr/>
                </a:tc>
              </a:tr>
              <a:tr h="370840">
                <a:tc>
                  <a:txBody>
                    <a:bodyPr/>
                    <a:lstStyle/>
                    <a:p>
                      <a:r>
                        <a:rPr lang="en-US" dirty="0" smtClean="0"/>
                        <a:t>     Calculated</a:t>
                      </a:r>
                      <a:r>
                        <a:rPr lang="en-US" baseline="0" dirty="0" smtClean="0"/>
                        <a:t> based on RC &amp; prior </a:t>
                      </a:r>
                      <a:r>
                        <a:rPr lang="en-US" baseline="0" dirty="0" err="1" smtClean="0"/>
                        <a:t>FCAT</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    Based on current</a:t>
                      </a:r>
                      <a:r>
                        <a:rPr lang="en-US" baseline="0" dirty="0" smtClean="0"/>
                        <a:t> RC, WRT, &amp; </a:t>
                      </a:r>
                      <a:r>
                        <a:rPr lang="en-US" baseline="0" dirty="0" err="1" smtClean="0"/>
                        <a:t>VKT</a:t>
                      </a:r>
                      <a:r>
                        <a:rPr lang="en-US" baseline="0" dirty="0" smtClean="0"/>
                        <a:t> scores;</a:t>
                      </a:r>
                    </a:p>
                    <a:p>
                      <a:r>
                        <a:rPr lang="en-US" baseline="0" dirty="0" smtClean="0"/>
                        <a:t>    Predicts to nationally-normed reading </a:t>
                      </a:r>
                    </a:p>
                    <a:p>
                      <a:r>
                        <a:rPr lang="en-US" baseline="0" dirty="0" smtClean="0"/>
                        <a:t>    comprehension</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b="1" dirty="0" smtClean="0"/>
                        <a:t>Additional</a:t>
                      </a:r>
                      <a:r>
                        <a:rPr lang="en-US" b="1" baseline="0" dirty="0" smtClean="0"/>
                        <a:t> tools (optional)</a:t>
                      </a:r>
                      <a:endParaRPr lang="en-US" b="1" dirty="0"/>
                    </a:p>
                  </a:txBody>
                  <a:tcPr/>
                </a:tc>
                <a:tc>
                  <a:txBody>
                    <a:bodyPr/>
                    <a:lstStyle/>
                    <a:p>
                      <a:endParaRPr lang="en-US" dirty="0"/>
                    </a:p>
                  </a:txBody>
                  <a:tcPr/>
                </a:tc>
              </a:tr>
              <a:tr h="370840">
                <a:tc>
                  <a:txBody>
                    <a:bodyPr/>
                    <a:lstStyle/>
                    <a:p>
                      <a:r>
                        <a:rPr lang="en-US" dirty="0" smtClean="0"/>
                        <a:t>     Ongoing progress</a:t>
                      </a:r>
                      <a:r>
                        <a:rPr lang="en-US" baseline="0" dirty="0" smtClean="0"/>
                        <a:t> monitoring</a:t>
                      </a:r>
                    </a:p>
                    <a:p>
                      <a:r>
                        <a:rPr lang="en-US" baseline="0" dirty="0" smtClean="0"/>
                        <a:t>     Discussion templates</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     Open Response</a:t>
                      </a:r>
                      <a:r>
                        <a:rPr lang="en-US" baseline="0" dirty="0" smtClean="0"/>
                        <a:t> Diagnostics</a:t>
                      </a:r>
                    </a:p>
                    <a:p>
                      <a:r>
                        <a:rPr lang="en-US" baseline="0" dirty="0" smtClean="0"/>
                        <a:t>     Ongoing progress monitoring still available</a:t>
                      </a:r>
                      <a:endParaRPr lang="en-US" dirty="0"/>
                    </a:p>
                  </a:txBody>
                  <a:tcPr>
                    <a:lnL w="12700" cap="flat" cmpd="sng" algn="ctr">
                      <a:solidFill>
                        <a:schemeClr val="tx1"/>
                      </a:solidFill>
                      <a:prstDash val="solid"/>
                      <a:round/>
                      <a:headEnd type="none" w="med" len="med"/>
                      <a:tailEnd type="none" w="med" len="med"/>
                    </a:lnL>
                  </a:tcPr>
                </a:tc>
              </a:tr>
            </a:tbl>
          </a:graphicData>
        </a:graphic>
      </p:graphicFrame>
      <p:sp>
        <p:nvSpPr>
          <p:cNvPr id="3" name="Slide Number Placeholder 2"/>
          <p:cNvSpPr>
            <a:spLocks noGrp="1"/>
          </p:cNvSpPr>
          <p:nvPr>
            <p:ph type="sldNum" sz="quarter" idx="4"/>
          </p:nvPr>
        </p:nvSpPr>
        <p:spPr>
          <a:xfrm>
            <a:off x="3403600" y="6482715"/>
            <a:ext cx="2133600" cy="365125"/>
          </a:xfrm>
        </p:spPr>
        <p:txBody>
          <a:bodyPr/>
          <a:lstStyle/>
          <a:p>
            <a:fld id="{D3DF9CC1-2D95-6B44-AD84-8EFF3BE5F0CB}" type="slidenum">
              <a:rPr lang="en-US" smtClean="0"/>
              <a:pPr/>
              <a:t>4</a:t>
            </a:fld>
            <a:endParaRPr lang="en-US" dirty="0"/>
          </a:p>
        </p:txBody>
      </p:sp>
    </p:spTree>
    <p:extLst>
      <p:ext uri="{BB962C8B-B14F-4D97-AF65-F5344CB8AC3E}">
        <p14:creationId xmlns:p14="http://schemas.microsoft.com/office/powerpoint/2010/main" val="2064121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ORT</a:t>
            </a:r>
            <a:r>
              <a:rPr lang="en-US" dirty="0"/>
              <a:t>: Administering </a:t>
            </a:r>
            <a:r>
              <a:rPr lang="en-US" dirty="0" smtClean="0"/>
              <a:t>the Written </a:t>
            </a:r>
            <a:r>
              <a:rPr lang="en-US" dirty="0"/>
              <a:t>Response </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400" dirty="0"/>
              <a:t>The student will respond </a:t>
            </a:r>
            <a:r>
              <a:rPr lang="en-US" sz="2400" dirty="0" smtClean="0"/>
              <a:t> in writing  to 1 </a:t>
            </a:r>
            <a:r>
              <a:rPr lang="en-US" sz="2400" dirty="0"/>
              <a:t>question related to the passage s/he just read (typed response)</a:t>
            </a:r>
          </a:p>
          <a:p>
            <a:r>
              <a:rPr lang="en-US" sz="2400" dirty="0"/>
              <a:t>Question will target one of the following types of writing:</a:t>
            </a:r>
          </a:p>
          <a:p>
            <a:pPr lvl="1"/>
            <a:r>
              <a:rPr lang="en-US" sz="2000" dirty="0"/>
              <a:t>Opinion/argumentative </a:t>
            </a:r>
          </a:p>
          <a:p>
            <a:pPr lvl="1"/>
            <a:r>
              <a:rPr lang="en-US" sz="2000" dirty="0"/>
              <a:t>Informative/explanatory </a:t>
            </a:r>
          </a:p>
          <a:p>
            <a:pPr lvl="1"/>
            <a:r>
              <a:rPr lang="en-US" sz="2000" dirty="0"/>
              <a:t>Narrative</a:t>
            </a:r>
          </a:p>
          <a:p>
            <a:r>
              <a:rPr lang="en-US" sz="2400" dirty="0"/>
              <a:t>Student will log back into the web application &amp; instructions will be provided</a:t>
            </a:r>
          </a:p>
          <a:p>
            <a:r>
              <a:rPr lang="en-US" sz="2400" dirty="0"/>
              <a:t>Make sure the student also has:</a:t>
            </a:r>
          </a:p>
          <a:p>
            <a:pPr lvl="1"/>
            <a:r>
              <a:rPr lang="en-US" sz="2000" dirty="0"/>
              <a:t>Hard copy of the passage </a:t>
            </a:r>
          </a:p>
          <a:p>
            <a:pPr lvl="1"/>
            <a:r>
              <a:rPr lang="en-US" sz="2000" dirty="0"/>
              <a:t>Scrap paper &amp; pencil for planning purposes</a:t>
            </a:r>
          </a:p>
          <a:p>
            <a:pPr lvl="1"/>
            <a:r>
              <a:rPr lang="en-US" sz="2000" dirty="0" smtClean="0"/>
              <a:t>Headphones</a:t>
            </a:r>
            <a:endParaRPr lang="en-US" sz="2000" dirty="0"/>
          </a:p>
        </p:txBody>
      </p:sp>
      <p:sp>
        <p:nvSpPr>
          <p:cNvPr id="4" name="Rounded Rectangle 3"/>
          <p:cNvSpPr/>
          <p:nvPr/>
        </p:nvSpPr>
        <p:spPr>
          <a:xfrm>
            <a:off x="7246270" y="883130"/>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5" name="Slide Number Placeholder 4"/>
          <p:cNvSpPr>
            <a:spLocks noGrp="1"/>
          </p:cNvSpPr>
          <p:nvPr>
            <p:ph type="sldNum" sz="quarter" idx="4"/>
          </p:nvPr>
        </p:nvSpPr>
        <p:spPr/>
        <p:txBody>
          <a:bodyPr/>
          <a:lstStyle/>
          <a:p>
            <a:fld id="{D3DF9CC1-2D95-6B44-AD84-8EFF3BE5F0CB}" type="slidenum">
              <a:rPr lang="en-US" smtClean="0"/>
              <a:pPr/>
              <a:t>40</a:t>
            </a:fld>
            <a:endParaRPr lang="en-US"/>
          </a:p>
        </p:txBody>
      </p:sp>
    </p:spTree>
    <p:extLst>
      <p:ext uri="{BB962C8B-B14F-4D97-AF65-F5344CB8AC3E}">
        <p14:creationId xmlns:p14="http://schemas.microsoft.com/office/powerpoint/2010/main" val="17190841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ORT: Administering the Written Response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588" y="1417638"/>
            <a:ext cx="6158984" cy="497960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4"/>
          </p:nvPr>
        </p:nvSpPr>
        <p:spPr>
          <a:xfrm>
            <a:off x="3513280" y="6400417"/>
            <a:ext cx="2133600" cy="365125"/>
          </a:xfrm>
        </p:spPr>
        <p:txBody>
          <a:bodyPr/>
          <a:lstStyle/>
          <a:p>
            <a:fld id="{D3DF9CC1-2D95-6B44-AD84-8EFF3BE5F0CB}" type="slidenum">
              <a:rPr lang="en-US" smtClean="0"/>
              <a:pPr/>
              <a:t>41</a:t>
            </a:fld>
            <a:endParaRPr lang="en-US"/>
          </a:p>
        </p:txBody>
      </p:sp>
    </p:spTree>
    <p:extLst>
      <p:ext uri="{BB962C8B-B14F-4D97-AF65-F5344CB8AC3E}">
        <p14:creationId xmlns:p14="http://schemas.microsoft.com/office/powerpoint/2010/main" val="3967292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ORT: Administering the Written Response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88" y="1962513"/>
            <a:ext cx="7425394" cy="358327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4"/>
          </p:nvPr>
        </p:nvSpPr>
        <p:spPr/>
        <p:txBody>
          <a:bodyPr/>
          <a:lstStyle/>
          <a:p>
            <a:fld id="{D3DF9CC1-2D95-6B44-AD84-8EFF3BE5F0CB}" type="slidenum">
              <a:rPr lang="en-US" smtClean="0"/>
              <a:pPr/>
              <a:t>42</a:t>
            </a:fld>
            <a:endParaRPr lang="en-US"/>
          </a:p>
        </p:txBody>
      </p:sp>
    </p:spTree>
    <p:extLst>
      <p:ext uri="{BB962C8B-B14F-4D97-AF65-F5344CB8AC3E}">
        <p14:creationId xmlns:p14="http://schemas.microsoft.com/office/powerpoint/2010/main" val="1397022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ORT: Administering the Written Response </a:t>
            </a:r>
          </a:p>
        </p:txBody>
      </p:sp>
      <p:sp>
        <p:nvSpPr>
          <p:cNvPr id="3" name="Slide Number Placeholder 2"/>
          <p:cNvSpPr>
            <a:spLocks noGrp="1"/>
          </p:cNvSpPr>
          <p:nvPr>
            <p:ph type="sldNum" sz="quarter" idx="4"/>
          </p:nvPr>
        </p:nvSpPr>
        <p:spPr/>
        <p:txBody>
          <a:bodyPr/>
          <a:lstStyle/>
          <a:p>
            <a:fld id="{D3DF9CC1-2D95-6B44-AD84-8EFF3BE5F0CB}" type="slidenum">
              <a:rPr lang="en-US" smtClean="0"/>
              <a:pPr/>
              <a:t>43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1609725"/>
            <a:ext cx="7329487" cy="460998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2632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  Why </a:t>
            </a:r>
            <a:r>
              <a:rPr lang="en-US" dirty="0"/>
              <a:t>keyboarding?</a:t>
            </a:r>
          </a:p>
        </p:txBody>
      </p:sp>
      <p:sp>
        <p:nvSpPr>
          <p:cNvPr id="3" name="Content Placeholder 2"/>
          <p:cNvSpPr>
            <a:spLocks noGrp="1"/>
          </p:cNvSpPr>
          <p:nvPr>
            <p:ph idx="1"/>
          </p:nvPr>
        </p:nvSpPr>
        <p:spPr>
          <a:xfrm>
            <a:off x="292533" y="1795758"/>
            <a:ext cx="8229600" cy="4152984"/>
          </a:xfrm>
        </p:spPr>
        <p:txBody>
          <a:bodyPr>
            <a:noAutofit/>
          </a:bodyPr>
          <a:lstStyle/>
          <a:p>
            <a:r>
              <a:rPr lang="en-US" sz="2800" dirty="0" smtClean="0"/>
              <a:t>Increasing </a:t>
            </a:r>
            <a:r>
              <a:rPr lang="en-US" sz="2800" dirty="0"/>
              <a:t>workplace demand for </a:t>
            </a:r>
            <a:r>
              <a:rPr lang="en-US" sz="2800" dirty="0" smtClean="0"/>
              <a:t>written</a:t>
            </a:r>
            <a:br>
              <a:rPr lang="en-US" sz="2800" dirty="0" smtClean="0"/>
            </a:br>
            <a:r>
              <a:rPr lang="en-US" sz="2800" dirty="0" smtClean="0"/>
              <a:t>composition </a:t>
            </a:r>
            <a:r>
              <a:rPr lang="en-US" sz="2800" dirty="0"/>
              <a:t>exclusively on the </a:t>
            </a:r>
            <a:r>
              <a:rPr lang="en-US" sz="2800" dirty="0" smtClean="0"/>
              <a:t>computer</a:t>
            </a:r>
          </a:p>
          <a:p>
            <a:endParaRPr lang="en-US" sz="2400" dirty="0"/>
          </a:p>
          <a:p>
            <a:r>
              <a:rPr lang="en-US" sz="2800" dirty="0"/>
              <a:t>Instruction in Word Processing identified as critical element to effective adolescent writing instruction (Graham &amp; </a:t>
            </a:r>
            <a:r>
              <a:rPr lang="en-US" sz="2800" dirty="0" err="1"/>
              <a:t>Perin</a:t>
            </a:r>
            <a:r>
              <a:rPr lang="en-US" sz="2800" dirty="0"/>
              <a:t>, 2007)</a:t>
            </a:r>
          </a:p>
          <a:p>
            <a:endParaRPr lang="en-US" sz="2400" dirty="0" smtClean="0"/>
          </a:p>
          <a:p>
            <a:r>
              <a:rPr lang="en-US" sz="2800" dirty="0" smtClean="0"/>
              <a:t>LAFS </a:t>
            </a:r>
            <a:r>
              <a:rPr lang="en-US" sz="2800" dirty="0"/>
              <a:t>delineates digital publishing starting in Kindergarten</a:t>
            </a:r>
          </a:p>
        </p:txBody>
      </p:sp>
      <p:sp>
        <p:nvSpPr>
          <p:cNvPr id="4" name="Rounded Rectangle 3"/>
          <p:cNvSpPr/>
          <p:nvPr/>
        </p:nvSpPr>
        <p:spPr>
          <a:xfrm>
            <a:off x="7246270" y="883130"/>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5" name="Slide Number Placeholder 4"/>
          <p:cNvSpPr>
            <a:spLocks noGrp="1"/>
          </p:cNvSpPr>
          <p:nvPr>
            <p:ph type="sldNum" sz="quarter" idx="4"/>
          </p:nvPr>
        </p:nvSpPr>
        <p:spPr/>
        <p:txBody>
          <a:bodyPr/>
          <a:lstStyle/>
          <a:p>
            <a:fld id="{D3DF9CC1-2D95-6B44-AD84-8EFF3BE5F0CB}" type="slidenum">
              <a:rPr lang="en-US" smtClean="0"/>
              <a:pPr/>
              <a:t>44</a:t>
            </a:fld>
            <a:endParaRPr lang="en-US"/>
          </a:p>
        </p:txBody>
      </p:sp>
    </p:spTree>
    <p:extLst>
      <p:ext uri="{BB962C8B-B14F-4D97-AF65-F5344CB8AC3E}">
        <p14:creationId xmlns:p14="http://schemas.microsoft.com/office/powerpoint/2010/main" val="99662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  Rationale for Time Limit</a:t>
            </a:r>
            <a:endParaRPr lang="en-US" dirty="0"/>
          </a:p>
        </p:txBody>
      </p:sp>
      <p:sp>
        <p:nvSpPr>
          <p:cNvPr id="3" name="Content Placeholder 2"/>
          <p:cNvSpPr>
            <a:spLocks noGrp="1"/>
          </p:cNvSpPr>
          <p:nvPr>
            <p:ph idx="1"/>
          </p:nvPr>
        </p:nvSpPr>
        <p:spPr>
          <a:xfrm>
            <a:off x="457200" y="1719618"/>
            <a:ext cx="8229600" cy="4406545"/>
          </a:xfrm>
        </p:spPr>
        <p:txBody>
          <a:bodyPr>
            <a:normAutofit/>
          </a:bodyPr>
          <a:lstStyle/>
          <a:p>
            <a:pPr>
              <a:buFont typeface="Arial" panose="020B0604020202020204" pitchFamily="34" charset="0"/>
              <a:buChar char="•"/>
            </a:pPr>
            <a:r>
              <a:rPr lang="en-US" sz="2800" dirty="0" smtClean="0"/>
              <a:t>Research </a:t>
            </a:r>
            <a:r>
              <a:rPr lang="en-US" sz="2800" smtClean="0"/>
              <a:t>indicates that</a:t>
            </a:r>
            <a:r>
              <a:rPr lang="en-US" sz="2800" dirty="0" smtClean="0"/>
              <a:t>:</a:t>
            </a:r>
          </a:p>
          <a:p>
            <a:pPr lvl="1"/>
            <a:r>
              <a:rPr lang="en-US" sz="2400" dirty="0" smtClean="0"/>
              <a:t>most </a:t>
            </a:r>
            <a:r>
              <a:rPr lang="en-US" sz="2400" dirty="0"/>
              <a:t>students just begin writing without planning, even when prompted</a:t>
            </a:r>
          </a:p>
          <a:p>
            <a:pPr lvl="1"/>
            <a:r>
              <a:rPr lang="en-US" sz="2400" dirty="0" smtClean="0"/>
              <a:t> </a:t>
            </a:r>
            <a:r>
              <a:rPr lang="en-US" sz="2400" dirty="0"/>
              <a:t>a brief written response (i.e., 3 minutes or 5 minutes) provides a sufficient sample of student’s writing for screening purposes</a:t>
            </a:r>
          </a:p>
          <a:p>
            <a:endParaRPr lang="en-US" sz="2400" dirty="0" smtClean="0"/>
          </a:p>
          <a:p>
            <a:r>
              <a:rPr lang="en-US" sz="2800" dirty="0" smtClean="0"/>
              <a:t>FAIR-FS </a:t>
            </a:r>
            <a:r>
              <a:rPr lang="en-US" sz="2800" dirty="0"/>
              <a:t>allows up to 4 minutes to plan and </a:t>
            </a:r>
          </a:p>
          <a:p>
            <a:pPr marL="0" indent="0">
              <a:buNone/>
            </a:pPr>
            <a:r>
              <a:rPr lang="en-US" sz="2800" dirty="0" smtClean="0"/>
              <a:t>    10 minutes </a:t>
            </a:r>
            <a:r>
              <a:rPr lang="en-US" sz="2800" dirty="0"/>
              <a:t>to write the response</a:t>
            </a:r>
          </a:p>
          <a:p>
            <a:endParaRPr lang="en-US" sz="2800" dirty="0"/>
          </a:p>
        </p:txBody>
      </p:sp>
      <p:sp>
        <p:nvSpPr>
          <p:cNvPr id="4" name="Rounded Rectangle 3"/>
          <p:cNvSpPr/>
          <p:nvPr/>
        </p:nvSpPr>
        <p:spPr>
          <a:xfrm>
            <a:off x="7246270" y="883130"/>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5" name="Slide Number Placeholder 4"/>
          <p:cNvSpPr>
            <a:spLocks noGrp="1"/>
          </p:cNvSpPr>
          <p:nvPr>
            <p:ph type="sldNum" sz="quarter" idx="4"/>
          </p:nvPr>
        </p:nvSpPr>
        <p:spPr/>
        <p:txBody>
          <a:bodyPr/>
          <a:lstStyle/>
          <a:p>
            <a:fld id="{D3DF9CC1-2D95-6B44-AD84-8EFF3BE5F0CB}" type="slidenum">
              <a:rPr lang="en-US" smtClean="0"/>
              <a:pPr/>
              <a:t>45</a:t>
            </a:fld>
            <a:endParaRPr lang="en-US"/>
          </a:p>
        </p:txBody>
      </p:sp>
    </p:spTree>
    <p:extLst>
      <p:ext uri="{BB962C8B-B14F-4D97-AF65-F5344CB8AC3E}">
        <p14:creationId xmlns:p14="http://schemas.microsoft.com/office/powerpoint/2010/main" val="314225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Scoring </a:t>
            </a:r>
            <a:r>
              <a:rPr lang="en-US" dirty="0"/>
              <a:t>the Written Response </a:t>
            </a:r>
            <a:r>
              <a:rPr lang="en-US" dirty="0" smtClean="0"/>
              <a:t/>
            </a:r>
            <a:br>
              <a:rPr lang="en-US" dirty="0" smtClean="0"/>
            </a:br>
            <a:r>
              <a:rPr lang="en-US" dirty="0" smtClean="0"/>
              <a:t>  Comprehension </a:t>
            </a:r>
            <a:r>
              <a:rPr lang="en-US" dirty="0"/>
              <a:t>Question</a:t>
            </a:r>
          </a:p>
        </p:txBody>
      </p:sp>
      <p:sp>
        <p:nvSpPr>
          <p:cNvPr id="3" name="Content Placeholder 2"/>
          <p:cNvSpPr>
            <a:spLocks noGrp="1"/>
          </p:cNvSpPr>
          <p:nvPr>
            <p:ph idx="1"/>
          </p:nvPr>
        </p:nvSpPr>
        <p:spPr>
          <a:xfrm>
            <a:off x="457200" y="1719618"/>
            <a:ext cx="8229600" cy="4406545"/>
          </a:xfrm>
        </p:spPr>
        <p:txBody>
          <a:bodyPr>
            <a:normAutofit/>
          </a:bodyPr>
          <a:lstStyle/>
          <a:p>
            <a:r>
              <a:rPr lang="en-US" sz="2800" dirty="0"/>
              <a:t>Teachers will be able to print out 2 documents from the written response to score:</a:t>
            </a:r>
          </a:p>
          <a:p>
            <a:pPr lvl="1"/>
            <a:r>
              <a:rPr lang="en-US" sz="2400" dirty="0"/>
              <a:t>The sample at 5 minutes for writing fluency</a:t>
            </a:r>
          </a:p>
          <a:p>
            <a:pPr lvl="2"/>
            <a:r>
              <a:rPr lang="en-US" sz="2000" dirty="0"/>
              <a:t>Total number of words written (TWW) will be counted and provided by the computer</a:t>
            </a:r>
          </a:p>
          <a:p>
            <a:pPr lvl="2"/>
            <a:r>
              <a:rPr lang="en-US" sz="2000" dirty="0"/>
              <a:t>Number of correct writing sequences minus incorrect writing sequences (CIWS) needs to be hand </a:t>
            </a:r>
            <a:r>
              <a:rPr lang="en-US" sz="2000" dirty="0" smtClean="0"/>
              <a:t>scored</a:t>
            </a:r>
          </a:p>
          <a:p>
            <a:pPr marL="914400" lvl="2" indent="0">
              <a:buNone/>
            </a:pPr>
            <a:endParaRPr lang="en-US" sz="2000" dirty="0"/>
          </a:p>
          <a:p>
            <a:pPr lvl="1"/>
            <a:r>
              <a:rPr lang="en-US" sz="2400" dirty="0"/>
              <a:t>The complete sample that is collected at </a:t>
            </a:r>
            <a:r>
              <a:rPr lang="en-US" sz="2400" dirty="0" smtClean="0"/>
              <a:t>10 </a:t>
            </a:r>
            <a:r>
              <a:rPr lang="en-US" sz="2400" dirty="0"/>
              <a:t>minutes </a:t>
            </a:r>
          </a:p>
          <a:p>
            <a:pPr lvl="2"/>
            <a:r>
              <a:rPr lang="en-US" sz="2000" dirty="0"/>
              <a:t>Scored utilizing the FAIR-FS checklist for the written </a:t>
            </a:r>
            <a:r>
              <a:rPr lang="en-US" sz="2000" dirty="0" smtClean="0"/>
              <a:t>response</a:t>
            </a:r>
            <a:endParaRPr lang="en-US" sz="2000" dirty="0"/>
          </a:p>
        </p:txBody>
      </p:sp>
      <p:sp>
        <p:nvSpPr>
          <p:cNvPr id="4" name="Rounded Rectangle 3"/>
          <p:cNvSpPr/>
          <p:nvPr/>
        </p:nvSpPr>
        <p:spPr>
          <a:xfrm>
            <a:off x="7246270" y="883130"/>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5" name="Slide Number Placeholder 4"/>
          <p:cNvSpPr>
            <a:spLocks noGrp="1"/>
          </p:cNvSpPr>
          <p:nvPr>
            <p:ph type="sldNum" sz="quarter" idx="4"/>
          </p:nvPr>
        </p:nvSpPr>
        <p:spPr/>
        <p:txBody>
          <a:bodyPr/>
          <a:lstStyle/>
          <a:p>
            <a:fld id="{D3DF9CC1-2D95-6B44-AD84-8EFF3BE5F0CB}" type="slidenum">
              <a:rPr lang="en-US" smtClean="0"/>
              <a:pPr/>
              <a:t>46</a:t>
            </a:fld>
            <a:endParaRPr lang="en-US"/>
          </a:p>
        </p:txBody>
      </p:sp>
    </p:spTree>
    <p:extLst>
      <p:ext uri="{BB962C8B-B14F-4D97-AF65-F5344CB8AC3E}">
        <p14:creationId xmlns:p14="http://schemas.microsoft.com/office/powerpoint/2010/main" val="3675580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Scoring Written Fluency</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Written fluency is </a:t>
            </a:r>
            <a:r>
              <a:rPr lang="en-US" sz="2800" dirty="0"/>
              <a:t>associated with performance on high stakes assessments, especially for middle school </a:t>
            </a:r>
            <a:r>
              <a:rPr lang="en-US" sz="2800" dirty="0" smtClean="0"/>
              <a:t>students</a:t>
            </a:r>
          </a:p>
          <a:p>
            <a:r>
              <a:rPr lang="en-US" sz="2800" dirty="0" smtClean="0"/>
              <a:t>Correct </a:t>
            </a:r>
            <a:r>
              <a:rPr lang="en-US" sz="2800" dirty="0"/>
              <a:t>Minus Incorrect Writing Sequences (CIWS) </a:t>
            </a:r>
            <a:r>
              <a:rPr lang="en-US" sz="2800" dirty="0" smtClean="0"/>
              <a:t>– process used to determine written fluency</a:t>
            </a:r>
            <a:endParaRPr lang="en-US" sz="2800" dirty="0"/>
          </a:p>
          <a:p>
            <a:pPr lvl="1"/>
            <a:r>
              <a:rPr lang="en-US" sz="2400" dirty="0"/>
              <a:t>A ‘writing sequence’ is the link between 2 words or a word and punctuation mark. </a:t>
            </a:r>
          </a:p>
          <a:p>
            <a:pPr lvl="1"/>
            <a:r>
              <a:rPr lang="en-US" sz="2400" dirty="0" smtClean="0"/>
              <a:t>The sequence is </a:t>
            </a:r>
            <a:r>
              <a:rPr lang="en-US" sz="2400" dirty="0"/>
              <a:t>considered to be </a:t>
            </a:r>
            <a:r>
              <a:rPr lang="en-US" sz="2400" dirty="0" smtClean="0"/>
              <a:t>correct when </a:t>
            </a:r>
            <a:r>
              <a:rPr lang="en-US" sz="2400" dirty="0"/>
              <a:t>spelling, grammar, syntax, capitalization, and punctuation are used correctly on either side of the </a:t>
            </a:r>
            <a:r>
              <a:rPr lang="en-US" sz="2400" dirty="0" smtClean="0"/>
              <a:t>link.</a:t>
            </a:r>
            <a:endParaRPr lang="en-US" sz="2400" dirty="0"/>
          </a:p>
        </p:txBody>
      </p:sp>
      <p:sp>
        <p:nvSpPr>
          <p:cNvPr id="4" name="Rounded Rectangle 3"/>
          <p:cNvSpPr/>
          <p:nvPr/>
        </p:nvSpPr>
        <p:spPr>
          <a:xfrm>
            <a:off x="7246270" y="883130"/>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5" name="Slide Number Placeholder 4"/>
          <p:cNvSpPr>
            <a:spLocks noGrp="1"/>
          </p:cNvSpPr>
          <p:nvPr>
            <p:ph type="sldNum" sz="quarter" idx="4"/>
          </p:nvPr>
        </p:nvSpPr>
        <p:spPr/>
        <p:txBody>
          <a:bodyPr/>
          <a:lstStyle/>
          <a:p>
            <a:fld id="{D3DF9CC1-2D95-6B44-AD84-8EFF3BE5F0CB}" type="slidenum">
              <a:rPr lang="en-US" smtClean="0"/>
              <a:pPr/>
              <a:t>47</a:t>
            </a:fld>
            <a:endParaRPr lang="en-US"/>
          </a:p>
        </p:txBody>
      </p:sp>
    </p:spTree>
    <p:extLst>
      <p:ext uri="{BB962C8B-B14F-4D97-AF65-F5344CB8AC3E}">
        <p14:creationId xmlns:p14="http://schemas.microsoft.com/office/powerpoint/2010/main" val="39530353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08" y="274638"/>
            <a:ext cx="8229600" cy="1143000"/>
          </a:xfrm>
        </p:spPr>
        <p:txBody>
          <a:bodyPr/>
          <a:lstStyle/>
          <a:p>
            <a:r>
              <a:rPr lang="en-US" dirty="0"/>
              <a:t>Scoring CIWS</a:t>
            </a:r>
          </a:p>
        </p:txBody>
      </p:sp>
      <p:sp>
        <p:nvSpPr>
          <p:cNvPr id="3" name="Content Placeholder 2"/>
          <p:cNvSpPr>
            <a:spLocks noGrp="1"/>
          </p:cNvSpPr>
          <p:nvPr>
            <p:ph idx="1"/>
          </p:nvPr>
        </p:nvSpPr>
        <p:spPr>
          <a:xfrm>
            <a:off x="457200" y="1600201"/>
            <a:ext cx="8229600" cy="1375011"/>
          </a:xfrm>
        </p:spPr>
        <p:txBody>
          <a:bodyPr/>
          <a:lstStyle/>
          <a:p>
            <a:r>
              <a:rPr lang="en-US" dirty="0"/>
              <a:t>All links between writing units are scored as correct (</a:t>
            </a:r>
            <a:r>
              <a:rPr lang="en-US" dirty="0">
                <a:solidFill>
                  <a:srgbClr val="FF0000"/>
                </a:solidFill>
              </a:rPr>
              <a:t>^</a:t>
            </a:r>
            <a:r>
              <a:rPr lang="en-US" dirty="0"/>
              <a:t>) or incorrect </a:t>
            </a:r>
            <a:r>
              <a:rPr lang="en-US" dirty="0" smtClean="0"/>
              <a:t>(</a:t>
            </a:r>
            <a:r>
              <a:rPr lang="en-US" b="1" spc="20" baseline="40000" dirty="0">
                <a:solidFill>
                  <a:srgbClr val="0033CC"/>
                </a:solidFill>
              </a:rPr>
              <a:t>x</a:t>
            </a:r>
            <a:r>
              <a:rPr lang="en-US" dirty="0" smtClean="0"/>
              <a:t>)</a:t>
            </a:r>
            <a:endParaRPr lang="en-US" dirty="0"/>
          </a:p>
        </p:txBody>
      </p:sp>
      <p:sp>
        <p:nvSpPr>
          <p:cNvPr id="4" name="TextBox 3"/>
          <p:cNvSpPr txBox="1"/>
          <p:nvPr/>
        </p:nvSpPr>
        <p:spPr>
          <a:xfrm>
            <a:off x="301919" y="2975212"/>
            <a:ext cx="8540162" cy="2677656"/>
          </a:xfrm>
          <a:prstGeom prst="rect">
            <a:avLst/>
          </a:prstGeom>
          <a:noFill/>
        </p:spPr>
        <p:txBody>
          <a:bodyPr wrap="square" rtlCol="0">
            <a:spAutoFit/>
          </a:bodyPr>
          <a:lstStyle/>
          <a:p>
            <a:pPr>
              <a:lnSpc>
                <a:spcPct val="150000"/>
              </a:lnSpc>
            </a:pPr>
            <a:r>
              <a:rPr lang="en-US" sz="2800" spc="20" dirty="0" smtClean="0">
                <a:solidFill>
                  <a:srgbClr val="FF0000"/>
                </a:solidFill>
              </a:rPr>
              <a:t>^</a:t>
            </a:r>
            <a:r>
              <a:rPr lang="en-US" sz="2800" spc="20" dirty="0" smtClean="0"/>
              <a:t>I </a:t>
            </a:r>
            <a:r>
              <a:rPr lang="en-US" sz="2800" spc="20" dirty="0" smtClean="0">
                <a:solidFill>
                  <a:srgbClr val="FF0000"/>
                </a:solidFill>
              </a:rPr>
              <a:t>^</a:t>
            </a:r>
            <a:r>
              <a:rPr lang="en-US" sz="2800" spc="20" dirty="0" smtClean="0"/>
              <a:t>would</a:t>
            </a:r>
            <a:r>
              <a:rPr lang="en-US" sz="2800" spc="20" dirty="0" smtClean="0">
                <a:solidFill>
                  <a:srgbClr val="FF0000"/>
                </a:solidFill>
              </a:rPr>
              <a:t>^</a:t>
            </a:r>
            <a:r>
              <a:rPr lang="en-US" sz="2800" spc="20" dirty="0" smtClean="0"/>
              <a:t> want</a:t>
            </a:r>
            <a:r>
              <a:rPr lang="en-US" sz="2800" spc="20" dirty="0" smtClean="0">
                <a:solidFill>
                  <a:srgbClr val="FF0000"/>
                </a:solidFill>
              </a:rPr>
              <a:t>^</a:t>
            </a:r>
            <a:r>
              <a:rPr lang="en-US" sz="2800" spc="20" dirty="0" smtClean="0"/>
              <a:t> to</a:t>
            </a:r>
            <a:r>
              <a:rPr lang="en-US" sz="2800" spc="20" dirty="0" smtClean="0">
                <a:solidFill>
                  <a:srgbClr val="FF0000"/>
                </a:solidFill>
              </a:rPr>
              <a:t>^</a:t>
            </a:r>
            <a:r>
              <a:rPr lang="en-US" sz="2800" spc="20" dirty="0" smtClean="0"/>
              <a:t> </a:t>
            </a:r>
            <a:r>
              <a:rPr lang="en-US" sz="2800" spc="20" dirty="0"/>
              <a:t>have </a:t>
            </a:r>
            <a:r>
              <a:rPr lang="en-US" sz="2800" spc="20" dirty="0" smtClean="0">
                <a:solidFill>
                  <a:srgbClr val="FF0000"/>
                </a:solidFill>
              </a:rPr>
              <a:t>^</a:t>
            </a:r>
            <a:r>
              <a:rPr lang="en-US" sz="2800" spc="20" dirty="0" smtClean="0"/>
              <a:t>a</a:t>
            </a:r>
            <a:r>
              <a:rPr lang="en-US" sz="2800" spc="20" dirty="0" smtClean="0">
                <a:solidFill>
                  <a:srgbClr val="FF0000"/>
                </a:solidFill>
              </a:rPr>
              <a:t>^</a:t>
            </a:r>
            <a:r>
              <a:rPr lang="en-US" sz="2800" spc="20" dirty="0" smtClean="0"/>
              <a:t> corn</a:t>
            </a:r>
            <a:r>
              <a:rPr lang="en-US" sz="2800" spc="20" dirty="0" smtClean="0">
                <a:solidFill>
                  <a:srgbClr val="FF0000"/>
                </a:solidFill>
              </a:rPr>
              <a:t>^</a:t>
            </a:r>
            <a:r>
              <a:rPr lang="en-US" sz="2800" spc="20" dirty="0" smtClean="0"/>
              <a:t> snake</a:t>
            </a:r>
            <a:r>
              <a:rPr lang="en-US" sz="2800" spc="20" dirty="0" smtClean="0">
                <a:solidFill>
                  <a:srgbClr val="FF0000"/>
                </a:solidFill>
              </a:rPr>
              <a:t>^</a:t>
            </a:r>
            <a:r>
              <a:rPr lang="en-US" sz="2800" spc="20" dirty="0" smtClean="0"/>
              <a:t> </a:t>
            </a:r>
            <a:r>
              <a:rPr lang="en-US" sz="2800" spc="20" dirty="0"/>
              <a:t>because </a:t>
            </a:r>
            <a:r>
              <a:rPr lang="en-US" sz="2800" spc="20" dirty="0" smtClean="0">
                <a:solidFill>
                  <a:srgbClr val="FF0000"/>
                </a:solidFill>
              </a:rPr>
              <a:t>^</a:t>
            </a:r>
            <a:r>
              <a:rPr lang="en-US" sz="2800" spc="20" dirty="0" smtClean="0"/>
              <a:t>the </a:t>
            </a:r>
            <a:r>
              <a:rPr lang="en-US" sz="3000" b="1" spc="20" baseline="40000" dirty="0" err="1" smtClean="0">
                <a:solidFill>
                  <a:srgbClr val="0033CC"/>
                </a:solidFill>
              </a:rPr>
              <a:t>x</a:t>
            </a:r>
            <a:r>
              <a:rPr lang="en-US" sz="2800" spc="20" dirty="0" err="1" smtClean="0"/>
              <a:t>aunthor</a:t>
            </a:r>
            <a:r>
              <a:rPr lang="en-US" sz="2800" b="1" spc="20" baseline="40000" dirty="0" err="1">
                <a:solidFill>
                  <a:srgbClr val="0033CC"/>
                </a:solidFill>
              </a:rPr>
              <a:t>x</a:t>
            </a:r>
            <a:r>
              <a:rPr lang="en-US" sz="2800" spc="20" dirty="0" smtClean="0"/>
              <a:t> gives</a:t>
            </a:r>
            <a:r>
              <a:rPr lang="en-US" sz="2800" spc="20" dirty="0" smtClean="0">
                <a:solidFill>
                  <a:srgbClr val="FF0000"/>
                </a:solidFill>
              </a:rPr>
              <a:t>^</a:t>
            </a:r>
            <a:r>
              <a:rPr lang="en-US" sz="2800" spc="20" dirty="0" smtClean="0"/>
              <a:t> me</a:t>
            </a:r>
            <a:r>
              <a:rPr lang="en-US" sz="2800" spc="20" dirty="0" smtClean="0">
                <a:solidFill>
                  <a:srgbClr val="FF0000"/>
                </a:solidFill>
              </a:rPr>
              <a:t>^</a:t>
            </a:r>
            <a:r>
              <a:rPr lang="en-US" sz="2800" spc="20" dirty="0" smtClean="0"/>
              <a:t> </a:t>
            </a:r>
            <a:r>
              <a:rPr lang="en-US" sz="2800" spc="20" dirty="0"/>
              <a:t>a </a:t>
            </a:r>
            <a:r>
              <a:rPr lang="en-US" sz="2800" spc="20" dirty="0" smtClean="0">
                <a:solidFill>
                  <a:srgbClr val="FF0000"/>
                </a:solidFill>
              </a:rPr>
              <a:t>^</a:t>
            </a:r>
            <a:r>
              <a:rPr lang="en-US" sz="2800" spc="20" dirty="0" smtClean="0"/>
              <a:t>good</a:t>
            </a:r>
            <a:r>
              <a:rPr lang="en-US" sz="2800" spc="20" dirty="0" smtClean="0">
                <a:solidFill>
                  <a:srgbClr val="FF0000"/>
                </a:solidFill>
              </a:rPr>
              <a:t>^</a:t>
            </a:r>
            <a:r>
              <a:rPr lang="en-US" sz="2800" spc="20" dirty="0" smtClean="0"/>
              <a:t> reason</a:t>
            </a:r>
            <a:r>
              <a:rPr lang="en-US" sz="2800" spc="20" dirty="0" smtClean="0">
                <a:solidFill>
                  <a:srgbClr val="FF0000"/>
                </a:solidFill>
              </a:rPr>
              <a:t>^</a:t>
            </a:r>
            <a:r>
              <a:rPr lang="en-US" sz="2800" spc="20" dirty="0" smtClean="0"/>
              <a:t> to</a:t>
            </a:r>
            <a:r>
              <a:rPr lang="en-US" sz="2800" spc="20" dirty="0" smtClean="0">
                <a:solidFill>
                  <a:srgbClr val="FF0000"/>
                </a:solidFill>
              </a:rPr>
              <a:t>^</a:t>
            </a:r>
            <a:r>
              <a:rPr lang="en-US" sz="2800" spc="20" dirty="0" smtClean="0"/>
              <a:t> have</a:t>
            </a:r>
            <a:r>
              <a:rPr lang="en-US" sz="2800" spc="20" dirty="0" smtClean="0">
                <a:solidFill>
                  <a:srgbClr val="FF0000"/>
                </a:solidFill>
              </a:rPr>
              <a:t>^</a:t>
            </a:r>
            <a:r>
              <a:rPr lang="en-US" sz="2800" spc="20" dirty="0" smtClean="0"/>
              <a:t> one</a:t>
            </a:r>
            <a:r>
              <a:rPr lang="en-US" sz="2800" spc="20" dirty="0" smtClean="0">
                <a:solidFill>
                  <a:srgbClr val="FF0000"/>
                </a:solidFill>
              </a:rPr>
              <a:t>^</a:t>
            </a:r>
            <a:r>
              <a:rPr lang="en-US" sz="2800" spc="20" dirty="0" smtClean="0"/>
              <a:t>. </a:t>
            </a:r>
            <a:r>
              <a:rPr lang="en-US" sz="2800" spc="20" dirty="0" smtClean="0">
                <a:solidFill>
                  <a:srgbClr val="FF0000"/>
                </a:solidFill>
              </a:rPr>
              <a:t>^</a:t>
            </a:r>
            <a:r>
              <a:rPr lang="en-US" sz="2800" spc="20" dirty="0" smtClean="0"/>
              <a:t>One </a:t>
            </a:r>
            <a:r>
              <a:rPr lang="en-US" sz="2800" spc="20" dirty="0" smtClean="0">
                <a:solidFill>
                  <a:srgbClr val="FF0000"/>
                </a:solidFill>
              </a:rPr>
              <a:t>^</a:t>
            </a:r>
            <a:r>
              <a:rPr lang="en-US" sz="2800" spc="20" dirty="0" smtClean="0"/>
              <a:t>of</a:t>
            </a:r>
            <a:r>
              <a:rPr lang="en-US" sz="2800" spc="20" dirty="0" smtClean="0">
                <a:solidFill>
                  <a:srgbClr val="FF0000"/>
                </a:solidFill>
              </a:rPr>
              <a:t>^</a:t>
            </a:r>
            <a:r>
              <a:rPr lang="en-US" sz="2800" spc="20" dirty="0" smtClean="0"/>
              <a:t> </a:t>
            </a:r>
            <a:r>
              <a:rPr lang="en-US" sz="2800" spc="20" dirty="0" err="1" smtClean="0"/>
              <a:t>the</a:t>
            </a:r>
            <a:r>
              <a:rPr lang="en-US" sz="2800" b="1" spc="20" baseline="40000" dirty="0" err="1">
                <a:solidFill>
                  <a:srgbClr val="0033CC"/>
                </a:solidFill>
              </a:rPr>
              <a:t>x</a:t>
            </a:r>
            <a:r>
              <a:rPr lang="en-US" sz="2800" spc="20" dirty="0" smtClean="0"/>
              <a:t> </a:t>
            </a:r>
            <a:r>
              <a:rPr lang="en-US" sz="2800" spc="20" dirty="0" err="1" smtClean="0"/>
              <a:t>reason</a:t>
            </a:r>
            <a:r>
              <a:rPr lang="en-US" sz="2800" b="1" spc="20" baseline="40000" dirty="0" err="1">
                <a:solidFill>
                  <a:srgbClr val="0033CC"/>
                </a:solidFill>
              </a:rPr>
              <a:t>x</a:t>
            </a:r>
            <a:r>
              <a:rPr lang="en-US" sz="2800" spc="20" dirty="0" smtClean="0"/>
              <a:t> </a:t>
            </a:r>
            <a:r>
              <a:rPr lang="en-US" sz="2800" spc="20" dirty="0" err="1" smtClean="0"/>
              <a:t>are</a:t>
            </a:r>
            <a:r>
              <a:rPr lang="en-US" sz="2800" b="1" spc="20" baseline="40000" dirty="0" err="1" smtClean="0">
                <a:solidFill>
                  <a:srgbClr val="0033CC"/>
                </a:solidFill>
              </a:rPr>
              <a:t>x</a:t>
            </a:r>
            <a:r>
              <a:rPr lang="en-US" sz="2800" b="1" spc="20" baseline="40000" dirty="0" smtClean="0">
                <a:solidFill>
                  <a:srgbClr val="0033CC"/>
                </a:solidFill>
              </a:rPr>
              <a:t> </a:t>
            </a:r>
            <a:r>
              <a:rPr lang="en-US" sz="2800" spc="20" dirty="0" smtClean="0"/>
              <a:t>that</a:t>
            </a:r>
            <a:r>
              <a:rPr lang="en-US" sz="2800" spc="20" dirty="0" smtClean="0">
                <a:solidFill>
                  <a:srgbClr val="FF0000"/>
                </a:solidFill>
              </a:rPr>
              <a:t>^</a:t>
            </a:r>
            <a:r>
              <a:rPr lang="en-US" sz="2800" spc="20" dirty="0" smtClean="0"/>
              <a:t> corn</a:t>
            </a:r>
            <a:r>
              <a:rPr lang="en-US" sz="2800" spc="20" dirty="0" smtClean="0">
                <a:solidFill>
                  <a:srgbClr val="FF0000"/>
                </a:solidFill>
              </a:rPr>
              <a:t>^</a:t>
            </a:r>
            <a:r>
              <a:rPr lang="en-US" sz="2800" spc="20" dirty="0" smtClean="0"/>
              <a:t> snakes</a:t>
            </a:r>
            <a:r>
              <a:rPr lang="en-US" sz="2800" spc="20" dirty="0" smtClean="0">
                <a:solidFill>
                  <a:srgbClr val="FF0000"/>
                </a:solidFill>
              </a:rPr>
              <a:t>^</a:t>
            </a:r>
            <a:r>
              <a:rPr lang="en-US" sz="2800" spc="20" dirty="0" smtClean="0"/>
              <a:t> </a:t>
            </a:r>
            <a:r>
              <a:rPr lang="en-US" sz="2800" spc="20" dirty="0"/>
              <a:t>eat </a:t>
            </a:r>
            <a:r>
              <a:rPr lang="en-US" sz="2800" spc="20" dirty="0" smtClean="0">
                <a:solidFill>
                  <a:srgbClr val="FF0000"/>
                </a:solidFill>
              </a:rPr>
              <a:t>^</a:t>
            </a:r>
            <a:r>
              <a:rPr lang="en-US" sz="2800" spc="20" dirty="0" smtClean="0"/>
              <a:t>mice</a:t>
            </a:r>
            <a:r>
              <a:rPr lang="en-US" sz="2800" spc="20" dirty="0" smtClean="0">
                <a:solidFill>
                  <a:srgbClr val="FF0000"/>
                </a:solidFill>
              </a:rPr>
              <a:t>^</a:t>
            </a:r>
            <a:r>
              <a:rPr lang="en-US" sz="2800" spc="20" dirty="0" smtClean="0"/>
              <a:t> or</a:t>
            </a:r>
            <a:r>
              <a:rPr lang="en-US" sz="2800" spc="20" dirty="0" smtClean="0">
                <a:solidFill>
                  <a:srgbClr val="FF0000"/>
                </a:solidFill>
              </a:rPr>
              <a:t>^</a:t>
            </a:r>
            <a:r>
              <a:rPr lang="en-US" sz="2800" spc="20" dirty="0" smtClean="0"/>
              <a:t> </a:t>
            </a:r>
            <a:r>
              <a:rPr lang="en-US" sz="2800" spc="20" dirty="0" err="1" smtClean="0"/>
              <a:t>rats</a:t>
            </a:r>
            <a:r>
              <a:rPr lang="en-US" sz="2800" b="1" spc="20" baseline="40000" dirty="0" err="1">
                <a:solidFill>
                  <a:srgbClr val="0033CC"/>
                </a:solidFill>
              </a:rPr>
              <a:t>x</a:t>
            </a:r>
            <a:r>
              <a:rPr lang="en-US" sz="2800" spc="20" dirty="0" smtClean="0"/>
              <a:t> </a:t>
            </a:r>
            <a:r>
              <a:rPr lang="en-US" sz="2800" b="1" spc="20" baseline="40000" dirty="0" err="1">
                <a:solidFill>
                  <a:srgbClr val="0033CC"/>
                </a:solidFill>
              </a:rPr>
              <a:t>x</a:t>
            </a:r>
            <a:r>
              <a:rPr lang="en-US" sz="2800" spc="20" dirty="0" err="1" smtClean="0"/>
              <a:t>and</a:t>
            </a:r>
            <a:r>
              <a:rPr lang="en-US" sz="2800" spc="20" dirty="0" smtClean="0">
                <a:solidFill>
                  <a:srgbClr val="FF0000"/>
                </a:solidFill>
              </a:rPr>
              <a:t>^</a:t>
            </a:r>
            <a:r>
              <a:rPr lang="en-US" sz="2800" spc="20" dirty="0" smtClean="0"/>
              <a:t> that</a:t>
            </a:r>
            <a:r>
              <a:rPr lang="en-US" sz="2800" spc="20" dirty="0" smtClean="0">
                <a:solidFill>
                  <a:srgbClr val="FF0000"/>
                </a:solidFill>
              </a:rPr>
              <a:t>^</a:t>
            </a:r>
            <a:r>
              <a:rPr lang="en-US" sz="2800" spc="20" dirty="0" smtClean="0"/>
              <a:t> when</a:t>
            </a:r>
            <a:r>
              <a:rPr lang="en-US" sz="2800" spc="20" dirty="0" smtClean="0">
                <a:solidFill>
                  <a:srgbClr val="FF0000"/>
                </a:solidFill>
              </a:rPr>
              <a:t>^</a:t>
            </a:r>
            <a:r>
              <a:rPr lang="en-US" sz="2800" spc="20" dirty="0" smtClean="0"/>
              <a:t> they</a:t>
            </a:r>
            <a:r>
              <a:rPr lang="en-US" sz="2800" spc="20" dirty="0" smtClean="0">
                <a:solidFill>
                  <a:srgbClr val="FF0000"/>
                </a:solidFill>
              </a:rPr>
              <a:t>^</a:t>
            </a:r>
            <a:r>
              <a:rPr lang="en-US" sz="2800" spc="20" dirty="0" smtClean="0"/>
              <a:t> </a:t>
            </a:r>
            <a:r>
              <a:rPr lang="en-US" sz="2800" spc="20" dirty="0"/>
              <a:t>shed </a:t>
            </a:r>
          </a:p>
        </p:txBody>
      </p:sp>
      <p:sp>
        <p:nvSpPr>
          <p:cNvPr id="6" name="Rounded Rectangle 5"/>
          <p:cNvSpPr/>
          <p:nvPr/>
        </p:nvSpPr>
        <p:spPr>
          <a:xfrm>
            <a:off x="7246270" y="883130"/>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5" name="Slide Number Placeholder 4"/>
          <p:cNvSpPr>
            <a:spLocks noGrp="1"/>
          </p:cNvSpPr>
          <p:nvPr>
            <p:ph type="sldNum" sz="quarter" idx="4"/>
          </p:nvPr>
        </p:nvSpPr>
        <p:spPr/>
        <p:txBody>
          <a:bodyPr/>
          <a:lstStyle/>
          <a:p>
            <a:fld id="{D3DF9CC1-2D95-6B44-AD84-8EFF3BE5F0CB}" type="slidenum">
              <a:rPr lang="en-US" smtClean="0"/>
              <a:pPr/>
              <a:t>48</a:t>
            </a:fld>
            <a:endParaRPr lang="en-US"/>
          </a:p>
        </p:txBody>
      </p:sp>
    </p:spTree>
    <p:extLst>
      <p:ext uri="{BB962C8B-B14F-4D97-AF65-F5344CB8AC3E}">
        <p14:creationId xmlns:p14="http://schemas.microsoft.com/office/powerpoint/2010/main" val="287656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Scoring </a:t>
            </a:r>
            <a:r>
              <a:rPr lang="en-US" dirty="0"/>
              <a:t>the Full Response</a:t>
            </a:r>
          </a:p>
        </p:txBody>
      </p:sp>
      <p:sp>
        <p:nvSpPr>
          <p:cNvPr id="3" name="Content Placeholder 2"/>
          <p:cNvSpPr>
            <a:spLocks noGrp="1"/>
          </p:cNvSpPr>
          <p:nvPr>
            <p:ph idx="1"/>
          </p:nvPr>
        </p:nvSpPr>
        <p:spPr>
          <a:xfrm>
            <a:off x="457200" y="1997242"/>
            <a:ext cx="8229600" cy="4128921"/>
          </a:xfrm>
        </p:spPr>
        <p:txBody>
          <a:bodyPr>
            <a:normAutofit/>
          </a:bodyPr>
          <a:lstStyle/>
          <a:p>
            <a:r>
              <a:rPr lang="en-US" sz="2800" dirty="0" smtClean="0"/>
              <a:t>Using </a:t>
            </a:r>
            <a:r>
              <a:rPr lang="en-US" sz="2800" dirty="0"/>
              <a:t>grade level </a:t>
            </a:r>
            <a:r>
              <a:rPr lang="en-US" sz="2800" dirty="0" smtClean="0"/>
              <a:t>checklist,  evaluate 10 minute written response </a:t>
            </a:r>
          </a:p>
          <a:p>
            <a:endParaRPr lang="en-US" sz="1400" dirty="0" smtClean="0"/>
          </a:p>
          <a:p>
            <a:r>
              <a:rPr lang="en-US" sz="2800" dirty="0" smtClean="0"/>
              <a:t>Checklists are based on grade </a:t>
            </a:r>
            <a:r>
              <a:rPr lang="en-US" sz="2800" dirty="0"/>
              <a:t>level standards </a:t>
            </a:r>
          </a:p>
          <a:p>
            <a:pPr lvl="1"/>
            <a:r>
              <a:rPr lang="en-US" sz="2400" dirty="0"/>
              <a:t>Writing Strand (standards 1 – 4)</a:t>
            </a:r>
          </a:p>
          <a:p>
            <a:pPr lvl="1"/>
            <a:r>
              <a:rPr lang="en-US" sz="2400" dirty="0" smtClean="0"/>
              <a:t>Language </a:t>
            </a:r>
            <a:r>
              <a:rPr lang="en-US" sz="2400" dirty="0"/>
              <a:t>Strand (standards 1 &amp; 2)</a:t>
            </a:r>
          </a:p>
          <a:p>
            <a:endParaRPr lang="en-US" sz="1400" dirty="0" smtClean="0"/>
          </a:p>
          <a:p>
            <a:r>
              <a:rPr lang="en-US" sz="2800" dirty="0" smtClean="0"/>
              <a:t>Checklists target </a:t>
            </a:r>
            <a:r>
              <a:rPr lang="en-US" sz="2800" dirty="0"/>
              <a:t>specific </a:t>
            </a:r>
            <a:r>
              <a:rPr lang="en-US" sz="2800" dirty="0" smtClean="0"/>
              <a:t> concepts and skills</a:t>
            </a:r>
            <a:endParaRPr lang="en-US" sz="2800" dirty="0"/>
          </a:p>
        </p:txBody>
      </p:sp>
      <p:sp>
        <p:nvSpPr>
          <p:cNvPr id="6" name="Rounded Rectangle 5"/>
          <p:cNvSpPr/>
          <p:nvPr/>
        </p:nvSpPr>
        <p:spPr>
          <a:xfrm>
            <a:off x="7246270" y="883130"/>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4" name="Slide Number Placeholder 3"/>
          <p:cNvSpPr>
            <a:spLocks noGrp="1"/>
          </p:cNvSpPr>
          <p:nvPr>
            <p:ph type="sldNum" sz="quarter" idx="4"/>
          </p:nvPr>
        </p:nvSpPr>
        <p:spPr/>
        <p:txBody>
          <a:bodyPr/>
          <a:lstStyle/>
          <a:p>
            <a:fld id="{D3DF9CC1-2D95-6B44-AD84-8EFF3BE5F0CB}" type="slidenum">
              <a:rPr lang="en-US" smtClean="0"/>
              <a:pPr/>
              <a:t>49</a:t>
            </a:fld>
            <a:endParaRPr lang="en-US"/>
          </a:p>
        </p:txBody>
      </p:sp>
    </p:spTree>
    <p:extLst>
      <p:ext uri="{BB962C8B-B14F-4D97-AF65-F5344CB8AC3E}">
        <p14:creationId xmlns:p14="http://schemas.microsoft.com/office/powerpoint/2010/main" val="353971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FAIR-FS Grades 3 – </a:t>
            </a:r>
            <a:r>
              <a:rPr lang="en-US" sz="2800" dirty="0" smtClean="0"/>
              <a:t>12 </a:t>
            </a:r>
            <a:r>
              <a:rPr lang="en-US" sz="2800" dirty="0"/>
              <a:t/>
            </a:r>
            <a:br>
              <a:rPr lang="en-US" sz="2800" dirty="0"/>
            </a:br>
            <a:r>
              <a:rPr lang="en-US" sz="2800" dirty="0"/>
              <a:t>(10</a:t>
            </a:r>
            <a:r>
              <a:rPr lang="en-US" sz="2800" baseline="30000" dirty="0"/>
              <a:t>th</a:t>
            </a:r>
            <a:r>
              <a:rPr lang="en-US" sz="2800" dirty="0"/>
              <a:t> grade level of competency)</a:t>
            </a:r>
            <a:br>
              <a:rPr lang="en-US" sz="2800" dirty="0"/>
            </a:br>
            <a:r>
              <a:rPr lang="en-US" sz="2800" dirty="0"/>
              <a:t>Administration</a:t>
            </a:r>
          </a:p>
        </p:txBody>
      </p:sp>
      <p:pic>
        <p:nvPicPr>
          <p:cNvPr id="4" name="Picture 3"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3" name="Slide Number Placeholder 2"/>
          <p:cNvSpPr>
            <a:spLocks noGrp="1"/>
          </p:cNvSpPr>
          <p:nvPr>
            <p:ph type="sldNum" sz="quarter" idx="4"/>
          </p:nvPr>
        </p:nvSpPr>
        <p:spPr/>
        <p:txBody>
          <a:bodyPr/>
          <a:lstStyle/>
          <a:p>
            <a:fld id="{D3DF9CC1-2D95-6B44-AD84-8EFF3BE5F0CB}" type="slidenum">
              <a:rPr lang="en-US" smtClean="0"/>
              <a:pPr/>
              <a:t>5</a:t>
            </a:fld>
            <a:endParaRPr lang="en-US"/>
          </a:p>
        </p:txBody>
      </p:sp>
    </p:spTree>
    <p:extLst>
      <p:ext uri="{BB962C8B-B14F-4D97-AF65-F5344CB8AC3E}">
        <p14:creationId xmlns:p14="http://schemas.microsoft.com/office/powerpoint/2010/main" val="2689860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Features</a:t>
            </a:r>
            <a:endParaRPr lang="en-US" dirty="0"/>
          </a:p>
        </p:txBody>
      </p:sp>
      <p:sp>
        <p:nvSpPr>
          <p:cNvPr id="3" name="Text Box 6"/>
          <p:cNvSpPr txBox="1"/>
          <p:nvPr/>
        </p:nvSpPr>
        <p:spPr>
          <a:xfrm>
            <a:off x="1955801" y="1728787"/>
            <a:ext cx="3054350" cy="4238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effectLst/>
                <a:ea typeface="Calibri"/>
                <a:cs typeface="Calibri"/>
              </a:rPr>
              <a:t>Student: </a:t>
            </a:r>
            <a:r>
              <a:rPr lang="en-US" sz="800" dirty="0" smtClean="0">
                <a:effectLst/>
                <a:ea typeface="Calibri"/>
                <a:cs typeface="Calibri"/>
              </a:rPr>
              <a:t>________    </a:t>
            </a:r>
            <a:r>
              <a:rPr lang="en-US" sz="800" dirty="0">
                <a:effectLst/>
                <a:ea typeface="Calibri"/>
                <a:cs typeface="Calibri"/>
              </a:rPr>
              <a:t>AP1 DATE:______    Text Title: </a:t>
            </a:r>
            <a:r>
              <a:rPr lang="en-US" sz="800" dirty="0" smtClean="0">
                <a:effectLst/>
                <a:ea typeface="Calibri"/>
                <a:cs typeface="Calibri"/>
              </a:rPr>
              <a:t>_____________</a:t>
            </a:r>
            <a:endParaRPr lang="en-US" sz="800" dirty="0">
              <a:effectLst/>
              <a:ea typeface="Calibri"/>
              <a:cs typeface="Calibri"/>
            </a:endParaRPr>
          </a:p>
          <a:p>
            <a:pPr marL="0" marR="0">
              <a:spcBef>
                <a:spcPts val="0"/>
              </a:spcBef>
              <a:spcAft>
                <a:spcPts val="0"/>
              </a:spcAft>
            </a:pPr>
            <a:r>
              <a:rPr lang="en-US" sz="800" dirty="0" smtClean="0">
                <a:effectLst/>
                <a:ea typeface="Calibri"/>
                <a:cs typeface="Calibri"/>
              </a:rPr>
              <a:t> </a:t>
            </a:r>
            <a:r>
              <a:rPr lang="en-US" sz="800" dirty="0">
                <a:effectLst/>
                <a:ea typeface="Calibri"/>
                <a:cs typeface="Calibri"/>
              </a:rPr>
              <a:t>	</a:t>
            </a:r>
            <a:r>
              <a:rPr lang="en-US" sz="800" dirty="0" smtClean="0">
                <a:effectLst/>
                <a:ea typeface="Calibri"/>
                <a:cs typeface="Calibri"/>
              </a:rPr>
              <a:t>                  </a:t>
            </a:r>
            <a:r>
              <a:rPr lang="en-US" sz="800" dirty="0">
                <a:effectLst/>
                <a:ea typeface="Calibri"/>
                <a:cs typeface="Calibri"/>
              </a:rPr>
              <a:t>AP2 DATE:______    Text Title: </a:t>
            </a:r>
            <a:r>
              <a:rPr lang="en-US" sz="800" dirty="0" smtClean="0">
                <a:effectLst/>
                <a:ea typeface="Calibri"/>
                <a:cs typeface="Calibri"/>
              </a:rPr>
              <a:t>_____________</a:t>
            </a:r>
            <a:endParaRPr lang="en-US" sz="800" dirty="0">
              <a:effectLst/>
              <a:ea typeface="Calibri"/>
              <a:cs typeface="Calibri"/>
            </a:endParaRPr>
          </a:p>
          <a:p>
            <a:pPr marL="0" marR="0">
              <a:spcBef>
                <a:spcPts val="0"/>
              </a:spcBef>
              <a:spcAft>
                <a:spcPts val="0"/>
              </a:spcAft>
            </a:pPr>
            <a:r>
              <a:rPr lang="en-US" sz="800" dirty="0">
                <a:effectLst/>
                <a:ea typeface="Calibri"/>
                <a:cs typeface="Calibri"/>
              </a:rPr>
              <a:t>Teacher</a:t>
            </a:r>
            <a:r>
              <a:rPr lang="en-US" sz="800" dirty="0" smtClean="0">
                <a:effectLst/>
                <a:ea typeface="Calibri"/>
                <a:cs typeface="Calibri"/>
              </a:rPr>
              <a:t>:________    </a:t>
            </a:r>
            <a:r>
              <a:rPr lang="en-US" sz="800" dirty="0">
                <a:effectLst/>
                <a:ea typeface="Calibri"/>
                <a:cs typeface="Calibri"/>
              </a:rPr>
              <a:t>AP3 DATE:______     Text Title: </a:t>
            </a:r>
            <a:r>
              <a:rPr lang="en-US" sz="800" dirty="0" smtClean="0">
                <a:effectLst/>
                <a:ea typeface="Calibri"/>
                <a:cs typeface="Calibri"/>
              </a:rPr>
              <a:t>_____________</a:t>
            </a:r>
            <a:endParaRPr lang="en-US" sz="800" dirty="0">
              <a:effectLst/>
              <a:ea typeface="Calibri"/>
              <a:cs typeface="Calibri"/>
            </a:endParaRPr>
          </a:p>
          <a:p>
            <a:pPr marL="0" marR="0">
              <a:spcBef>
                <a:spcPts val="0"/>
              </a:spcBef>
              <a:spcAft>
                <a:spcPts val="0"/>
              </a:spcAft>
            </a:pPr>
            <a:r>
              <a:rPr lang="en-US" sz="1200" dirty="0">
                <a:effectLst/>
                <a:ea typeface="Calibri"/>
                <a:cs typeface="Calibri"/>
              </a:rPr>
              <a:t> </a:t>
            </a:r>
          </a:p>
          <a:p>
            <a:pPr marL="0" marR="0" algn="ctr">
              <a:spcBef>
                <a:spcPts val="0"/>
              </a:spcBef>
              <a:spcAft>
                <a:spcPts val="0"/>
              </a:spcAft>
            </a:pPr>
            <a:r>
              <a:rPr lang="en-US" sz="1200" dirty="0">
                <a:effectLst/>
                <a:ea typeface="Calibri"/>
                <a:cs typeface="Calibri"/>
              </a:rPr>
              <a:t> </a:t>
            </a:r>
          </a:p>
        </p:txBody>
      </p:sp>
      <p:sp>
        <p:nvSpPr>
          <p:cNvPr id="4" name="Rectangle 3"/>
          <p:cNvSpPr/>
          <p:nvPr/>
        </p:nvSpPr>
        <p:spPr>
          <a:xfrm>
            <a:off x="1955801" y="2152650"/>
            <a:ext cx="2759074" cy="307777"/>
          </a:xfrm>
          <a:prstGeom prst="rect">
            <a:avLst/>
          </a:prstGeom>
        </p:spPr>
        <p:txBody>
          <a:bodyPr wrap="square">
            <a:spAutoFit/>
          </a:bodyPr>
          <a:lstStyle/>
          <a:p>
            <a:pPr lvl="0" algn="ctr"/>
            <a:r>
              <a:rPr lang="en-US" sz="1400" b="1" dirty="0">
                <a:solidFill>
                  <a:prstClr val="black"/>
                </a:solidFill>
                <a:ea typeface="Calibri"/>
                <a:cs typeface="Calibri"/>
              </a:rPr>
              <a:t>GRADE 5 – WRITING CHECKLIST</a:t>
            </a:r>
            <a:endParaRPr lang="en-US" sz="1400" dirty="0">
              <a:solidFill>
                <a:prstClr val="black"/>
              </a:solidFill>
              <a:ea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726733554"/>
              </p:ext>
            </p:extLst>
          </p:nvPr>
        </p:nvGraphicFramePr>
        <p:xfrm>
          <a:off x="5010151" y="1574443"/>
          <a:ext cx="3718560" cy="732550"/>
        </p:xfrm>
        <a:graphic>
          <a:graphicData uri="http://schemas.openxmlformats.org/drawingml/2006/table">
            <a:tbl>
              <a:tblPr firstRow="1" firstCol="1" bandRow="1"/>
              <a:tblGrid>
                <a:gridCol w="546889"/>
                <a:gridCol w="3171671"/>
              </a:tblGrid>
              <a:tr h="193752">
                <a:tc>
                  <a:txBody>
                    <a:bodyPr/>
                    <a:lstStyle/>
                    <a:p>
                      <a:pPr marL="0" marR="0" algn="ctr">
                        <a:spcBef>
                          <a:spcPts val="0"/>
                        </a:spcBef>
                        <a:spcAft>
                          <a:spcPts val="0"/>
                        </a:spcAft>
                      </a:pPr>
                      <a:r>
                        <a:rPr lang="en-US" sz="1000" b="1" dirty="0">
                          <a:effectLst/>
                          <a:latin typeface="Calibri"/>
                          <a:ea typeface="Calibri"/>
                          <a:cs typeface="Calibri"/>
                        </a:rPr>
                        <a:t>+</a:t>
                      </a:r>
                      <a:endParaRPr lang="en-US" sz="100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Calibri"/>
                          <a:cs typeface="Calibri"/>
                        </a:rPr>
                        <a:t>Demonstrates correct use of skill most of the time</a:t>
                      </a:r>
                      <a:endParaRPr lang="en-US" sz="12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34">
                <a:tc>
                  <a:txBody>
                    <a:bodyPr/>
                    <a:lstStyle/>
                    <a:p>
                      <a:pPr marL="0" marR="0" algn="ctr">
                        <a:spcBef>
                          <a:spcPts val="0"/>
                        </a:spcBef>
                        <a:spcAft>
                          <a:spcPts val="0"/>
                        </a:spcAft>
                      </a:pPr>
                      <a:r>
                        <a:rPr lang="en-US" sz="1000" b="1" dirty="0">
                          <a:effectLst/>
                          <a:latin typeface="Calibri"/>
                          <a:ea typeface="Calibri"/>
                          <a:cs typeface="Calibri"/>
                          <a:sym typeface="Webdings"/>
                        </a:rPr>
                        <a:t></a:t>
                      </a:r>
                      <a:endParaRPr lang="en-US" sz="100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Calibri"/>
                          <a:ea typeface="Calibri"/>
                          <a:cs typeface="Calibri"/>
                        </a:rPr>
                        <a:t>Demonstrates correct use of skill at least once</a:t>
                      </a:r>
                      <a:endParaRPr lang="en-US" sz="12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049">
                <a:tc>
                  <a:txBody>
                    <a:bodyPr/>
                    <a:lstStyle/>
                    <a:p>
                      <a:pPr marL="0" marR="0" algn="ctr">
                        <a:spcBef>
                          <a:spcPts val="0"/>
                        </a:spcBef>
                        <a:spcAft>
                          <a:spcPts val="0"/>
                        </a:spcAft>
                      </a:pPr>
                      <a:r>
                        <a:rPr lang="en-US" sz="1000" b="1" dirty="0">
                          <a:effectLst/>
                          <a:latin typeface="Calibri"/>
                          <a:ea typeface="Calibri"/>
                          <a:cs typeface="Calibri"/>
                        </a:rPr>
                        <a:t>--</a:t>
                      </a:r>
                      <a:endParaRPr lang="en-US" sz="100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Calibri"/>
                          <a:cs typeface="Calibri"/>
                        </a:rPr>
                        <a:t>Does not use the skill correctly</a:t>
                      </a:r>
                      <a:endParaRPr lang="en-US" sz="120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64">
                <a:tc>
                  <a:txBody>
                    <a:bodyPr/>
                    <a:lstStyle/>
                    <a:p>
                      <a:pPr marL="0" marR="0" algn="ctr">
                        <a:spcBef>
                          <a:spcPts val="0"/>
                        </a:spcBef>
                        <a:spcAft>
                          <a:spcPts val="0"/>
                        </a:spcAft>
                      </a:pPr>
                      <a:r>
                        <a:rPr lang="en-US" sz="1000" b="1" dirty="0">
                          <a:effectLst/>
                          <a:latin typeface="Calibri"/>
                          <a:ea typeface="Calibri"/>
                          <a:cs typeface="Calibri"/>
                        </a:rPr>
                        <a:t>N/A</a:t>
                      </a:r>
                      <a:endParaRPr lang="en-US" sz="100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Calibri"/>
                          <a:ea typeface="Calibri"/>
                          <a:cs typeface="Calibri"/>
                        </a:rPr>
                        <a:t>Writing does not include opportunity to demonstrate skill</a:t>
                      </a:r>
                      <a:endParaRPr lang="en-US" sz="12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791" y="2347514"/>
            <a:ext cx="5760720" cy="382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1973227"/>
            <a:ext cx="1391298" cy="1600438"/>
          </a:xfrm>
          <a:prstGeom prst="rect">
            <a:avLst/>
          </a:prstGeom>
          <a:noFill/>
          <a:ln w="38100">
            <a:solidFill>
              <a:schemeClr val="accent1"/>
            </a:solidFill>
            <a:prstDash val="sysDot"/>
          </a:ln>
        </p:spPr>
        <p:txBody>
          <a:bodyPr wrap="square" rtlCol="0">
            <a:spAutoFit/>
          </a:bodyPr>
          <a:lstStyle/>
          <a:p>
            <a:r>
              <a:rPr lang="en-US" sz="1400" dirty="0" smtClean="0">
                <a:solidFill>
                  <a:schemeClr val="tx2"/>
                </a:solidFill>
              </a:rPr>
              <a:t>A</a:t>
            </a:r>
            <a:r>
              <a:rPr lang="en-US" sz="1400" dirty="0" smtClean="0"/>
              <a:t>. Ability to mark if the student sometimes uses the skill as opposed to all or nothing </a:t>
            </a:r>
            <a:endParaRPr lang="en-US" sz="1400" dirty="0"/>
          </a:p>
        </p:txBody>
      </p:sp>
      <p:sp>
        <p:nvSpPr>
          <p:cNvPr id="10" name="TextBox 9"/>
          <p:cNvSpPr txBox="1"/>
          <p:nvPr/>
        </p:nvSpPr>
        <p:spPr>
          <a:xfrm>
            <a:off x="457200" y="3813797"/>
            <a:ext cx="1391298" cy="523220"/>
          </a:xfrm>
          <a:prstGeom prst="rect">
            <a:avLst/>
          </a:prstGeom>
          <a:noFill/>
          <a:ln w="38100">
            <a:solidFill>
              <a:schemeClr val="accent1"/>
            </a:solidFill>
            <a:prstDash val="sysDot"/>
          </a:ln>
        </p:spPr>
        <p:txBody>
          <a:bodyPr wrap="square" rtlCol="0">
            <a:spAutoFit/>
          </a:bodyPr>
          <a:lstStyle/>
          <a:p>
            <a:r>
              <a:rPr lang="en-US" sz="1400" dirty="0" smtClean="0">
                <a:solidFill>
                  <a:schemeClr val="tx2"/>
                </a:solidFill>
              </a:rPr>
              <a:t>B</a:t>
            </a:r>
            <a:r>
              <a:rPr lang="en-US" sz="1400" dirty="0" smtClean="0"/>
              <a:t>. Alignment to standards noted</a:t>
            </a:r>
            <a:endParaRPr lang="en-US" sz="1400" dirty="0"/>
          </a:p>
        </p:txBody>
      </p:sp>
      <p:sp>
        <p:nvSpPr>
          <p:cNvPr id="11" name="TextBox 10"/>
          <p:cNvSpPr txBox="1"/>
          <p:nvPr/>
        </p:nvSpPr>
        <p:spPr>
          <a:xfrm>
            <a:off x="457200" y="4563934"/>
            <a:ext cx="1391298" cy="954107"/>
          </a:xfrm>
          <a:prstGeom prst="rect">
            <a:avLst/>
          </a:prstGeom>
          <a:noFill/>
          <a:ln w="38100">
            <a:solidFill>
              <a:schemeClr val="accent1"/>
            </a:solidFill>
            <a:prstDash val="sysDot"/>
          </a:ln>
        </p:spPr>
        <p:txBody>
          <a:bodyPr wrap="square" rtlCol="0">
            <a:spAutoFit/>
          </a:bodyPr>
          <a:lstStyle/>
          <a:p>
            <a:r>
              <a:rPr lang="en-US" sz="1400" dirty="0" smtClean="0">
                <a:solidFill>
                  <a:schemeClr val="tx2"/>
                </a:solidFill>
              </a:rPr>
              <a:t>C</a:t>
            </a:r>
            <a:r>
              <a:rPr lang="en-US" sz="1400" dirty="0" smtClean="0"/>
              <a:t>. Column for each AP to note qualitative progress</a:t>
            </a:r>
            <a:endParaRPr lang="en-US" sz="1400" dirty="0"/>
          </a:p>
        </p:txBody>
      </p:sp>
      <p:cxnSp>
        <p:nvCxnSpPr>
          <p:cNvPr id="12" name="Elbow Connector 11"/>
          <p:cNvCxnSpPr/>
          <p:nvPr/>
        </p:nvCxnSpPr>
        <p:spPr>
          <a:xfrm>
            <a:off x="1848498" y="2005995"/>
            <a:ext cx="3161653" cy="4692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796545" y="2928730"/>
            <a:ext cx="333246" cy="8850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flipV="1">
            <a:off x="1848498" y="2640763"/>
            <a:ext cx="3049106" cy="2236037"/>
          </a:xfrm>
          <a:prstGeom prst="bentConnector3">
            <a:avLst>
              <a:gd name="adj1" fmla="val 84779"/>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7658978" y="700568"/>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6" name="Slide Number Placeholder 5"/>
          <p:cNvSpPr>
            <a:spLocks noGrp="1"/>
          </p:cNvSpPr>
          <p:nvPr>
            <p:ph type="sldNum" sz="quarter" idx="4"/>
          </p:nvPr>
        </p:nvSpPr>
        <p:spPr/>
        <p:txBody>
          <a:bodyPr/>
          <a:lstStyle/>
          <a:p>
            <a:fld id="{D3DF9CC1-2D95-6B44-AD84-8EFF3BE5F0CB}" type="slidenum">
              <a:rPr lang="en-US" smtClean="0"/>
              <a:pPr/>
              <a:t>50</a:t>
            </a:fld>
            <a:endParaRPr lang="en-US"/>
          </a:p>
        </p:txBody>
      </p:sp>
    </p:spTree>
    <p:extLst>
      <p:ext uri="{BB962C8B-B14F-4D97-AF65-F5344CB8AC3E}">
        <p14:creationId xmlns:p14="http://schemas.microsoft.com/office/powerpoint/2010/main" val="21694621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Adaptive </a:t>
            </a:r>
            <a:r>
              <a:rPr lang="en-US" dirty="0" smtClean="0"/>
              <a:t>Tasks / Open-Response</a:t>
            </a:r>
            <a:endParaRPr lang="en-US" dirty="0"/>
          </a:p>
        </p:txBody>
      </p:sp>
      <p:sp>
        <p:nvSpPr>
          <p:cNvPr id="3" name="Content Placeholder 2"/>
          <p:cNvSpPr>
            <a:spLocks noGrp="1"/>
          </p:cNvSpPr>
          <p:nvPr>
            <p:ph sz="half" idx="1"/>
          </p:nvPr>
        </p:nvSpPr>
        <p:spPr/>
        <p:txBody>
          <a:bodyPr/>
          <a:lstStyle/>
          <a:p>
            <a:r>
              <a:rPr lang="en-US" dirty="0"/>
              <a:t>Computer-adaptive</a:t>
            </a:r>
          </a:p>
          <a:p>
            <a:pPr lvl="1"/>
            <a:r>
              <a:rPr lang="en-US" dirty="0"/>
              <a:t>Selected response (e.g., multiple choice)</a:t>
            </a:r>
          </a:p>
          <a:p>
            <a:pPr lvl="1"/>
            <a:r>
              <a:rPr lang="en-US" dirty="0"/>
              <a:t>Scores are consistent (reliable) &amp; accurate (valid) measure of student’s skill in the identified domain</a:t>
            </a:r>
          </a:p>
        </p:txBody>
      </p:sp>
      <p:sp>
        <p:nvSpPr>
          <p:cNvPr id="4" name="Content Placeholder 3"/>
          <p:cNvSpPr>
            <a:spLocks noGrp="1"/>
          </p:cNvSpPr>
          <p:nvPr>
            <p:ph sz="half" idx="2"/>
          </p:nvPr>
        </p:nvSpPr>
        <p:spPr/>
        <p:txBody>
          <a:bodyPr/>
          <a:lstStyle/>
          <a:p>
            <a:r>
              <a:rPr lang="en-US" dirty="0"/>
              <a:t>Open-response</a:t>
            </a:r>
          </a:p>
          <a:p>
            <a:pPr lvl="1"/>
            <a:r>
              <a:rPr lang="en-US" dirty="0"/>
              <a:t>Students’ responses can vary greatly</a:t>
            </a:r>
          </a:p>
          <a:p>
            <a:pPr lvl="1"/>
            <a:r>
              <a:rPr lang="en-US" dirty="0"/>
              <a:t>Does NOT accurately quantify a student’s skill, but DOES guide instructional feedback for </a:t>
            </a:r>
            <a:r>
              <a:rPr lang="en-US" dirty="0" smtClean="0"/>
              <a:t>teachers</a:t>
            </a:r>
            <a:endParaRPr lang="en-US" dirty="0"/>
          </a:p>
        </p:txBody>
      </p:sp>
      <p:sp>
        <p:nvSpPr>
          <p:cNvPr id="5" name="Slide Number Placeholder 4"/>
          <p:cNvSpPr>
            <a:spLocks noGrp="1"/>
          </p:cNvSpPr>
          <p:nvPr>
            <p:ph type="sldNum" sz="quarter" idx="4"/>
          </p:nvPr>
        </p:nvSpPr>
        <p:spPr/>
        <p:txBody>
          <a:bodyPr/>
          <a:lstStyle/>
          <a:p>
            <a:fld id="{D3DF9CC1-2D95-6B44-AD84-8EFF3BE5F0CB}" type="slidenum">
              <a:rPr lang="en-US" smtClean="0"/>
              <a:pPr/>
              <a:t>51</a:t>
            </a:fld>
            <a:endParaRPr lang="en-US"/>
          </a:p>
        </p:txBody>
      </p:sp>
    </p:spTree>
    <p:extLst>
      <p:ext uri="{BB962C8B-B14F-4D97-AF65-F5344CB8AC3E}">
        <p14:creationId xmlns:p14="http://schemas.microsoft.com/office/powerpoint/2010/main" val="4147999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a:xfrm>
            <a:off x="928779" y="2101755"/>
            <a:ext cx="7286442" cy="3643951"/>
          </a:xfrm>
        </p:spPr>
        <p:txBody>
          <a:bodyPr>
            <a:normAutofit fontScale="92500" lnSpcReduction="20000"/>
          </a:bodyPr>
          <a:lstStyle/>
          <a:p>
            <a:pPr>
              <a:defRPr/>
            </a:pPr>
            <a:r>
              <a:rPr lang="en-US" dirty="0" smtClean="0"/>
              <a:t>New features of FAIR-FS</a:t>
            </a:r>
          </a:p>
          <a:p>
            <a:pPr>
              <a:defRPr/>
            </a:pPr>
            <a:endParaRPr lang="en-US" dirty="0" smtClean="0"/>
          </a:p>
          <a:p>
            <a:pPr>
              <a:defRPr/>
            </a:pPr>
            <a:r>
              <a:rPr lang="en-US" dirty="0" smtClean="0"/>
              <a:t>System specifications</a:t>
            </a:r>
          </a:p>
          <a:p>
            <a:pPr>
              <a:defRPr/>
            </a:pPr>
            <a:endParaRPr lang="en-US" dirty="0" smtClean="0"/>
          </a:p>
          <a:p>
            <a:pPr>
              <a:defRPr/>
            </a:pPr>
            <a:r>
              <a:rPr lang="en-US" dirty="0" smtClean="0"/>
              <a:t>Task flow</a:t>
            </a:r>
          </a:p>
          <a:p>
            <a:pPr lvl="1">
              <a:defRPr/>
            </a:pPr>
            <a:r>
              <a:rPr lang="en-US" dirty="0" smtClean="0"/>
              <a:t>Screening tasks</a:t>
            </a:r>
          </a:p>
          <a:p>
            <a:pPr lvl="1">
              <a:defRPr/>
            </a:pPr>
            <a:r>
              <a:rPr lang="en-US" dirty="0" smtClean="0"/>
              <a:t>Diagnostic task</a:t>
            </a:r>
          </a:p>
          <a:p>
            <a:pPr lvl="1">
              <a:defRPr/>
            </a:pPr>
            <a:r>
              <a:rPr lang="en-US" dirty="0" smtClean="0"/>
              <a:t>[</a:t>
            </a:r>
            <a:r>
              <a:rPr lang="en-US" b="1" dirty="0" smtClean="0"/>
              <a:t>Optional</a:t>
            </a:r>
            <a:r>
              <a:rPr lang="en-US" dirty="0"/>
              <a:t>] Open Response Tasks</a:t>
            </a:r>
          </a:p>
          <a:p>
            <a:pPr lvl="1">
              <a:defRPr/>
            </a:pPr>
            <a:endParaRPr lang="en-US" dirty="0" smtClean="0"/>
          </a:p>
          <a:p>
            <a:pPr marL="457200" lvl="1" indent="0">
              <a:buNone/>
              <a:defRPr/>
            </a:pPr>
            <a:endParaRPr lang="en-US" dirty="0" smtClean="0"/>
          </a:p>
          <a:p>
            <a:pPr lvl="1">
              <a:defRPr/>
            </a:pP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52</a:t>
            </a:fld>
            <a:endParaRPr lang="en-US"/>
          </a:p>
        </p:txBody>
      </p:sp>
    </p:spTree>
    <p:extLst>
      <p:ext uri="{BB962C8B-B14F-4D97-AF65-F5344CB8AC3E}">
        <p14:creationId xmlns:p14="http://schemas.microsoft.com/office/powerpoint/2010/main" val="20069811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1611085" y="2627996"/>
            <a:ext cx="4027715" cy="2553290"/>
          </a:xfrm>
        </p:spPr>
        <p:txBody>
          <a:bodyPr>
            <a:normAutofit/>
          </a:bodyPr>
          <a:lstStyle/>
          <a:p>
            <a:pPr marL="0" indent="0">
              <a:buNone/>
              <a:defRPr/>
            </a:pPr>
            <a:r>
              <a:rPr lang="en-US" dirty="0" smtClean="0"/>
              <a:t>Discuss with your neighbor when and why the optional ORTs would be given.</a:t>
            </a:r>
          </a:p>
          <a:p>
            <a:pPr marL="457200" lvl="1" indent="0">
              <a:buNone/>
              <a:defRPr/>
            </a:pPr>
            <a:endParaRPr lang="en-US" dirty="0" smtClean="0"/>
          </a:p>
          <a:p>
            <a:pPr marL="0" indent="0">
              <a:buNone/>
              <a:defRPr/>
            </a:pPr>
            <a:endParaRPr lang="en-US" sz="2000" dirty="0" smtClean="0"/>
          </a:p>
          <a:p>
            <a:pPr marL="0" indent="0">
              <a:buNone/>
              <a:defRPr/>
            </a:pPr>
            <a:endParaRPr lang="en-US" dirty="0" smtClean="0"/>
          </a:p>
          <a:p>
            <a:pPr>
              <a:defRPr/>
            </a:pPr>
            <a:endParaRPr lang="en-US" dirty="0"/>
          </a:p>
        </p:txBody>
      </p:sp>
      <p:grpSp>
        <p:nvGrpSpPr>
          <p:cNvPr id="5" name="Group 4"/>
          <p:cNvGrpSpPr/>
          <p:nvPr/>
        </p:nvGrpSpPr>
        <p:grpSpPr>
          <a:xfrm>
            <a:off x="6189069" y="1806645"/>
            <a:ext cx="1328291" cy="2292208"/>
            <a:chOff x="7109601" y="512424"/>
            <a:chExt cx="1328291" cy="2292208"/>
          </a:xfrm>
        </p:grpSpPr>
        <p:sp>
          <p:nvSpPr>
            <p:cNvPr id="6" name="Rounded Rectangle 5"/>
            <p:cNvSpPr/>
            <p:nvPr/>
          </p:nvSpPr>
          <p:spPr>
            <a:xfrm>
              <a:off x="7135995" y="2087562"/>
              <a:ext cx="1275863" cy="717070"/>
            </a:xfrm>
            <a:prstGeom prst="roundRect">
              <a:avLst/>
            </a:prstGeom>
            <a:solidFill>
              <a:srgbClr val="6ACE46"/>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Written Response</a:t>
              </a:r>
            </a:p>
          </p:txBody>
        </p:sp>
        <p:sp>
          <p:nvSpPr>
            <p:cNvPr id="7" name="Rounded Rectangle 6"/>
            <p:cNvSpPr/>
            <p:nvPr/>
          </p:nvSpPr>
          <p:spPr>
            <a:xfrm>
              <a:off x="7109601" y="512424"/>
              <a:ext cx="1302257" cy="717024"/>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Reading Fluency</a:t>
              </a:r>
            </a:p>
          </p:txBody>
        </p:sp>
        <p:sp>
          <p:nvSpPr>
            <p:cNvPr id="8" name="Rounded Rectangle 7"/>
            <p:cNvSpPr/>
            <p:nvPr/>
          </p:nvSpPr>
          <p:spPr>
            <a:xfrm>
              <a:off x="7127256" y="1303522"/>
              <a:ext cx="1310636" cy="717070"/>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Calibri"/>
                  <a:ea typeface="Calibri"/>
                  <a:cs typeface="Calibri"/>
                </a:rPr>
                <a:t>Oral Response</a:t>
              </a:r>
            </a:p>
          </p:txBody>
        </p:sp>
      </p:grpSp>
      <p:sp>
        <p:nvSpPr>
          <p:cNvPr id="4" name="Slide Number Placeholder 3"/>
          <p:cNvSpPr>
            <a:spLocks noGrp="1"/>
          </p:cNvSpPr>
          <p:nvPr>
            <p:ph type="sldNum" sz="quarter" idx="4"/>
          </p:nvPr>
        </p:nvSpPr>
        <p:spPr/>
        <p:txBody>
          <a:bodyPr/>
          <a:lstStyle/>
          <a:p>
            <a:fld id="{D3DF9CC1-2D95-6B44-AD84-8EFF3BE5F0CB}" type="slidenum">
              <a:rPr lang="en-US" smtClean="0"/>
              <a:pPr/>
              <a:t>53</a:t>
            </a:fld>
            <a:endParaRPr lang="en-US"/>
          </a:p>
        </p:txBody>
      </p:sp>
    </p:spTree>
    <p:extLst>
      <p:ext uri="{BB962C8B-B14F-4D97-AF65-F5344CB8AC3E}">
        <p14:creationId xmlns:p14="http://schemas.microsoft.com/office/powerpoint/2010/main" val="2097148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Topics</a:t>
            </a:r>
            <a:endParaRPr lang="en-US" dirty="0"/>
          </a:p>
        </p:txBody>
      </p:sp>
      <p:sp>
        <p:nvSpPr>
          <p:cNvPr id="3" name="Content Placeholder 2"/>
          <p:cNvSpPr>
            <a:spLocks noGrp="1"/>
          </p:cNvSpPr>
          <p:nvPr>
            <p:ph idx="1"/>
          </p:nvPr>
        </p:nvSpPr>
        <p:spPr/>
        <p:txBody>
          <a:bodyPr>
            <a:normAutofit/>
          </a:bodyPr>
          <a:lstStyle/>
          <a:p>
            <a:pPr marL="457200" indent="-457200">
              <a:buFont typeface="Wingdings" pitchFamily="2" charset="2"/>
              <a:buChar char="§"/>
            </a:pPr>
            <a:endParaRPr lang="en-US" b="1" dirty="0" smtClean="0"/>
          </a:p>
          <a:p>
            <a:pPr>
              <a:buFont typeface="Wingdings" panose="05000000000000000000" pitchFamily="2" charset="2"/>
              <a:buChar char="ü"/>
            </a:pPr>
            <a:r>
              <a:rPr lang="en-US" b="1" dirty="0" smtClean="0"/>
              <a:t>Administration of FAIR-FS 3-12</a:t>
            </a:r>
          </a:p>
          <a:p>
            <a:pPr marL="0" indent="0">
              <a:buNone/>
            </a:pPr>
            <a:endParaRPr lang="en-US" dirty="0" smtClean="0"/>
          </a:p>
          <a:p>
            <a:pPr>
              <a:buFont typeface="Arial" panose="020B0604020202020204" pitchFamily="34" charset="0"/>
              <a:buChar char="•"/>
            </a:pPr>
            <a:r>
              <a:rPr lang="en-US" dirty="0" smtClean="0"/>
              <a:t>Example of Administration</a:t>
            </a:r>
          </a:p>
          <a:p>
            <a:pPr>
              <a:buFont typeface="Arial" panose="020B0604020202020204" pitchFamily="34" charset="0"/>
              <a:buChar char="•"/>
            </a:pPr>
            <a:endParaRPr lang="en-US" dirty="0"/>
          </a:p>
          <a:p>
            <a:pPr>
              <a:buFont typeface="Arial" panose="020B0604020202020204" pitchFamily="34" charset="0"/>
              <a:buChar char="•"/>
            </a:pPr>
            <a:r>
              <a:rPr lang="en-US" dirty="0" smtClean="0"/>
              <a:t>Scoring and Reports</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54</a:t>
            </a:fld>
            <a:endParaRPr lang="en-US"/>
          </a:p>
        </p:txBody>
      </p:sp>
    </p:spTree>
    <p:extLst>
      <p:ext uri="{BB962C8B-B14F-4D97-AF65-F5344CB8AC3E}">
        <p14:creationId xmlns:p14="http://schemas.microsoft.com/office/powerpoint/2010/main" val="38930476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Example of Administration</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4" name="Slide Number Placeholder 3"/>
          <p:cNvSpPr>
            <a:spLocks noGrp="1"/>
          </p:cNvSpPr>
          <p:nvPr>
            <p:ph type="sldNum" sz="quarter" idx="4"/>
          </p:nvPr>
        </p:nvSpPr>
        <p:spPr/>
        <p:txBody>
          <a:bodyPr/>
          <a:lstStyle/>
          <a:p>
            <a:fld id="{D3DF9CC1-2D95-6B44-AD84-8EFF3BE5F0CB}" type="slidenum">
              <a:rPr lang="en-US" smtClean="0"/>
              <a:pPr/>
              <a:t>55</a:t>
            </a:fld>
            <a:endParaRPr lang="en-US"/>
          </a:p>
        </p:txBody>
      </p:sp>
    </p:spTree>
    <p:extLst>
      <p:ext uri="{BB962C8B-B14F-4D97-AF65-F5344CB8AC3E}">
        <p14:creationId xmlns:p14="http://schemas.microsoft.com/office/powerpoint/2010/main" val="5185877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a:t>
            </a:r>
            <a:r>
              <a:rPr lang="en-US" dirty="0" err="1"/>
              <a:t>Dunphy’s</a:t>
            </a:r>
            <a:r>
              <a:rPr lang="en-US" dirty="0"/>
              <a:t> 2</a:t>
            </a:r>
            <a:r>
              <a:rPr lang="en-US" baseline="30000" dirty="0"/>
              <a:t>nd</a:t>
            </a:r>
            <a:r>
              <a:rPr lang="en-US" dirty="0"/>
              <a:t> </a:t>
            </a:r>
            <a:r>
              <a:rPr lang="en-US" dirty="0" smtClean="0"/>
              <a:t>Period </a:t>
            </a:r>
            <a:r>
              <a:rPr lang="en-US" dirty="0"/>
              <a:t>C</a:t>
            </a:r>
            <a:r>
              <a:rPr lang="en-US" dirty="0" smtClean="0"/>
              <a:t>lass</a:t>
            </a:r>
            <a:endParaRPr lang="en-US" dirty="0"/>
          </a:p>
        </p:txBody>
      </p:sp>
      <p:sp>
        <p:nvSpPr>
          <p:cNvPr id="3" name="Content Placeholder 2"/>
          <p:cNvSpPr>
            <a:spLocks noGrp="1"/>
          </p:cNvSpPr>
          <p:nvPr>
            <p:ph idx="1"/>
          </p:nvPr>
        </p:nvSpPr>
        <p:spPr/>
        <p:txBody>
          <a:bodyPr/>
          <a:lstStyle/>
          <a:p>
            <a:pPr marL="0" indent="0">
              <a:buNone/>
            </a:pPr>
            <a:r>
              <a:rPr lang="en-US" sz="2800" dirty="0"/>
              <a:t>Ms. </a:t>
            </a:r>
            <a:r>
              <a:rPr lang="en-US" sz="2800" dirty="0" err="1"/>
              <a:t>Dunphy</a:t>
            </a:r>
            <a:r>
              <a:rPr lang="en-US" sz="2800" dirty="0"/>
              <a:t> </a:t>
            </a:r>
            <a:r>
              <a:rPr lang="en-US" sz="2800" dirty="0">
                <a:solidFill>
                  <a:schemeClr val="tx1">
                    <a:lumMod val="50000"/>
                    <a:lumOff val="50000"/>
                  </a:schemeClr>
                </a:solidFill>
              </a:rPr>
              <a:t>(a grade 6 Language Arts teacher)</a:t>
            </a:r>
            <a:r>
              <a:rPr lang="en-US" sz="2800" dirty="0"/>
              <a:t> takes her 2</a:t>
            </a:r>
            <a:r>
              <a:rPr lang="en-US" sz="2800" baseline="30000" dirty="0"/>
              <a:t>nd</a:t>
            </a:r>
            <a:r>
              <a:rPr lang="en-US" sz="2800" dirty="0"/>
              <a:t> period class to the computer lab to take the FAIR-FS during AP1</a:t>
            </a:r>
          </a:p>
          <a:p>
            <a:pPr marL="0" indent="0">
              <a:buNone/>
            </a:pPr>
            <a:endParaRPr lang="en-US" sz="2800" dirty="0"/>
          </a:p>
          <a:p>
            <a:r>
              <a:rPr lang="en-US" sz="2800" dirty="0"/>
              <a:t>They log in to the PMRN</a:t>
            </a:r>
          </a:p>
          <a:p>
            <a:r>
              <a:rPr lang="en-US" sz="2800" dirty="0"/>
              <a:t>And respond to 3 tasks:</a:t>
            </a:r>
          </a:p>
          <a:p>
            <a:pPr lvl="1"/>
            <a:r>
              <a:rPr lang="en-US" sz="2400" dirty="0"/>
              <a:t>Word Recognition Task (~ 2 minutes)</a:t>
            </a:r>
          </a:p>
          <a:p>
            <a:pPr lvl="1"/>
            <a:r>
              <a:rPr lang="en-US" sz="2400" dirty="0"/>
              <a:t>Vocabulary Knowledge Task (~ 3 minutes)</a:t>
            </a:r>
          </a:p>
          <a:p>
            <a:pPr lvl="1"/>
            <a:r>
              <a:rPr lang="en-US" sz="2400" dirty="0"/>
              <a:t>Reading Comprehension (1-3 passages with </a:t>
            </a:r>
            <a:r>
              <a:rPr lang="en-US" sz="2400" dirty="0" smtClean="0"/>
              <a:t>questions</a:t>
            </a:r>
            <a:r>
              <a:rPr lang="en-US" sz="2400" dirty="0"/>
              <a:t>)</a:t>
            </a:r>
          </a:p>
        </p:txBody>
      </p:sp>
      <p:pic>
        <p:nvPicPr>
          <p:cNvPr id="4" name="Picture 2" descr="C:\Users\atruckenmiller\AppData\Local\Microsoft\Windows\Temporary Internet Files\Content.IE5\WIR8FUBL\MC9004348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228" y="2913412"/>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
          </p:nvPr>
        </p:nvSpPr>
        <p:spPr/>
        <p:txBody>
          <a:bodyPr/>
          <a:lstStyle/>
          <a:p>
            <a:fld id="{D3DF9CC1-2D95-6B44-AD84-8EFF3BE5F0CB}" type="slidenum">
              <a:rPr lang="en-US" smtClean="0"/>
              <a:pPr/>
              <a:t>56</a:t>
            </a:fld>
            <a:endParaRPr lang="en-US"/>
          </a:p>
        </p:txBody>
      </p:sp>
    </p:spTree>
    <p:extLst>
      <p:ext uri="{BB962C8B-B14F-4D97-AF65-F5344CB8AC3E}">
        <p14:creationId xmlns:p14="http://schemas.microsoft.com/office/powerpoint/2010/main" val="2566236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a:t>
            </a:r>
            <a:r>
              <a:rPr lang="en-US" dirty="0" err="1"/>
              <a:t>Dunphy’s</a:t>
            </a:r>
            <a:r>
              <a:rPr lang="en-US" dirty="0"/>
              <a:t> 2</a:t>
            </a:r>
            <a:r>
              <a:rPr lang="en-US" baseline="30000" dirty="0"/>
              <a:t>nd</a:t>
            </a:r>
            <a:r>
              <a:rPr lang="en-US" dirty="0"/>
              <a:t> </a:t>
            </a:r>
            <a:r>
              <a:rPr lang="en-US" dirty="0" smtClean="0"/>
              <a:t>Period </a:t>
            </a:r>
            <a:r>
              <a:rPr lang="en-US" dirty="0"/>
              <a:t>C</a:t>
            </a:r>
            <a:r>
              <a:rPr lang="en-US" dirty="0" smtClean="0"/>
              <a:t>lass</a:t>
            </a:r>
            <a:endParaRPr lang="en-US" dirty="0"/>
          </a:p>
        </p:txBody>
      </p:sp>
      <p:sp>
        <p:nvSpPr>
          <p:cNvPr id="3" name="TextBox 2"/>
          <p:cNvSpPr txBox="1"/>
          <p:nvPr/>
        </p:nvSpPr>
        <p:spPr>
          <a:xfrm>
            <a:off x="734225" y="3660594"/>
            <a:ext cx="1936700" cy="646331"/>
          </a:xfrm>
          <a:prstGeom prst="rect">
            <a:avLst/>
          </a:prstGeom>
          <a:noFill/>
          <a:ln w="50800" cmpd="dbl">
            <a:solidFill>
              <a:srgbClr val="00B0F0"/>
            </a:solidFill>
          </a:ln>
        </p:spPr>
        <p:txBody>
          <a:bodyPr wrap="square" rtlCol="0">
            <a:spAutoFit/>
          </a:bodyPr>
          <a:lstStyle/>
          <a:p>
            <a:pPr algn="ctr"/>
            <a:r>
              <a:rPr lang="en-US" dirty="0" smtClean="0"/>
              <a:t>25 students took  FAIR-FS screening</a:t>
            </a:r>
            <a:endParaRPr lang="en-US" dirty="0"/>
          </a:p>
        </p:txBody>
      </p:sp>
      <p:pic>
        <p:nvPicPr>
          <p:cNvPr id="4" name="Picture 4" descr="C:\Users\atruckenmiller\AppData\Local\Microsoft\Windows\Temporary Internet Files\Content.IE5\7U5MXBHI\MC90006033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25" y="1745214"/>
            <a:ext cx="1936699" cy="1119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3371" y="1805114"/>
            <a:ext cx="2872292" cy="923330"/>
          </a:xfrm>
          <a:prstGeom prst="rect">
            <a:avLst/>
          </a:prstGeom>
          <a:noFill/>
          <a:ln w="50800" cmpd="dbl">
            <a:solidFill>
              <a:srgbClr val="00B0F0"/>
            </a:solidFill>
          </a:ln>
        </p:spPr>
        <p:txBody>
          <a:bodyPr wrap="square" rtlCol="0">
            <a:spAutoFit/>
          </a:bodyPr>
          <a:lstStyle/>
          <a:p>
            <a:pPr algn="ctr"/>
            <a:r>
              <a:rPr lang="en-US" dirty="0" smtClean="0"/>
              <a:t>5 students identified as “at-risk” and take Syntactic Knowledge task</a:t>
            </a:r>
            <a:endParaRPr lang="en-US" dirty="0"/>
          </a:p>
        </p:txBody>
      </p:sp>
      <p:grpSp>
        <p:nvGrpSpPr>
          <p:cNvPr id="6" name="Group 5"/>
          <p:cNvGrpSpPr/>
          <p:nvPr/>
        </p:nvGrpSpPr>
        <p:grpSpPr>
          <a:xfrm>
            <a:off x="3688900" y="1695169"/>
            <a:ext cx="776717" cy="4397812"/>
            <a:chOff x="578841" y="1745656"/>
            <a:chExt cx="776717" cy="4397812"/>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27" y="1745656"/>
              <a:ext cx="244022" cy="4708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40" y="2235579"/>
              <a:ext cx="244022" cy="47082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39" y="2717201"/>
              <a:ext cx="244022" cy="47082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39" y="3225681"/>
              <a:ext cx="244022" cy="4708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39" y="3687338"/>
              <a:ext cx="244022" cy="47082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49" y="1764758"/>
              <a:ext cx="244022" cy="47082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62" y="2246380"/>
              <a:ext cx="244022" cy="47082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62" y="2713106"/>
              <a:ext cx="244022" cy="47082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61" y="3216517"/>
              <a:ext cx="244022" cy="47082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49" y="3678209"/>
              <a:ext cx="244022" cy="47082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39" y="4200128"/>
              <a:ext cx="244022" cy="470821"/>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49" y="4197677"/>
              <a:ext cx="244022" cy="47082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41" y="4717271"/>
              <a:ext cx="244022" cy="47082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62" y="4717270"/>
              <a:ext cx="244022" cy="47082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40" y="5201826"/>
              <a:ext cx="244022" cy="470821"/>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05" y="5672647"/>
              <a:ext cx="244022" cy="470821"/>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63" y="5201826"/>
              <a:ext cx="244022" cy="470821"/>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49" y="5672647"/>
              <a:ext cx="244022" cy="470821"/>
            </a:xfrm>
            <a:prstGeom prst="rect">
              <a:avLst/>
            </a:prstGeom>
          </p:spPr>
        </p:pic>
        <p:pic>
          <p:nvPicPr>
            <p:cNvPr id="25" name="Picture 24"/>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11536" y="1754472"/>
              <a:ext cx="244022" cy="470821"/>
            </a:xfrm>
            <a:prstGeom prst="rect">
              <a:avLst/>
            </a:prstGeom>
          </p:spPr>
        </p:pic>
        <p:pic>
          <p:nvPicPr>
            <p:cNvPr id="26" name="Picture 25"/>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11536" y="2246380"/>
              <a:ext cx="244022" cy="470821"/>
            </a:xfrm>
            <a:prstGeom prst="rect">
              <a:avLst/>
            </a:prstGeom>
          </p:spPr>
        </p:pic>
        <p:pic>
          <p:nvPicPr>
            <p:cNvPr id="27" name="Picture 26"/>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99371" y="2713106"/>
              <a:ext cx="244022" cy="470821"/>
            </a:xfrm>
            <a:prstGeom prst="rect">
              <a:avLst/>
            </a:prstGeom>
          </p:spPr>
        </p:pic>
        <p:pic>
          <p:nvPicPr>
            <p:cNvPr id="28" name="Picture 27"/>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11536" y="3696502"/>
              <a:ext cx="244022" cy="470821"/>
            </a:xfrm>
            <a:prstGeom prst="rect">
              <a:avLst/>
            </a:prstGeom>
          </p:spPr>
        </p:pic>
        <p:pic>
          <p:nvPicPr>
            <p:cNvPr id="29" name="Picture 28"/>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11536" y="3225681"/>
              <a:ext cx="244022" cy="470821"/>
            </a:xfrm>
            <a:prstGeom prst="rect">
              <a:avLst/>
            </a:prstGeom>
          </p:spPr>
        </p:pic>
      </p:grpSp>
      <p:sp>
        <p:nvSpPr>
          <p:cNvPr id="30" name="Left Brace 29"/>
          <p:cNvSpPr/>
          <p:nvPr/>
        </p:nvSpPr>
        <p:spPr>
          <a:xfrm>
            <a:off x="2848932" y="1726112"/>
            <a:ext cx="526093" cy="448838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Right Brace 30"/>
          <p:cNvSpPr/>
          <p:nvPr/>
        </p:nvSpPr>
        <p:spPr>
          <a:xfrm>
            <a:off x="4652680" y="1745214"/>
            <a:ext cx="475989" cy="2530336"/>
          </a:xfrm>
          <a:prstGeom prst="rightBrace">
            <a:avLst>
              <a:gd name="adj1" fmla="val 8333"/>
              <a:gd name="adj2" fmla="val 1633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2" name="L-Shape 31"/>
          <p:cNvSpPr/>
          <p:nvPr/>
        </p:nvSpPr>
        <p:spPr>
          <a:xfrm rot="10800000">
            <a:off x="3965408" y="3133439"/>
            <a:ext cx="519508" cy="1018115"/>
          </a:xfrm>
          <a:prstGeom prst="corner">
            <a:avLst>
              <a:gd name="adj1" fmla="val 81764"/>
              <a:gd name="adj2" fmla="val 52262"/>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5546105" y="5182282"/>
            <a:ext cx="2872292" cy="923330"/>
          </a:xfrm>
          <a:prstGeom prst="rect">
            <a:avLst/>
          </a:prstGeom>
          <a:noFill/>
          <a:ln w="50800" cmpd="dbl">
            <a:solidFill>
              <a:srgbClr val="00B0F0"/>
            </a:solidFill>
          </a:ln>
        </p:spPr>
        <p:txBody>
          <a:bodyPr wrap="square" rtlCol="0">
            <a:spAutoFit/>
          </a:bodyPr>
          <a:lstStyle/>
          <a:p>
            <a:pPr algn="ctr"/>
            <a:r>
              <a:rPr lang="en-US" dirty="0" smtClean="0"/>
              <a:t>Ms. Dunphy administers Open Response tasks to 3 students</a:t>
            </a:r>
            <a:endParaRPr lang="en-US" dirty="0"/>
          </a:p>
        </p:txBody>
      </p:sp>
      <p:cxnSp>
        <p:nvCxnSpPr>
          <p:cNvPr id="34" name="Curved Connector 33"/>
          <p:cNvCxnSpPr/>
          <p:nvPr/>
        </p:nvCxnSpPr>
        <p:spPr>
          <a:xfrm rot="10800000">
            <a:off x="4447121" y="4180585"/>
            <a:ext cx="1084471" cy="146336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Slide Number Placeholder 34"/>
          <p:cNvSpPr>
            <a:spLocks noGrp="1"/>
          </p:cNvSpPr>
          <p:nvPr>
            <p:ph type="sldNum" sz="quarter" idx="4"/>
          </p:nvPr>
        </p:nvSpPr>
        <p:spPr/>
        <p:txBody>
          <a:bodyPr/>
          <a:lstStyle/>
          <a:p>
            <a:fld id="{D3DF9CC1-2D95-6B44-AD84-8EFF3BE5F0CB}" type="slidenum">
              <a:rPr lang="en-US" smtClean="0"/>
              <a:pPr/>
              <a:t>57</a:t>
            </a:fld>
            <a:endParaRPr lang="en-US"/>
          </a:p>
        </p:txBody>
      </p:sp>
    </p:spTree>
    <p:extLst>
      <p:ext uri="{BB962C8B-B14F-4D97-AF65-F5344CB8AC3E}">
        <p14:creationId xmlns:p14="http://schemas.microsoft.com/office/powerpoint/2010/main" val="2894771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D. Administers </a:t>
            </a:r>
            <a:r>
              <a:rPr lang="en-US" dirty="0" smtClean="0"/>
              <a:t>Open</a:t>
            </a:r>
            <a:br>
              <a:rPr lang="en-US" dirty="0" smtClean="0"/>
            </a:br>
            <a:r>
              <a:rPr lang="en-US" dirty="0" smtClean="0"/>
              <a:t>Response </a:t>
            </a:r>
            <a:r>
              <a:rPr lang="en-US" dirty="0"/>
              <a:t>Tasks</a:t>
            </a:r>
          </a:p>
        </p:txBody>
      </p:sp>
      <p:sp>
        <p:nvSpPr>
          <p:cNvPr id="4" name="Content Placeholder 3"/>
          <p:cNvSpPr>
            <a:spLocks noGrp="1"/>
          </p:cNvSpPr>
          <p:nvPr>
            <p:ph sz="half" idx="2"/>
          </p:nvPr>
        </p:nvSpPr>
        <p:spPr/>
        <p:txBody>
          <a:bodyPr>
            <a:normAutofit lnSpcReduction="10000"/>
          </a:bodyPr>
          <a:lstStyle/>
          <a:p>
            <a:r>
              <a:rPr lang="en-US" dirty="0"/>
              <a:t>Oral Reading Fluency</a:t>
            </a:r>
          </a:p>
          <a:p>
            <a:pPr lvl="1"/>
            <a:r>
              <a:rPr lang="en-US" dirty="0"/>
              <a:t>Reading Foundational Skills Strand</a:t>
            </a:r>
          </a:p>
          <a:p>
            <a:r>
              <a:rPr lang="en-US" dirty="0"/>
              <a:t>Oral Response</a:t>
            </a:r>
          </a:p>
          <a:p>
            <a:pPr lvl="1"/>
            <a:r>
              <a:rPr lang="en-US" dirty="0"/>
              <a:t>Reading for Information Strand; Reading Literary Text Strand; Language Strand</a:t>
            </a:r>
          </a:p>
          <a:p>
            <a:r>
              <a:rPr lang="en-US" dirty="0"/>
              <a:t>Written Response</a:t>
            </a:r>
          </a:p>
          <a:p>
            <a:pPr lvl="1"/>
            <a:r>
              <a:rPr lang="en-US" dirty="0"/>
              <a:t>Writing Strand; Language </a:t>
            </a:r>
            <a:r>
              <a:rPr lang="en-US" dirty="0" smtClean="0"/>
              <a:t>Strand</a:t>
            </a:r>
            <a:endParaRPr lang="en-US" dirty="0"/>
          </a:p>
        </p:txBody>
      </p:sp>
      <p:sp>
        <p:nvSpPr>
          <p:cNvPr id="5" name="Oval 4"/>
          <p:cNvSpPr/>
          <p:nvPr/>
        </p:nvSpPr>
        <p:spPr>
          <a:xfrm>
            <a:off x="2054405" y="1951472"/>
            <a:ext cx="1240743" cy="1034234"/>
          </a:xfrm>
          <a:prstGeom prst="ellipse">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Take optional tasks?</a:t>
            </a:r>
          </a:p>
        </p:txBody>
      </p:sp>
      <p:sp>
        <p:nvSpPr>
          <p:cNvPr id="6" name="Rectangle 5"/>
          <p:cNvSpPr/>
          <p:nvPr/>
        </p:nvSpPr>
        <p:spPr>
          <a:xfrm rot="10800000" flipV="1">
            <a:off x="2894229" y="3080450"/>
            <a:ext cx="531747" cy="306428"/>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YES</a:t>
            </a:r>
            <a:endParaRPr lang="en-US" sz="1600" dirty="0">
              <a:solidFill>
                <a:srgbClr val="0070C0"/>
              </a:solidFill>
            </a:endParaRPr>
          </a:p>
        </p:txBody>
      </p:sp>
      <p:sp>
        <p:nvSpPr>
          <p:cNvPr id="7" name="Rectangle 6"/>
          <p:cNvSpPr/>
          <p:nvPr/>
        </p:nvSpPr>
        <p:spPr>
          <a:xfrm>
            <a:off x="1922524" y="3622937"/>
            <a:ext cx="1570974" cy="643614"/>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bg1"/>
                </a:solidFill>
              </a:rPr>
              <a:t>Oral Reading Fluency</a:t>
            </a:r>
            <a:endParaRPr lang="en-US" sz="1200" dirty="0">
              <a:solidFill>
                <a:schemeClr val="bg1"/>
              </a:solidFill>
            </a:endParaRPr>
          </a:p>
        </p:txBody>
      </p:sp>
      <p:cxnSp>
        <p:nvCxnSpPr>
          <p:cNvPr id="8" name="Straight Arrow Connector 7"/>
          <p:cNvCxnSpPr>
            <a:stCxn id="5" idx="4"/>
            <a:endCxn id="7" idx="0"/>
          </p:cNvCxnSpPr>
          <p:nvPr/>
        </p:nvCxnSpPr>
        <p:spPr>
          <a:xfrm>
            <a:off x="2674777" y="2985706"/>
            <a:ext cx="33234" cy="637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922524" y="4396522"/>
            <a:ext cx="1570974" cy="406252"/>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bg1"/>
                </a:solidFill>
              </a:rPr>
              <a:t>Oral Response</a:t>
            </a:r>
            <a:endParaRPr lang="en-US" sz="1200" dirty="0">
              <a:solidFill>
                <a:schemeClr val="bg1"/>
              </a:solidFill>
            </a:endParaRPr>
          </a:p>
        </p:txBody>
      </p:sp>
      <p:sp>
        <p:nvSpPr>
          <p:cNvPr id="11" name="Rectangle 10"/>
          <p:cNvSpPr/>
          <p:nvPr/>
        </p:nvSpPr>
        <p:spPr>
          <a:xfrm>
            <a:off x="1922524" y="4932450"/>
            <a:ext cx="1570974" cy="643614"/>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Written Response</a:t>
            </a:r>
            <a:endParaRPr lang="en-US" sz="1200" dirty="0">
              <a:solidFill>
                <a:srgbClr val="0070C0"/>
              </a:solidFill>
            </a:endParaRPr>
          </a:p>
        </p:txBody>
      </p:sp>
      <p:sp>
        <p:nvSpPr>
          <p:cNvPr id="3" name="Slide Number Placeholder 2"/>
          <p:cNvSpPr>
            <a:spLocks noGrp="1"/>
          </p:cNvSpPr>
          <p:nvPr>
            <p:ph type="sldNum" sz="quarter" idx="4"/>
          </p:nvPr>
        </p:nvSpPr>
        <p:spPr/>
        <p:txBody>
          <a:bodyPr/>
          <a:lstStyle/>
          <a:p>
            <a:fld id="{D3DF9CC1-2D95-6B44-AD84-8EFF3BE5F0CB}" type="slidenum">
              <a:rPr lang="en-US" smtClean="0"/>
              <a:pPr/>
              <a:t>58</a:t>
            </a:fld>
            <a:endParaRPr lang="en-US"/>
          </a:p>
        </p:txBody>
      </p:sp>
    </p:spTree>
    <p:extLst>
      <p:ext uri="{BB962C8B-B14F-4D97-AF65-F5344CB8AC3E}">
        <p14:creationId xmlns:p14="http://schemas.microsoft.com/office/powerpoint/2010/main" val="3263257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D. Administers </a:t>
            </a:r>
            <a:r>
              <a:rPr lang="en-US" dirty="0" smtClean="0"/>
              <a:t>Open</a:t>
            </a:r>
            <a:br>
              <a:rPr lang="en-US" dirty="0" smtClean="0"/>
            </a:br>
            <a:r>
              <a:rPr lang="en-US" dirty="0" smtClean="0"/>
              <a:t>Response </a:t>
            </a:r>
            <a:r>
              <a:rPr lang="en-US" dirty="0"/>
              <a:t>Tasks</a:t>
            </a:r>
          </a:p>
        </p:txBody>
      </p:sp>
      <p:sp>
        <p:nvSpPr>
          <p:cNvPr id="6" name="Content Placeholder 2"/>
          <p:cNvSpPr>
            <a:spLocks noGrp="1"/>
          </p:cNvSpPr>
          <p:nvPr>
            <p:ph idx="4294967295"/>
          </p:nvPr>
        </p:nvSpPr>
        <p:spPr>
          <a:xfrm>
            <a:off x="457200" y="2432638"/>
            <a:ext cx="2984182" cy="2153471"/>
          </a:xfrm>
          <a:prstGeom prst="rect">
            <a:avLst/>
          </a:prstGeom>
        </p:spPr>
        <p:txBody>
          <a:bodyPr anchor="t"/>
          <a:lstStyle/>
          <a:p>
            <a:pPr marL="457200" indent="-457200" algn="l">
              <a:buFont typeface="+mj-lt"/>
              <a:buAutoNum type="arabicPeriod"/>
            </a:pPr>
            <a:r>
              <a:rPr lang="en-US" sz="2400" dirty="0" smtClean="0">
                <a:solidFill>
                  <a:srgbClr val="000000"/>
                </a:solidFill>
                <a:latin typeface="Calibri"/>
                <a:cs typeface="Calibri"/>
              </a:rPr>
              <a:t>Stanley reads story aloud while Ms. Dunphy scores for accuracy, rate, &amp; expression</a:t>
            </a:r>
          </a:p>
        </p:txBody>
      </p:sp>
      <p:grpSp>
        <p:nvGrpSpPr>
          <p:cNvPr id="18" name="Group 17"/>
          <p:cNvGrpSpPr/>
          <p:nvPr/>
        </p:nvGrpSpPr>
        <p:grpSpPr>
          <a:xfrm>
            <a:off x="3673660" y="1551440"/>
            <a:ext cx="4700729" cy="3123591"/>
            <a:chOff x="3441382" y="863522"/>
            <a:chExt cx="5735986" cy="381151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409" t="22291" r="28743" b="35480"/>
            <a:stretch/>
          </p:blipFill>
          <p:spPr bwMode="auto">
            <a:xfrm>
              <a:off x="4365938" y="863522"/>
              <a:ext cx="4811430" cy="381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7837965" y="1657404"/>
              <a:ext cx="147483" cy="83128"/>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11924" y="1847779"/>
              <a:ext cx="147483" cy="83128"/>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0" name="Right Bracket 9"/>
            <p:cNvSpPr/>
            <p:nvPr/>
          </p:nvSpPr>
          <p:spPr>
            <a:xfrm>
              <a:off x="7590559" y="2092038"/>
              <a:ext cx="72736" cy="235526"/>
            </a:xfrm>
            <a:prstGeom prst="rightBracket">
              <a:avLst/>
            </a:prstGeom>
            <a:ln w="381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a:cs typeface="Calibri"/>
              </a:endParaRPr>
            </a:p>
          </p:txBody>
        </p:sp>
        <p:sp>
          <p:nvSpPr>
            <p:cNvPr id="11" name="Line Callout 3 10"/>
            <p:cNvSpPr/>
            <p:nvPr/>
          </p:nvSpPr>
          <p:spPr>
            <a:xfrm>
              <a:off x="3674918" y="3081067"/>
              <a:ext cx="1101437" cy="772283"/>
            </a:xfrm>
            <a:prstGeom prst="borderCallout3">
              <a:avLst>
                <a:gd name="adj1" fmla="val 47005"/>
                <a:gd name="adj2" fmla="val 97327"/>
                <a:gd name="adj3" fmla="val 20094"/>
                <a:gd name="adj4" fmla="val 119183"/>
                <a:gd name="adj5" fmla="val 15234"/>
                <a:gd name="adj6" fmla="val 214465"/>
                <a:gd name="adj7" fmla="val -94297"/>
                <a:gd name="adj8" fmla="val 353931"/>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lumMod val="50000"/>
                      <a:lumOff val="50000"/>
                    </a:schemeClr>
                  </a:solidFill>
                  <a:latin typeface="Calibri"/>
                  <a:cs typeface="Calibri"/>
                </a:rPr>
                <a:t>Marks end of 1 minute</a:t>
              </a:r>
              <a:endParaRPr lang="en-US" sz="1400" dirty="0">
                <a:solidFill>
                  <a:schemeClr val="tx1">
                    <a:lumMod val="50000"/>
                    <a:lumOff val="50000"/>
                  </a:schemeClr>
                </a:solidFill>
                <a:latin typeface="Calibri"/>
                <a:cs typeface="Calibri"/>
              </a:endParaRPr>
            </a:p>
          </p:txBody>
        </p:sp>
        <p:sp>
          <p:nvSpPr>
            <p:cNvPr id="12" name="Line Callout 3 11"/>
            <p:cNvSpPr/>
            <p:nvPr/>
          </p:nvSpPr>
          <p:spPr>
            <a:xfrm>
              <a:off x="3441382" y="1665601"/>
              <a:ext cx="1101437" cy="772283"/>
            </a:xfrm>
            <a:prstGeom prst="borderCallout3">
              <a:avLst>
                <a:gd name="adj1" fmla="val 103515"/>
                <a:gd name="adj2" fmla="val 51101"/>
                <a:gd name="adj3" fmla="val 130424"/>
                <a:gd name="adj4" fmla="val 51258"/>
                <a:gd name="adj5" fmla="val 133637"/>
                <a:gd name="adj6" fmla="val 81446"/>
                <a:gd name="adj7" fmla="val 49577"/>
                <a:gd name="adj8" fmla="val 132873"/>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lumMod val="50000"/>
                      <a:lumOff val="50000"/>
                    </a:schemeClr>
                  </a:solidFill>
                  <a:latin typeface="Calibri"/>
                  <a:cs typeface="Calibri"/>
                </a:rPr>
                <a:t>Marks Miscues</a:t>
              </a:r>
              <a:endParaRPr lang="en-US" sz="1400" dirty="0">
                <a:solidFill>
                  <a:schemeClr val="tx1">
                    <a:lumMod val="50000"/>
                    <a:lumOff val="50000"/>
                  </a:schemeClr>
                </a:solidFill>
                <a:latin typeface="Calibri"/>
                <a:cs typeface="Calibri"/>
              </a:endParaRPr>
            </a:p>
          </p:txBody>
        </p:sp>
      </p:grpSp>
      <p:grpSp>
        <p:nvGrpSpPr>
          <p:cNvPr id="19" name="Group 18"/>
          <p:cNvGrpSpPr/>
          <p:nvPr/>
        </p:nvGrpSpPr>
        <p:grpSpPr>
          <a:xfrm>
            <a:off x="1423325" y="4660431"/>
            <a:ext cx="6562123" cy="1567893"/>
            <a:chOff x="690988" y="4783098"/>
            <a:chExt cx="8249217" cy="1970992"/>
          </a:xfrm>
        </p:grpSpPr>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082" t="65410" r="4680" b="5840"/>
            <a:stretch/>
          </p:blipFill>
          <p:spPr bwMode="auto">
            <a:xfrm>
              <a:off x="4738252" y="4783098"/>
              <a:ext cx="4201953" cy="197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90988" y="4783098"/>
              <a:ext cx="4047264" cy="425595"/>
            </a:xfrm>
            <a:prstGeom prst="rect">
              <a:avLst/>
            </a:prstGeom>
            <a:noFill/>
            <a:ln w="28575">
              <a:solidFill>
                <a:srgbClr val="FFC000"/>
              </a:solidFill>
            </a:ln>
          </p:spPr>
          <p:txBody>
            <a:bodyPr wrap="square" rtlCol="0" anchor="t">
              <a:spAutoFit/>
            </a:bodyPr>
            <a:lstStyle/>
            <a:p>
              <a:pPr algn="ctr"/>
              <a:r>
                <a:rPr lang="en-US" sz="1600" dirty="0" smtClean="0">
                  <a:solidFill>
                    <a:schemeClr val="tx1">
                      <a:lumMod val="50000"/>
                      <a:lumOff val="50000"/>
                    </a:schemeClr>
                  </a:solidFill>
                  <a:effectLst/>
                  <a:latin typeface="Calibri"/>
                  <a:cs typeface="Calibri"/>
                </a:rPr>
                <a:t>Calculates </a:t>
              </a:r>
              <a:r>
                <a:rPr lang="en-US" sz="1600" dirty="0">
                  <a:solidFill>
                    <a:schemeClr val="tx1">
                      <a:lumMod val="50000"/>
                      <a:lumOff val="50000"/>
                    </a:schemeClr>
                  </a:solidFill>
                  <a:effectLst/>
                  <a:latin typeface="Calibri"/>
                  <a:cs typeface="Calibri"/>
                </a:rPr>
                <a:t>accuracy and </a:t>
              </a:r>
              <a:r>
                <a:rPr lang="en-US" sz="1600" dirty="0" smtClean="0">
                  <a:solidFill>
                    <a:schemeClr val="tx1">
                      <a:lumMod val="50000"/>
                      <a:lumOff val="50000"/>
                    </a:schemeClr>
                  </a:solidFill>
                  <a:effectLst/>
                  <a:latin typeface="Calibri"/>
                  <a:cs typeface="Calibri"/>
                </a:rPr>
                <a:t>rate</a:t>
              </a:r>
              <a:endParaRPr lang="en-US" dirty="0">
                <a:latin typeface="Calibri"/>
                <a:cs typeface="Calibri"/>
              </a:endParaRPr>
            </a:p>
          </p:txBody>
        </p:sp>
        <p:sp>
          <p:nvSpPr>
            <p:cNvPr id="14" name="TextBox 13"/>
            <p:cNvSpPr txBox="1"/>
            <p:nvPr/>
          </p:nvSpPr>
          <p:spPr>
            <a:xfrm>
              <a:off x="690989" y="5581829"/>
              <a:ext cx="4047264" cy="1138773"/>
            </a:xfrm>
            <a:prstGeom prst="rect">
              <a:avLst/>
            </a:prstGeom>
            <a:noFill/>
            <a:ln w="28575">
              <a:solidFill>
                <a:srgbClr val="FFC000"/>
              </a:solidFill>
            </a:ln>
          </p:spPr>
          <p:txBody>
            <a:bodyPr wrap="square" rtlCol="0">
              <a:spAutoFit/>
            </a:bodyPr>
            <a:lstStyle/>
            <a:p>
              <a:pPr algn="ctr"/>
              <a:endParaRPr lang="en-US" sz="1600" dirty="0" smtClean="0">
                <a:solidFill>
                  <a:schemeClr val="tx1">
                    <a:lumMod val="50000"/>
                    <a:lumOff val="50000"/>
                  </a:schemeClr>
                </a:solidFill>
                <a:effectLst/>
                <a:latin typeface="Calibri"/>
                <a:cs typeface="Calibri"/>
              </a:endParaRPr>
            </a:p>
            <a:p>
              <a:pPr algn="ctr"/>
              <a:r>
                <a:rPr lang="en-US" sz="1600" dirty="0" smtClean="0">
                  <a:solidFill>
                    <a:schemeClr val="tx1">
                      <a:lumMod val="50000"/>
                      <a:lumOff val="50000"/>
                    </a:schemeClr>
                  </a:solidFill>
                  <a:effectLst/>
                  <a:latin typeface="Calibri"/>
                  <a:cs typeface="Calibri"/>
                </a:rPr>
                <a:t>Uses </a:t>
              </a:r>
              <a:r>
                <a:rPr lang="en-US" sz="1600" dirty="0">
                  <a:solidFill>
                    <a:schemeClr val="tx1">
                      <a:lumMod val="50000"/>
                      <a:lumOff val="50000"/>
                    </a:schemeClr>
                  </a:solidFill>
                  <a:effectLst/>
                  <a:latin typeface="Calibri"/>
                  <a:cs typeface="Calibri"/>
                </a:rPr>
                <a:t>a rubric to rate </a:t>
              </a:r>
              <a:r>
                <a:rPr lang="en-US" sz="1600" dirty="0" smtClean="0">
                  <a:solidFill>
                    <a:schemeClr val="tx1">
                      <a:lumMod val="50000"/>
                      <a:lumOff val="50000"/>
                    </a:schemeClr>
                  </a:solidFill>
                  <a:effectLst/>
                  <a:latin typeface="Calibri"/>
                  <a:cs typeface="Calibri"/>
                </a:rPr>
                <a:t>expression</a:t>
              </a:r>
              <a:endParaRPr lang="en-US" sz="1600" dirty="0">
                <a:solidFill>
                  <a:schemeClr val="tx1">
                    <a:lumMod val="50000"/>
                    <a:lumOff val="50000"/>
                  </a:schemeClr>
                </a:solidFill>
                <a:effectLst/>
                <a:latin typeface="Calibri"/>
                <a:cs typeface="Calibri"/>
              </a:endParaRPr>
            </a:p>
            <a:p>
              <a:pPr algn="ctr"/>
              <a:endParaRPr lang="en-US" dirty="0" smtClean="0">
                <a:latin typeface="Calibri"/>
                <a:cs typeface="Calibri"/>
              </a:endParaRPr>
            </a:p>
            <a:p>
              <a:pPr algn="ctr"/>
              <a:endParaRPr lang="en-US" dirty="0">
                <a:latin typeface="Calibri"/>
                <a:cs typeface="Calibri"/>
              </a:endParaRPr>
            </a:p>
          </p:txBody>
        </p:sp>
      </p:grpSp>
      <p:sp>
        <p:nvSpPr>
          <p:cNvPr id="15" name="Rounded Rectangle 14"/>
          <p:cNvSpPr/>
          <p:nvPr/>
        </p:nvSpPr>
        <p:spPr>
          <a:xfrm>
            <a:off x="1342117" y="1572395"/>
            <a:ext cx="1302257" cy="717024"/>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500" dirty="0">
                <a:solidFill>
                  <a:schemeClr val="tx1"/>
                </a:solidFill>
                <a:effectLst/>
                <a:latin typeface="Calibri"/>
                <a:ea typeface="Calibri"/>
                <a:cs typeface="Calibri"/>
              </a:rPr>
              <a:t>Oral Reading Fluency</a:t>
            </a:r>
            <a:endParaRPr lang="en-US" sz="1100" dirty="0">
              <a:solidFill>
                <a:schemeClr val="tx1"/>
              </a:solidFill>
              <a:effectLst/>
              <a:latin typeface="Calibri"/>
              <a:ea typeface="Calibri"/>
              <a:cs typeface="Calibri"/>
            </a:endParaRPr>
          </a:p>
        </p:txBody>
      </p:sp>
      <p:sp>
        <p:nvSpPr>
          <p:cNvPr id="3" name="Slide Number Placeholder 2"/>
          <p:cNvSpPr>
            <a:spLocks noGrp="1"/>
          </p:cNvSpPr>
          <p:nvPr>
            <p:ph type="sldNum" sz="quarter" idx="4"/>
          </p:nvPr>
        </p:nvSpPr>
        <p:spPr/>
        <p:txBody>
          <a:bodyPr/>
          <a:lstStyle/>
          <a:p>
            <a:fld id="{D3DF9CC1-2D95-6B44-AD84-8EFF3BE5F0CB}" type="slidenum">
              <a:rPr lang="en-US" smtClean="0"/>
              <a:pPr/>
              <a:t>59</a:t>
            </a:fld>
            <a:endParaRPr lang="en-US"/>
          </a:p>
        </p:txBody>
      </p:sp>
    </p:spTree>
    <p:extLst>
      <p:ext uri="{BB962C8B-B14F-4D97-AF65-F5344CB8AC3E}">
        <p14:creationId xmlns:p14="http://schemas.microsoft.com/office/powerpoint/2010/main" val="252171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3-12 </a:t>
            </a:r>
            <a:r>
              <a:rPr lang="en-US" dirty="0" err="1" smtClean="0"/>
              <a:t>WAM</a:t>
            </a:r>
            <a:r>
              <a:rPr lang="en-US" dirty="0" smtClean="0"/>
              <a:t> System Specifications</a:t>
            </a:r>
            <a:endParaRPr lang="en-US" dirty="0"/>
          </a:p>
        </p:txBody>
      </p:sp>
      <p:sp>
        <p:nvSpPr>
          <p:cNvPr id="3" name="Content Placeholder 2"/>
          <p:cNvSpPr>
            <a:spLocks noGrp="1"/>
          </p:cNvSpPr>
          <p:nvPr>
            <p:ph idx="1"/>
          </p:nvPr>
        </p:nvSpPr>
        <p:spPr/>
        <p:txBody>
          <a:bodyPr/>
          <a:lstStyle/>
          <a:p>
            <a:endParaRPr lang="en-US" b="1" dirty="0"/>
          </a:p>
          <a:p>
            <a:r>
              <a:rPr lang="en-US" b="1" dirty="0" smtClean="0"/>
              <a:t>Recommended </a:t>
            </a:r>
            <a:r>
              <a:rPr lang="en-US" b="1" dirty="0"/>
              <a:t>Bandwidth Specifications </a:t>
            </a:r>
            <a:endParaRPr lang="en-US" b="1" dirty="0" smtClean="0"/>
          </a:p>
          <a:p>
            <a:pPr lvl="1"/>
            <a:r>
              <a:rPr lang="en-US" dirty="0"/>
              <a:t>External Connection to Internet </a:t>
            </a:r>
            <a:endParaRPr lang="en-US" dirty="0" smtClean="0"/>
          </a:p>
          <a:p>
            <a:pPr lvl="2"/>
            <a:r>
              <a:rPr lang="en-US" dirty="0"/>
              <a:t>100 kbps per student or faster </a:t>
            </a:r>
            <a:endParaRPr lang="en-US" dirty="0" smtClean="0"/>
          </a:p>
          <a:p>
            <a:pPr lvl="1"/>
            <a:endParaRPr lang="en-US" dirty="0" smtClean="0"/>
          </a:p>
          <a:p>
            <a:pPr lvl="1"/>
            <a:r>
              <a:rPr lang="en-US" dirty="0" smtClean="0"/>
              <a:t>Internal </a:t>
            </a:r>
            <a:r>
              <a:rPr lang="en-US" dirty="0"/>
              <a:t>School Network </a:t>
            </a:r>
            <a:endParaRPr lang="en-US" dirty="0" smtClean="0"/>
          </a:p>
          <a:p>
            <a:pPr lvl="2"/>
            <a:r>
              <a:rPr lang="en-US" dirty="0"/>
              <a:t>1000 kbps per student or faster </a:t>
            </a:r>
          </a:p>
        </p:txBody>
      </p:sp>
      <p:sp>
        <p:nvSpPr>
          <p:cNvPr id="4" name="Slide Number Placeholder 3"/>
          <p:cNvSpPr>
            <a:spLocks noGrp="1"/>
          </p:cNvSpPr>
          <p:nvPr>
            <p:ph type="sldNum" sz="quarter" idx="4"/>
          </p:nvPr>
        </p:nvSpPr>
        <p:spPr/>
        <p:txBody>
          <a:bodyPr/>
          <a:lstStyle/>
          <a:p>
            <a:fld id="{D3DF9CC1-2D95-6B44-AD84-8EFF3BE5F0CB}" type="slidenum">
              <a:rPr lang="en-US" smtClean="0"/>
              <a:pPr/>
              <a:t>6</a:t>
            </a:fld>
            <a:endParaRPr lang="en-US"/>
          </a:p>
        </p:txBody>
      </p:sp>
    </p:spTree>
    <p:extLst>
      <p:ext uri="{BB962C8B-B14F-4D97-AF65-F5344CB8AC3E}">
        <p14:creationId xmlns:p14="http://schemas.microsoft.com/office/powerpoint/2010/main" val="42303891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D. Administers </a:t>
            </a:r>
            <a:r>
              <a:rPr lang="en-US" dirty="0" smtClean="0"/>
              <a:t>Open</a:t>
            </a:r>
            <a:br>
              <a:rPr lang="en-US" dirty="0" smtClean="0"/>
            </a:br>
            <a:r>
              <a:rPr lang="en-US" dirty="0" smtClean="0"/>
              <a:t>Response </a:t>
            </a:r>
            <a:r>
              <a:rPr lang="en-US" dirty="0"/>
              <a:t>Tasks</a:t>
            </a:r>
          </a:p>
        </p:txBody>
      </p:sp>
      <p:sp>
        <p:nvSpPr>
          <p:cNvPr id="6" name="Content Placeholder 2"/>
          <p:cNvSpPr>
            <a:spLocks noGrp="1"/>
          </p:cNvSpPr>
          <p:nvPr>
            <p:ph idx="4294967295"/>
          </p:nvPr>
        </p:nvSpPr>
        <p:spPr>
          <a:xfrm>
            <a:off x="457200" y="2432637"/>
            <a:ext cx="3391786" cy="3266413"/>
          </a:xfrm>
          <a:prstGeom prst="rect">
            <a:avLst/>
          </a:prstGeom>
        </p:spPr>
        <p:txBody>
          <a:bodyPr anchor="t">
            <a:normAutofit fontScale="85000" lnSpcReduction="10000"/>
          </a:bodyPr>
          <a:lstStyle/>
          <a:p>
            <a:pPr marL="514350" indent="-514350" algn="l">
              <a:buFont typeface="+mj-lt"/>
              <a:buAutoNum type="arabicPeriod" startAt="2"/>
            </a:pPr>
            <a:r>
              <a:rPr lang="en-US" sz="3100" dirty="0" smtClean="0">
                <a:solidFill>
                  <a:srgbClr val="000000"/>
                </a:solidFill>
              </a:rPr>
              <a:t>Ms</a:t>
            </a:r>
            <a:r>
              <a:rPr lang="en-US" sz="3100" dirty="0">
                <a:solidFill>
                  <a:srgbClr val="000000"/>
                </a:solidFill>
              </a:rPr>
              <a:t>. </a:t>
            </a:r>
            <a:r>
              <a:rPr lang="en-US" sz="3100" dirty="0" err="1">
                <a:solidFill>
                  <a:srgbClr val="000000"/>
                </a:solidFill>
              </a:rPr>
              <a:t>Dunphy</a:t>
            </a:r>
            <a:r>
              <a:rPr lang="en-US" sz="3100" dirty="0">
                <a:solidFill>
                  <a:srgbClr val="000000"/>
                </a:solidFill>
              </a:rPr>
              <a:t> asks Stanley 3 questions about the story and records Stanley’s oral response. (Stanley also has a copy of the passage and questions).</a:t>
            </a:r>
          </a:p>
          <a:p>
            <a:endParaRPr lang="en-US" sz="2400" dirty="0">
              <a:solidFill>
                <a:srgbClr val="000000"/>
              </a:solidFill>
            </a:endParaRPr>
          </a:p>
          <a:p>
            <a:pPr algn="l"/>
            <a:endParaRPr lang="en-US" sz="2400" dirty="0">
              <a:solidFill>
                <a:srgbClr val="000000"/>
              </a:solidFill>
            </a:endParaRPr>
          </a:p>
        </p:txBody>
      </p:sp>
      <p:sp>
        <p:nvSpPr>
          <p:cNvPr id="15" name="Rounded Rectangle 14"/>
          <p:cNvSpPr/>
          <p:nvPr/>
        </p:nvSpPr>
        <p:spPr>
          <a:xfrm>
            <a:off x="1342117" y="1572395"/>
            <a:ext cx="1302257" cy="717024"/>
          </a:xfrm>
          <a:prstGeom prst="roundRect">
            <a:avLst/>
          </a:prstGeom>
          <a:solidFill>
            <a:srgbClr val="00B0F0"/>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500" dirty="0">
                <a:solidFill>
                  <a:schemeClr val="tx1"/>
                </a:solidFill>
                <a:effectLst/>
                <a:latin typeface="Calibri"/>
                <a:ea typeface="Calibri"/>
                <a:cs typeface="Calibri"/>
              </a:rPr>
              <a:t>Oral </a:t>
            </a:r>
            <a:r>
              <a:rPr lang="en-US" sz="1500" dirty="0" smtClean="0">
                <a:solidFill>
                  <a:schemeClr val="tx1"/>
                </a:solidFill>
                <a:effectLst/>
                <a:latin typeface="Calibri"/>
                <a:ea typeface="Calibri"/>
                <a:cs typeface="Calibri"/>
              </a:rPr>
              <a:t>Response</a:t>
            </a:r>
            <a:endParaRPr lang="en-US" sz="1100" dirty="0">
              <a:solidFill>
                <a:schemeClr val="tx1"/>
              </a:solidFill>
              <a:effectLst/>
              <a:latin typeface="Calibri"/>
              <a:ea typeface="Calibri"/>
              <a:cs typeface="Calibri"/>
            </a:endParaRP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268" t="17469" r="2617" b="12041"/>
          <a:stretch/>
        </p:blipFill>
        <p:spPr bwMode="auto">
          <a:xfrm>
            <a:off x="4049889" y="1535589"/>
            <a:ext cx="4275667" cy="456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D3DF9CC1-2D95-6B44-AD84-8EFF3BE5F0CB}" type="slidenum">
              <a:rPr lang="en-US" smtClean="0"/>
              <a:pPr/>
              <a:t>60</a:t>
            </a:fld>
            <a:endParaRPr lang="en-US"/>
          </a:p>
        </p:txBody>
      </p:sp>
    </p:spTree>
    <p:extLst>
      <p:ext uri="{BB962C8B-B14F-4D97-AF65-F5344CB8AC3E}">
        <p14:creationId xmlns:p14="http://schemas.microsoft.com/office/powerpoint/2010/main" val="880089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D. Administers </a:t>
            </a:r>
            <a:r>
              <a:rPr lang="en-US" dirty="0" smtClean="0"/>
              <a:t>Open</a:t>
            </a:r>
            <a:br>
              <a:rPr lang="en-US" dirty="0" smtClean="0"/>
            </a:br>
            <a:r>
              <a:rPr lang="en-US" dirty="0" smtClean="0"/>
              <a:t>Response </a:t>
            </a:r>
            <a:r>
              <a:rPr lang="en-US" dirty="0"/>
              <a:t>Tasks</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3</a:t>
            </a:r>
            <a:r>
              <a:rPr lang="en-US" dirty="0"/>
              <a:t>. Ms. </a:t>
            </a:r>
            <a:r>
              <a:rPr lang="en-US" dirty="0" err="1"/>
              <a:t>Dunphy</a:t>
            </a:r>
            <a:r>
              <a:rPr lang="en-US" dirty="0"/>
              <a:t> makes sure Stanley has his packet, a pencil, &amp; headphones and directs him to log in to </a:t>
            </a:r>
            <a:r>
              <a:rPr lang="en-US" sz="2800" dirty="0"/>
              <a:t>the </a:t>
            </a:r>
            <a:r>
              <a:rPr lang="en-US" sz="2800" dirty="0" smtClean="0"/>
              <a:t>PMRN.</a:t>
            </a:r>
            <a:endParaRPr lang="en-US" sz="2800" dirty="0"/>
          </a:p>
          <a:p>
            <a:pPr marL="0" indent="0">
              <a:buNone/>
            </a:pPr>
            <a:endParaRPr lang="en-US" sz="2800" dirty="0"/>
          </a:p>
          <a:p>
            <a:pPr marL="0" indent="0">
              <a:buNone/>
            </a:pPr>
            <a:r>
              <a:rPr lang="en-US" sz="2800" dirty="0"/>
              <a:t>This task will take approximately 20 minutes</a:t>
            </a:r>
            <a:r>
              <a:rPr lang="en-US" sz="2800" dirty="0" smtClean="0"/>
              <a:t>.</a:t>
            </a:r>
            <a:endParaRPr lang="en-US" sz="2800" dirty="0"/>
          </a:p>
        </p:txBody>
      </p:sp>
      <p:sp>
        <p:nvSpPr>
          <p:cNvPr id="5" name="Rectangle 4"/>
          <p:cNvSpPr/>
          <p:nvPr/>
        </p:nvSpPr>
        <p:spPr>
          <a:xfrm>
            <a:off x="949130" y="1791043"/>
            <a:ext cx="1570974" cy="643614"/>
          </a:xfrm>
          <a:prstGeom prst="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Written Response</a:t>
            </a:r>
            <a:endParaRPr lang="en-US" sz="1200" dirty="0">
              <a:solidFill>
                <a:srgbClr val="0070C0"/>
              </a:solidFill>
            </a:endParaRPr>
          </a:p>
        </p:txBody>
      </p:sp>
      <p:sp>
        <p:nvSpPr>
          <p:cNvPr id="4" name="Slide Number Placeholder 3"/>
          <p:cNvSpPr>
            <a:spLocks noGrp="1"/>
          </p:cNvSpPr>
          <p:nvPr>
            <p:ph type="sldNum" sz="quarter" idx="4"/>
          </p:nvPr>
        </p:nvSpPr>
        <p:spPr/>
        <p:txBody>
          <a:bodyPr/>
          <a:lstStyle/>
          <a:p>
            <a:fld id="{D3DF9CC1-2D95-6B44-AD84-8EFF3BE5F0CB}" type="slidenum">
              <a:rPr lang="en-US" smtClean="0"/>
              <a:pPr/>
              <a:t>61</a:t>
            </a:fld>
            <a:endParaRPr lang="en-US"/>
          </a:p>
        </p:txBody>
      </p:sp>
    </p:spTree>
    <p:extLst>
      <p:ext uri="{BB962C8B-B14F-4D97-AF65-F5344CB8AC3E}">
        <p14:creationId xmlns:p14="http://schemas.microsoft.com/office/powerpoint/2010/main" val="31429905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Scoring Stanley’s Written Response</a:t>
            </a:r>
          </a:p>
        </p:txBody>
      </p:sp>
      <p:sp>
        <p:nvSpPr>
          <p:cNvPr id="3" name="Content Placeholder 2"/>
          <p:cNvSpPr>
            <a:spLocks noGrp="1"/>
          </p:cNvSpPr>
          <p:nvPr>
            <p:ph idx="1"/>
          </p:nvPr>
        </p:nvSpPr>
        <p:spPr/>
        <p:txBody>
          <a:bodyPr/>
          <a:lstStyle/>
          <a:p>
            <a:r>
              <a:rPr lang="en-US" dirty="0"/>
              <a:t>Obtain Stanley’s written response from the PMRN</a:t>
            </a:r>
          </a:p>
          <a:p>
            <a:pPr lvl="1"/>
            <a:r>
              <a:rPr lang="en-US" dirty="0"/>
              <a:t>Writing at 5 minutes</a:t>
            </a:r>
          </a:p>
          <a:p>
            <a:pPr lvl="1"/>
            <a:r>
              <a:rPr lang="en-US" dirty="0"/>
              <a:t>Completed writing (10 minutes)</a:t>
            </a:r>
          </a:p>
          <a:p>
            <a:r>
              <a:rPr lang="en-US" dirty="0"/>
              <a:t>Score the 5-minute sample using Appendix B of the administration manual</a:t>
            </a:r>
          </a:p>
          <a:p>
            <a:r>
              <a:rPr lang="en-US" dirty="0"/>
              <a:t>Score the 10-minute sample using </a:t>
            </a:r>
            <a:r>
              <a:rPr lang="en-US" dirty="0" smtClean="0"/>
              <a:t>Appendix D of the administration manual</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62</a:t>
            </a:fld>
            <a:endParaRPr lang="en-US"/>
          </a:p>
        </p:txBody>
      </p:sp>
    </p:spTree>
    <p:extLst>
      <p:ext uri="{BB962C8B-B14F-4D97-AF65-F5344CB8AC3E}">
        <p14:creationId xmlns:p14="http://schemas.microsoft.com/office/powerpoint/2010/main" val="19508514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5-minute sample</a:t>
            </a:r>
          </a:p>
        </p:txBody>
      </p:sp>
      <p:sp>
        <p:nvSpPr>
          <p:cNvPr id="3" name="Content Placeholder 2"/>
          <p:cNvSpPr>
            <a:spLocks noGrp="1"/>
          </p:cNvSpPr>
          <p:nvPr>
            <p:ph idx="1"/>
          </p:nvPr>
        </p:nvSpPr>
        <p:spPr>
          <a:xfrm>
            <a:off x="457200" y="1600201"/>
            <a:ext cx="8229600" cy="1730022"/>
          </a:xfrm>
        </p:spPr>
        <p:txBody>
          <a:bodyPr/>
          <a:lstStyle/>
          <a:p>
            <a:r>
              <a:rPr lang="en-US" dirty="0"/>
              <a:t>Total Words Written is provided</a:t>
            </a:r>
          </a:p>
          <a:p>
            <a:r>
              <a:rPr lang="en-US" dirty="0"/>
              <a:t>Use CIWS scoring rules to mark correct and incorrect </a:t>
            </a:r>
            <a:r>
              <a:rPr lang="en-US" dirty="0" smtClean="0"/>
              <a:t>sequences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23241568"/>
              </p:ext>
            </p:extLst>
          </p:nvPr>
        </p:nvGraphicFramePr>
        <p:xfrm>
          <a:off x="588362" y="3349647"/>
          <a:ext cx="8098438" cy="2678812"/>
        </p:xfrm>
        <a:graphic>
          <a:graphicData uri="http://schemas.openxmlformats.org/drawingml/2006/table">
            <a:tbl>
              <a:tblPr>
                <a:tableStyleId>{5C22544A-7EE6-4342-B048-85BDC9FD1C3A}</a:tableStyleId>
              </a:tblPr>
              <a:tblGrid>
                <a:gridCol w="7124190"/>
                <a:gridCol w="974248"/>
              </a:tblGrid>
              <a:tr h="598231">
                <a:tc>
                  <a:txBody>
                    <a:bodyPr/>
                    <a:lstStyle/>
                    <a:p>
                      <a:pPr algn="l" fontAlgn="b"/>
                      <a:r>
                        <a:rPr lang="en-US" sz="1700" b="1" i="0" u="none" strike="noStrike" dirty="0" smtClean="0">
                          <a:solidFill>
                            <a:srgbClr val="000000"/>
                          </a:solidFill>
                          <a:effectLst/>
                          <a:latin typeface="Calibri"/>
                        </a:rPr>
                        <a:t>5</a:t>
                      </a:r>
                      <a:r>
                        <a:rPr lang="en-US" sz="1700" b="1" i="0" u="none" strike="noStrike" baseline="0" dirty="0" smtClean="0">
                          <a:solidFill>
                            <a:srgbClr val="000000"/>
                          </a:solidFill>
                          <a:effectLst/>
                          <a:latin typeface="Calibri"/>
                        </a:rPr>
                        <a:t> minute written response</a:t>
                      </a:r>
                      <a:endParaRPr lang="en-US" sz="1700" b="1" i="0" u="none" strike="noStrike" dirty="0">
                        <a:solidFill>
                          <a:srgbClr val="000000"/>
                        </a:solidFill>
                        <a:effectLst/>
                        <a:latin typeface="Calibri"/>
                      </a:endParaRPr>
                    </a:p>
                  </a:txBody>
                  <a:tcPr marL="7941" marR="7941" marT="7941" marB="0" anchor="b"/>
                </a:tc>
                <a:tc>
                  <a:txBody>
                    <a:bodyPr/>
                    <a:lstStyle/>
                    <a:p>
                      <a:pPr algn="l" fontAlgn="b"/>
                      <a:r>
                        <a:rPr lang="en-US" sz="1700" b="1" i="0" u="none" strike="noStrike" dirty="0" smtClean="0">
                          <a:solidFill>
                            <a:srgbClr val="000000"/>
                          </a:solidFill>
                          <a:effectLst/>
                          <a:latin typeface="Calibri"/>
                        </a:rPr>
                        <a:t>Word Count</a:t>
                      </a:r>
                      <a:endParaRPr lang="en-US" sz="1700" b="1" i="0" u="none" strike="noStrike" dirty="0">
                        <a:solidFill>
                          <a:srgbClr val="000000"/>
                        </a:solidFill>
                        <a:effectLst/>
                        <a:latin typeface="Calibri"/>
                      </a:endParaRPr>
                    </a:p>
                  </a:txBody>
                  <a:tcPr marL="7941" marR="7941" marT="7941" marB="0" anchor="b"/>
                </a:tc>
              </a:tr>
              <a:tr h="2063529">
                <a:tc>
                  <a:txBody>
                    <a:bodyPr/>
                    <a:lstStyle/>
                    <a:p>
                      <a:pPr algn="l" fontAlgn="b"/>
                      <a:r>
                        <a:rPr lang="en-US" sz="1700" u="none" strike="noStrike" dirty="0" smtClean="0">
                          <a:effectLst/>
                        </a:rPr>
                        <a:t>^The ^Northern ^Mockingbird ^and </a:t>
                      </a:r>
                      <a:r>
                        <a:rPr lang="en-US" sz="1700" u="none" strike="noStrike" dirty="0" err="1" smtClean="0">
                          <a:effectLst/>
                        </a:rPr>
                        <a:t>XThe</a:t>
                      </a:r>
                      <a:r>
                        <a:rPr lang="en-US" sz="1700" u="none" strike="noStrike" dirty="0" smtClean="0">
                          <a:effectLst/>
                        </a:rPr>
                        <a:t> ^Hummingbird ^are ^two ^different ^birds ^that ^are ^alike ^and ^different ^in ^many ^ways^. ^They ^are ^alike </a:t>
                      </a:r>
                      <a:r>
                        <a:rPr lang="en-US" sz="1700" u="none" strike="noStrike" dirty="0" err="1" smtClean="0">
                          <a:effectLst/>
                        </a:rPr>
                        <a:t>XasX</a:t>
                      </a:r>
                      <a:r>
                        <a:rPr lang="en-US" sz="1700" u="none" strike="noStrike" dirty="0" smtClean="0">
                          <a:effectLst/>
                        </a:rPr>
                        <a:t> </a:t>
                      </a:r>
                      <a:r>
                        <a:rPr lang="en-US" sz="1700" u="none" strike="noStrike" dirty="0">
                          <a:effectLst/>
                        </a:rPr>
                        <a:t>they </a:t>
                      </a:r>
                      <a:r>
                        <a:rPr lang="en-US" sz="1700" u="none" strike="noStrike" dirty="0" smtClean="0">
                          <a:effectLst/>
                        </a:rPr>
                        <a:t>^are ^both ^</a:t>
                      </a:r>
                      <a:r>
                        <a:rPr lang="en-US" sz="1700" u="none" strike="noStrike" dirty="0" err="1" smtClean="0">
                          <a:effectLst/>
                        </a:rPr>
                        <a:t>omnivoresX</a:t>
                      </a:r>
                      <a:r>
                        <a:rPr lang="en-US" sz="1700" u="none" strike="noStrike" dirty="0" smtClean="0">
                          <a:effectLst/>
                        </a:rPr>
                        <a:t>, X and </a:t>
                      </a:r>
                      <a:r>
                        <a:rPr lang="en-US" sz="1700" u="none" strike="noStrike" dirty="0" err="1" smtClean="0">
                          <a:effectLst/>
                        </a:rPr>
                        <a:t>Xthey</a:t>
                      </a:r>
                      <a:r>
                        <a:rPr lang="en-US" sz="1700" u="none" strike="noStrike" dirty="0" smtClean="0">
                          <a:effectLst/>
                        </a:rPr>
                        <a:t>^ </a:t>
                      </a:r>
                      <a:r>
                        <a:rPr lang="en-US" sz="1700" u="none" strike="noStrike" dirty="0">
                          <a:effectLst/>
                        </a:rPr>
                        <a:t>are </a:t>
                      </a:r>
                      <a:r>
                        <a:rPr lang="en-US" sz="1700" u="none" strike="noStrike" dirty="0" smtClean="0">
                          <a:effectLst/>
                        </a:rPr>
                        <a:t>^different ^because ^the ^mockingbird ^communicates ^by ^singing ^and ^mocking ^other ^</a:t>
                      </a:r>
                      <a:r>
                        <a:rPr lang="en-US" sz="1700" u="none" strike="noStrike" dirty="0" err="1" smtClean="0">
                          <a:effectLst/>
                        </a:rPr>
                        <a:t>animalsX</a:t>
                      </a:r>
                      <a:r>
                        <a:rPr lang="en-US" sz="1700" u="none" strike="noStrike" dirty="0" smtClean="0">
                          <a:effectLst/>
                        </a:rPr>
                        <a:t>, </a:t>
                      </a:r>
                      <a:r>
                        <a:rPr lang="en-US" sz="1700" u="none" strike="noStrike" dirty="0" err="1" smtClean="0">
                          <a:effectLst/>
                        </a:rPr>
                        <a:t>Xand</a:t>
                      </a:r>
                      <a:r>
                        <a:rPr lang="en-US" sz="1700" u="none" strike="noStrike" dirty="0" smtClean="0">
                          <a:effectLst/>
                        </a:rPr>
                        <a:t> </a:t>
                      </a:r>
                      <a:r>
                        <a:rPr lang="en-US" sz="1700" u="none" strike="noStrike" dirty="0" err="1" smtClean="0">
                          <a:effectLst/>
                        </a:rPr>
                        <a:t>Xthe</a:t>
                      </a:r>
                      <a:r>
                        <a:rPr lang="en-US" sz="1700" u="none" strike="noStrike" dirty="0" smtClean="0">
                          <a:effectLst/>
                        </a:rPr>
                        <a:t> ^hummingbird ^uses ^visual ^displays^. ^The ^mockingbird^ </a:t>
                      </a:r>
                      <a:r>
                        <a:rPr lang="en-US" sz="1700" u="none" strike="noStrike" dirty="0">
                          <a:effectLst/>
                        </a:rPr>
                        <a:t>can </a:t>
                      </a:r>
                      <a:r>
                        <a:rPr lang="en-US" sz="1700" u="none" strike="noStrike" dirty="0" smtClean="0">
                          <a:effectLst/>
                        </a:rPr>
                        <a:t>^imitate ^dogs^, ^cats^, ^toads^, ^frogs^, </a:t>
                      </a:r>
                      <a:r>
                        <a:rPr lang="en-US" sz="1700" u="none" strike="noStrike" dirty="0" err="1" smtClean="0">
                          <a:effectLst/>
                        </a:rPr>
                        <a:t>XXeven</a:t>
                      </a:r>
                      <a:r>
                        <a:rPr lang="en-US" sz="1700" u="none" strike="noStrike" dirty="0" smtClean="0">
                          <a:effectLst/>
                        </a:rPr>
                        <a:t> ^humans^. ^The ^hummingbird ^is ^very ^</a:t>
                      </a:r>
                      <a:r>
                        <a:rPr lang="en-US" sz="1700" u="none" strike="noStrike" dirty="0" err="1" smtClean="0">
                          <a:effectLst/>
                        </a:rPr>
                        <a:t>colorfulX</a:t>
                      </a:r>
                      <a:r>
                        <a:rPr lang="en-US" sz="1700" u="none" strike="noStrike" dirty="0" smtClean="0">
                          <a:effectLst/>
                        </a:rPr>
                        <a:t>, </a:t>
                      </a:r>
                      <a:r>
                        <a:rPr lang="en-US" sz="1700" u="none" strike="noStrike" dirty="0" err="1" smtClean="0">
                          <a:effectLst/>
                        </a:rPr>
                        <a:t>XandX</a:t>
                      </a:r>
                      <a:r>
                        <a:rPr lang="en-US" sz="1700" u="none" strike="noStrike" dirty="0" smtClean="0">
                          <a:effectLst/>
                        </a:rPr>
                        <a:t> </a:t>
                      </a:r>
                      <a:r>
                        <a:rPr lang="en-US" sz="1700" u="none" strike="noStrike" dirty="0">
                          <a:effectLst/>
                        </a:rPr>
                        <a:t>can </a:t>
                      </a:r>
                      <a:r>
                        <a:rPr lang="en-US" sz="1700" u="none" strike="noStrike" dirty="0" smtClean="0">
                          <a:effectLst/>
                        </a:rPr>
                        <a:t>^use ^their ^heads^, ^feathers ^and ^flight ^patterns</a:t>
                      </a:r>
                      <a:endParaRPr lang="en-US" sz="1700" b="0" i="0" u="none" strike="noStrike" dirty="0">
                        <a:solidFill>
                          <a:srgbClr val="000000"/>
                        </a:solidFill>
                        <a:effectLst/>
                        <a:latin typeface="Calibri"/>
                      </a:endParaRPr>
                    </a:p>
                  </a:txBody>
                  <a:tcPr marL="7941" marR="7941" marT="7941" marB="0" anchor="b"/>
                </a:tc>
                <a:tc>
                  <a:txBody>
                    <a:bodyPr/>
                    <a:lstStyle/>
                    <a:p>
                      <a:pPr algn="ctr" fontAlgn="b"/>
                      <a:r>
                        <a:rPr lang="en-US" sz="1700" b="0" i="0" u="none" strike="noStrike" dirty="0" smtClean="0">
                          <a:solidFill>
                            <a:srgbClr val="000000"/>
                          </a:solidFill>
                          <a:effectLst/>
                          <a:latin typeface="Calibri"/>
                        </a:rPr>
                        <a:t>74</a:t>
                      </a:r>
                      <a:endParaRPr lang="en-US" sz="1700" b="0" i="0" u="none" strike="noStrike" dirty="0">
                        <a:solidFill>
                          <a:srgbClr val="000000"/>
                        </a:solidFill>
                        <a:effectLst/>
                        <a:latin typeface="Calibri"/>
                      </a:endParaRPr>
                    </a:p>
                  </a:txBody>
                  <a:tcPr marL="7941" marR="7941" marT="7941" marB="0" anchor="b"/>
                </a:tc>
              </a:tr>
            </a:tbl>
          </a:graphicData>
        </a:graphic>
      </p:graphicFrame>
      <p:sp>
        <p:nvSpPr>
          <p:cNvPr id="4" name="Slide Number Placeholder 3"/>
          <p:cNvSpPr>
            <a:spLocks noGrp="1"/>
          </p:cNvSpPr>
          <p:nvPr>
            <p:ph type="sldNum" sz="quarter" idx="4"/>
          </p:nvPr>
        </p:nvSpPr>
        <p:spPr/>
        <p:txBody>
          <a:bodyPr/>
          <a:lstStyle/>
          <a:p>
            <a:fld id="{D3DF9CC1-2D95-6B44-AD84-8EFF3BE5F0CB}" type="slidenum">
              <a:rPr lang="en-US" smtClean="0"/>
              <a:pPr/>
              <a:t>63</a:t>
            </a:fld>
            <a:endParaRPr lang="en-US"/>
          </a:p>
        </p:txBody>
      </p:sp>
    </p:spTree>
    <p:extLst>
      <p:ext uri="{BB962C8B-B14F-4D97-AF65-F5344CB8AC3E}">
        <p14:creationId xmlns:p14="http://schemas.microsoft.com/office/powerpoint/2010/main" val="39188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10-minute (or final) sample</a:t>
            </a:r>
          </a:p>
        </p:txBody>
      </p:sp>
      <p:sp>
        <p:nvSpPr>
          <p:cNvPr id="3" name="Content Placeholder 2"/>
          <p:cNvSpPr>
            <a:spLocks noGrp="1"/>
          </p:cNvSpPr>
          <p:nvPr>
            <p:ph idx="1"/>
          </p:nvPr>
        </p:nvSpPr>
        <p:spPr>
          <a:xfrm>
            <a:off x="457200" y="1600201"/>
            <a:ext cx="8229600" cy="1320800"/>
          </a:xfrm>
        </p:spPr>
        <p:txBody>
          <a:bodyPr/>
          <a:lstStyle/>
          <a:p>
            <a:r>
              <a:rPr lang="en-US" dirty="0"/>
              <a:t>Use the grade appropriate </a:t>
            </a:r>
            <a:r>
              <a:rPr lang="en-US" dirty="0" smtClean="0"/>
              <a:t>LAFS checklist </a:t>
            </a:r>
            <a:r>
              <a:rPr lang="en-US" dirty="0"/>
              <a:t>to </a:t>
            </a:r>
            <a:r>
              <a:rPr lang="en-US" dirty="0" smtClean="0"/>
              <a:t>score the 10 minute response.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71950816"/>
              </p:ext>
            </p:extLst>
          </p:nvPr>
        </p:nvGraphicFramePr>
        <p:xfrm>
          <a:off x="494781" y="2874489"/>
          <a:ext cx="8192020" cy="3140943"/>
        </p:xfrm>
        <a:graphic>
          <a:graphicData uri="http://schemas.openxmlformats.org/drawingml/2006/table">
            <a:tbl>
              <a:tblPr firstRow="1" firstCol="1" bandRow="1">
                <a:tableStyleId>{5C22544A-7EE6-4342-B048-85BDC9FD1C3A}</a:tableStyleId>
              </a:tblPr>
              <a:tblGrid>
                <a:gridCol w="831663"/>
                <a:gridCol w="1057661"/>
                <a:gridCol w="5659228"/>
                <a:gridCol w="643468"/>
              </a:tblGrid>
              <a:tr h="925405">
                <a:tc>
                  <a:txBody>
                    <a:bodyPr/>
                    <a:lstStyle/>
                    <a:p>
                      <a:pPr marL="0" marR="0">
                        <a:lnSpc>
                          <a:spcPct val="115000"/>
                        </a:lnSpc>
                        <a:spcBef>
                          <a:spcPts val="0"/>
                        </a:spcBef>
                        <a:spcAft>
                          <a:spcPts val="0"/>
                        </a:spcAft>
                      </a:pPr>
                      <a:r>
                        <a:rPr lang="en-US" sz="1500" b="1" dirty="0" smtClean="0">
                          <a:effectLst/>
                          <a:latin typeface="Calibri"/>
                          <a:ea typeface="Calibri"/>
                          <a:cs typeface="Times New Roman"/>
                        </a:rPr>
                        <a:t>Student</a:t>
                      </a:r>
                      <a:endParaRPr lang="en-US" sz="1500" b="1" dirty="0">
                        <a:effectLst/>
                        <a:latin typeface="Calibri"/>
                        <a:ea typeface="Calibri"/>
                        <a:cs typeface="Times New Roman"/>
                      </a:endParaRPr>
                    </a:p>
                  </a:txBody>
                  <a:tcPr marL="53333" marR="53333" marT="0" marB="0" anchor="b"/>
                </a:tc>
                <a:tc>
                  <a:txBody>
                    <a:bodyPr/>
                    <a:lstStyle/>
                    <a:p>
                      <a:pPr marL="0" marR="0">
                        <a:lnSpc>
                          <a:spcPct val="115000"/>
                        </a:lnSpc>
                        <a:spcBef>
                          <a:spcPts val="0"/>
                        </a:spcBef>
                        <a:spcAft>
                          <a:spcPts val="0"/>
                        </a:spcAft>
                      </a:pPr>
                      <a:r>
                        <a:rPr lang="en-US" sz="1500" b="1" dirty="0" smtClean="0">
                          <a:effectLst/>
                          <a:latin typeface="Calibri"/>
                          <a:ea typeface="Calibri"/>
                          <a:cs typeface="Times New Roman"/>
                        </a:rPr>
                        <a:t>Question</a:t>
                      </a:r>
                      <a:endParaRPr lang="en-US" sz="1500" b="1" dirty="0">
                        <a:effectLst/>
                        <a:latin typeface="Calibri"/>
                        <a:ea typeface="Calibri"/>
                        <a:cs typeface="Times New Roman"/>
                      </a:endParaRPr>
                    </a:p>
                  </a:txBody>
                  <a:tcPr marL="53333" marR="53333" marT="0" marB="0" anchor="b"/>
                </a:tc>
                <a:tc>
                  <a:txBody>
                    <a:bodyPr/>
                    <a:lstStyle/>
                    <a:p>
                      <a:pPr marL="0" marR="0">
                        <a:lnSpc>
                          <a:spcPct val="115000"/>
                        </a:lnSpc>
                        <a:spcBef>
                          <a:spcPts val="0"/>
                        </a:spcBef>
                        <a:spcAft>
                          <a:spcPts val="0"/>
                        </a:spcAft>
                      </a:pPr>
                      <a:r>
                        <a:rPr lang="en-US" sz="1500" b="1" dirty="0" smtClean="0">
                          <a:effectLst/>
                          <a:latin typeface="Calibri"/>
                          <a:ea typeface="Calibri"/>
                          <a:cs typeface="Times New Roman"/>
                        </a:rPr>
                        <a:t>Response </a:t>
                      </a:r>
                      <a:endParaRPr lang="en-US" sz="1500" b="1" dirty="0">
                        <a:effectLst/>
                        <a:latin typeface="Calibri"/>
                        <a:ea typeface="Calibri"/>
                        <a:cs typeface="Times New Roman"/>
                      </a:endParaRPr>
                    </a:p>
                  </a:txBody>
                  <a:tcPr marL="53333" marR="53333" marT="0" marB="0" anchor="b"/>
                </a:tc>
                <a:tc>
                  <a:txBody>
                    <a:bodyPr/>
                    <a:lstStyle/>
                    <a:p>
                      <a:pPr marL="0" marR="0">
                        <a:lnSpc>
                          <a:spcPct val="115000"/>
                        </a:lnSpc>
                        <a:spcBef>
                          <a:spcPts val="0"/>
                        </a:spcBef>
                        <a:spcAft>
                          <a:spcPts val="0"/>
                        </a:spcAft>
                      </a:pPr>
                      <a:r>
                        <a:rPr lang="en-US" sz="1500" b="1" dirty="0" smtClean="0">
                          <a:effectLst/>
                          <a:latin typeface="Calibri"/>
                          <a:ea typeface="Calibri"/>
                          <a:cs typeface="Times New Roman"/>
                        </a:rPr>
                        <a:t>Time Completed</a:t>
                      </a:r>
                      <a:endParaRPr lang="en-US" sz="1500" b="1" dirty="0">
                        <a:effectLst/>
                        <a:latin typeface="Calibri"/>
                        <a:ea typeface="Calibri"/>
                        <a:cs typeface="Times New Roman"/>
                      </a:endParaRPr>
                    </a:p>
                  </a:txBody>
                  <a:tcPr marL="53333" marR="53333" marT="0" marB="0" vert="vert270" anchor="b"/>
                </a:tc>
              </a:tr>
              <a:tr h="2215538">
                <a:tc>
                  <a:txBody>
                    <a:bodyPr/>
                    <a:lstStyle/>
                    <a:p>
                      <a:pPr marL="0" marR="0">
                        <a:lnSpc>
                          <a:spcPct val="115000"/>
                        </a:lnSpc>
                        <a:spcBef>
                          <a:spcPts val="0"/>
                        </a:spcBef>
                        <a:spcAft>
                          <a:spcPts val="0"/>
                        </a:spcAft>
                      </a:pPr>
                      <a:r>
                        <a:rPr lang="en-US" sz="1100" dirty="0" smtClean="0">
                          <a:effectLst/>
                          <a:latin typeface="Calibri"/>
                          <a:ea typeface="Calibri"/>
                          <a:cs typeface="Times New Roman"/>
                        </a:rPr>
                        <a:t>5C</a:t>
                      </a:r>
                      <a:endParaRPr lang="en-US" sz="1100" dirty="0">
                        <a:effectLst/>
                        <a:latin typeface="Calibri"/>
                        <a:ea typeface="Calibri"/>
                        <a:cs typeface="Times New Roman"/>
                      </a:endParaRPr>
                    </a:p>
                  </a:txBody>
                  <a:tcPr marL="53333" marR="53333" marT="0" marB="0"/>
                </a:tc>
                <a:tc>
                  <a:txBody>
                    <a:bodyPr/>
                    <a:lstStyle/>
                    <a:p>
                      <a:pPr marL="0" marR="0">
                        <a:lnSpc>
                          <a:spcPct val="115000"/>
                        </a:lnSpc>
                        <a:spcBef>
                          <a:spcPts val="0"/>
                        </a:spcBef>
                        <a:spcAft>
                          <a:spcPts val="0"/>
                        </a:spcAft>
                      </a:pPr>
                      <a:r>
                        <a:rPr lang="en-US" sz="1100" dirty="0">
                          <a:effectLst/>
                        </a:rPr>
                        <a:t>Write about why you would or wouldn’t have a corn snake as a pet. Include three reasons that support your decision.</a:t>
                      </a:r>
                      <a:endParaRPr lang="en-US" sz="1100" dirty="0">
                        <a:effectLst/>
                        <a:latin typeface="Calibri"/>
                        <a:ea typeface="Calibri"/>
                        <a:cs typeface="Times New Roman"/>
                      </a:endParaRPr>
                    </a:p>
                  </a:txBody>
                  <a:tcPr marL="53333" marR="53333" marT="0" marB="0"/>
                </a:tc>
                <a:tc>
                  <a:txBody>
                    <a:bodyPr/>
                    <a:lstStyle/>
                    <a:p>
                      <a:pPr marL="0" marR="0">
                        <a:lnSpc>
                          <a:spcPct val="115000"/>
                        </a:lnSpc>
                        <a:spcBef>
                          <a:spcPts val="0"/>
                        </a:spcBef>
                        <a:spcAft>
                          <a:spcPts val="0"/>
                        </a:spcAft>
                      </a:pPr>
                      <a:r>
                        <a:rPr lang="en-US" sz="1100" dirty="0">
                          <a:effectLst/>
                        </a:rPr>
                        <a:t>   A corn snake is a good pet to have because it is not </a:t>
                      </a:r>
                      <a:r>
                        <a:rPr lang="en-US" sz="1100" dirty="0" err="1">
                          <a:effectLst/>
                        </a:rPr>
                        <a:t>poisonus</a:t>
                      </a:r>
                      <a:r>
                        <a:rPr lang="en-US" sz="1100" dirty="0">
                          <a:effectLst/>
                        </a:rPr>
                        <a:t> and are very easy to take care of</a:t>
                      </a:r>
                      <a:r>
                        <a:rPr lang="en-US" sz="1100" dirty="0" smtClean="0">
                          <a:effectLst/>
                        </a:rPr>
                        <a:t>. The </a:t>
                      </a:r>
                      <a:r>
                        <a:rPr lang="en-US" sz="1100" dirty="0">
                          <a:effectLst/>
                        </a:rPr>
                        <a:t>first reason is that it is easy to feed them because it is only  putting a mouse in the tank that it lives in</a:t>
                      </a:r>
                      <a:r>
                        <a:rPr lang="en-US" sz="1100" dirty="0" smtClean="0">
                          <a:effectLst/>
                        </a:rPr>
                        <a:t>, but </a:t>
                      </a:r>
                      <a:r>
                        <a:rPr lang="en-US" sz="1100" dirty="0">
                          <a:effectLst/>
                        </a:rPr>
                        <a:t>when it is very little you have to feed it Pinkies-which are a smaller versions of a feeder mouse</a:t>
                      </a:r>
                      <a:r>
                        <a:rPr lang="en-US" sz="1100" dirty="0" smtClean="0">
                          <a:effectLst/>
                        </a:rPr>
                        <a:t>. Speaking </a:t>
                      </a:r>
                      <a:r>
                        <a:rPr lang="en-US" sz="1100" dirty="0">
                          <a:effectLst/>
                        </a:rPr>
                        <a:t>of feeder mouse</a:t>
                      </a:r>
                      <a:r>
                        <a:rPr lang="en-US" sz="1100" dirty="0" smtClean="0">
                          <a:effectLst/>
                        </a:rPr>
                        <a:t>, it </a:t>
                      </a:r>
                      <a:r>
                        <a:rPr lang="en-US" sz="1100" dirty="0">
                          <a:effectLst/>
                        </a:rPr>
                        <a:t>is another mouse you have to feed them when they are an a adult</a:t>
                      </a:r>
                      <a:r>
                        <a:rPr lang="en-US" sz="1100" dirty="0" smtClean="0">
                          <a:effectLst/>
                        </a:rPr>
                        <a:t>.  the </a:t>
                      </a:r>
                      <a:r>
                        <a:rPr lang="en-US" sz="1100" dirty="0">
                          <a:effectLst/>
                        </a:rPr>
                        <a:t>second reason is that you have to know when it sheds because when it sheds their  eyes will </a:t>
                      </a:r>
                      <a:r>
                        <a:rPr lang="en-US" sz="1100" dirty="0" err="1">
                          <a:effectLst/>
                        </a:rPr>
                        <a:t>turna</a:t>
                      </a:r>
                      <a:r>
                        <a:rPr lang="en-US" sz="1100" dirty="0">
                          <a:effectLst/>
                        </a:rPr>
                        <a:t> blush white and will not eat for awhile</a:t>
                      </a:r>
                      <a:r>
                        <a:rPr lang="en-US" sz="1100" dirty="0" smtClean="0">
                          <a:effectLst/>
                        </a:rPr>
                        <a:t>.  And </a:t>
                      </a:r>
                      <a:r>
                        <a:rPr lang="en-US" sz="1100" dirty="0">
                          <a:effectLst/>
                        </a:rPr>
                        <a:t>the finale reason is that it is a very great pet for farmers because it will eat all their rats that are around the field</a:t>
                      </a:r>
                      <a:r>
                        <a:rPr lang="en-US" sz="1100" dirty="0" smtClean="0">
                          <a:effectLst/>
                        </a:rPr>
                        <a:t>, plus </a:t>
                      </a:r>
                      <a:r>
                        <a:rPr lang="en-US" sz="1100" dirty="0">
                          <a:effectLst/>
                        </a:rPr>
                        <a:t>it will also feed </a:t>
                      </a:r>
                      <a:r>
                        <a:rPr lang="en-US" sz="1100" dirty="0" err="1">
                          <a:effectLst/>
                        </a:rPr>
                        <a:t>themselfs</a:t>
                      </a:r>
                      <a:r>
                        <a:rPr lang="en-US" sz="1100" dirty="0">
                          <a:effectLst/>
                        </a:rPr>
                        <a:t> and you don't have to </a:t>
                      </a:r>
                      <a:r>
                        <a:rPr lang="en-US" sz="1100" dirty="0" err="1">
                          <a:effectLst/>
                        </a:rPr>
                        <a:t>wory</a:t>
                      </a:r>
                      <a:r>
                        <a:rPr lang="en-US" sz="1100" dirty="0">
                          <a:effectLst/>
                        </a:rPr>
                        <a:t> about feeding them</a:t>
                      </a:r>
                      <a:r>
                        <a:rPr lang="en-US" sz="1100" dirty="0" smtClean="0">
                          <a:effectLst/>
                        </a:rPr>
                        <a:t>.  So </a:t>
                      </a:r>
                      <a:r>
                        <a:rPr lang="en-US" sz="1100" dirty="0">
                          <a:effectLst/>
                        </a:rPr>
                        <a:t>that was my three reasons why a corn snake could be a great pet for any snake lover or even a farmer. </a:t>
                      </a:r>
                      <a:endParaRPr lang="en-US" sz="1100" dirty="0">
                        <a:effectLst/>
                        <a:latin typeface="Calibri"/>
                        <a:ea typeface="Calibri"/>
                        <a:cs typeface="Times New Roman"/>
                      </a:endParaRPr>
                    </a:p>
                  </a:txBody>
                  <a:tcPr marL="53333" marR="53333" marT="0" marB="0"/>
                </a:tc>
                <a:tc>
                  <a:txBody>
                    <a:bodyPr/>
                    <a:lstStyle/>
                    <a:p>
                      <a:pPr marL="0" marR="0">
                        <a:lnSpc>
                          <a:spcPct val="115000"/>
                        </a:lnSpc>
                        <a:spcBef>
                          <a:spcPts val="0"/>
                        </a:spcBef>
                        <a:spcAft>
                          <a:spcPts val="0"/>
                        </a:spcAft>
                      </a:pPr>
                      <a:r>
                        <a:rPr lang="en-US" sz="1100" dirty="0" smtClean="0">
                          <a:effectLst/>
                          <a:latin typeface="+mn-lt"/>
                          <a:ea typeface="+mn-ea"/>
                          <a:cs typeface="+mn-cs"/>
                        </a:rPr>
                        <a:t>8.5</a:t>
                      </a:r>
                      <a:r>
                        <a:rPr lang="en-US" sz="1100" baseline="0" dirty="0" smtClean="0">
                          <a:effectLst/>
                          <a:latin typeface="+mn-lt"/>
                          <a:ea typeface="+mn-ea"/>
                          <a:cs typeface="+mn-cs"/>
                        </a:rPr>
                        <a:t> minutes</a:t>
                      </a:r>
                      <a:endParaRPr lang="en-US" sz="1100" dirty="0">
                        <a:effectLst/>
                        <a:latin typeface="Calibri"/>
                        <a:ea typeface="Calibri"/>
                        <a:cs typeface="Times New Roman"/>
                      </a:endParaRPr>
                    </a:p>
                  </a:txBody>
                  <a:tcPr marL="53333" marR="53333" marT="0" marB="0"/>
                </a:tc>
              </a:tr>
            </a:tbl>
          </a:graphicData>
        </a:graphic>
      </p:graphicFrame>
      <p:sp>
        <p:nvSpPr>
          <p:cNvPr id="5" name="Slide Number Placeholder 4"/>
          <p:cNvSpPr>
            <a:spLocks noGrp="1"/>
          </p:cNvSpPr>
          <p:nvPr>
            <p:ph type="sldNum" sz="quarter" idx="4"/>
          </p:nvPr>
        </p:nvSpPr>
        <p:spPr/>
        <p:txBody>
          <a:bodyPr/>
          <a:lstStyle/>
          <a:p>
            <a:fld id="{D3DF9CC1-2D95-6B44-AD84-8EFF3BE5F0CB}" type="slidenum">
              <a:rPr lang="en-US" smtClean="0"/>
              <a:pPr/>
              <a:t>64</a:t>
            </a:fld>
            <a:endParaRPr lang="en-US"/>
          </a:p>
        </p:txBody>
      </p:sp>
    </p:spTree>
    <p:extLst>
      <p:ext uri="{BB962C8B-B14F-4D97-AF65-F5344CB8AC3E}">
        <p14:creationId xmlns:p14="http://schemas.microsoft.com/office/powerpoint/2010/main" val="2190949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Topics</a:t>
            </a:r>
            <a:endParaRPr lang="en-US" dirty="0"/>
          </a:p>
        </p:txBody>
      </p:sp>
      <p:sp>
        <p:nvSpPr>
          <p:cNvPr id="3" name="Content Placeholder 2"/>
          <p:cNvSpPr>
            <a:spLocks noGrp="1"/>
          </p:cNvSpPr>
          <p:nvPr>
            <p:ph idx="1"/>
          </p:nvPr>
        </p:nvSpPr>
        <p:spPr/>
        <p:txBody>
          <a:bodyPr>
            <a:normAutofit/>
          </a:bodyPr>
          <a:lstStyle/>
          <a:p>
            <a:pPr marL="457200" indent="-457200">
              <a:buFont typeface="Wingdings" pitchFamily="2" charset="2"/>
              <a:buChar char="§"/>
            </a:pPr>
            <a:endParaRPr lang="en-US" b="1" dirty="0" smtClean="0"/>
          </a:p>
          <a:p>
            <a:pPr>
              <a:buFont typeface="Wingdings" panose="05000000000000000000" pitchFamily="2" charset="2"/>
              <a:buChar char="ü"/>
            </a:pPr>
            <a:r>
              <a:rPr lang="en-US" b="1" dirty="0" smtClean="0"/>
              <a:t>Administration of FAIR-FS 3-12</a:t>
            </a:r>
          </a:p>
          <a:p>
            <a:pPr>
              <a:buFont typeface="Arial" panose="020B0604020202020204" pitchFamily="34" charset="0"/>
              <a:buChar char="•"/>
            </a:pPr>
            <a:endParaRPr lang="en-US" b="1" dirty="0" smtClean="0"/>
          </a:p>
          <a:p>
            <a:pPr>
              <a:buFont typeface="Wingdings" panose="05000000000000000000" pitchFamily="2" charset="2"/>
              <a:buChar char="ü"/>
            </a:pPr>
            <a:r>
              <a:rPr lang="en-US" b="1" dirty="0" smtClean="0"/>
              <a:t>Example of Administration</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Scoring and Reports</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65</a:t>
            </a:fld>
            <a:endParaRPr lang="en-US"/>
          </a:p>
        </p:txBody>
      </p:sp>
    </p:spTree>
    <p:extLst>
      <p:ext uri="{BB962C8B-B14F-4D97-AF65-F5344CB8AC3E}">
        <p14:creationId xmlns:p14="http://schemas.microsoft.com/office/powerpoint/2010/main" val="14682969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Scoring and Reports</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4" name="Slide Number Placeholder 3"/>
          <p:cNvSpPr>
            <a:spLocks noGrp="1"/>
          </p:cNvSpPr>
          <p:nvPr>
            <p:ph type="sldNum" sz="quarter" idx="4"/>
          </p:nvPr>
        </p:nvSpPr>
        <p:spPr/>
        <p:txBody>
          <a:bodyPr/>
          <a:lstStyle/>
          <a:p>
            <a:fld id="{D3DF9CC1-2D95-6B44-AD84-8EFF3BE5F0CB}" type="slidenum">
              <a:rPr lang="en-US" smtClean="0"/>
              <a:pPr/>
              <a:t>66</a:t>
            </a:fld>
            <a:endParaRPr lang="en-US"/>
          </a:p>
        </p:txBody>
      </p:sp>
    </p:spTree>
    <p:extLst>
      <p:ext uri="{BB962C8B-B14F-4D97-AF65-F5344CB8AC3E}">
        <p14:creationId xmlns:p14="http://schemas.microsoft.com/office/powerpoint/2010/main" val="19749837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Accessing 3-12 </a:t>
            </a:r>
            <a:r>
              <a:rPr lang="en-US" dirty="0" smtClean="0"/>
              <a:t>Reports</a:t>
            </a:r>
            <a:endParaRPr lang="en-US" dirty="0"/>
          </a:p>
        </p:txBody>
      </p:sp>
      <p:sp>
        <p:nvSpPr>
          <p:cNvPr id="5" name="Content Placeholder 4"/>
          <p:cNvSpPr>
            <a:spLocks noGrp="1"/>
          </p:cNvSpPr>
          <p:nvPr>
            <p:ph idx="1"/>
          </p:nvPr>
        </p:nvSpPr>
        <p:spPr/>
        <p:txBody>
          <a:bodyPr/>
          <a:lstStyle/>
          <a:p>
            <a:r>
              <a:rPr lang="en-US" dirty="0" smtClean="0"/>
              <a:t>PMRN v4 Reports available</a:t>
            </a:r>
          </a:p>
          <a:p>
            <a:pPr lvl="1"/>
            <a:r>
              <a:rPr lang="en-US" dirty="0" smtClean="0"/>
              <a:t>School Reports </a:t>
            </a:r>
            <a:r>
              <a:rPr lang="en-US" sz="2000" dirty="0" smtClean="0"/>
              <a:t>(School Level)</a:t>
            </a:r>
          </a:p>
          <a:p>
            <a:pPr lvl="2"/>
            <a:r>
              <a:rPr lang="en-US" dirty="0" smtClean="0"/>
              <a:t>School Report</a:t>
            </a:r>
          </a:p>
          <a:p>
            <a:pPr lvl="2"/>
            <a:r>
              <a:rPr lang="en-US" dirty="0" smtClean="0"/>
              <a:t>School Missing Score Report</a:t>
            </a:r>
          </a:p>
          <a:p>
            <a:pPr lvl="2"/>
            <a:r>
              <a:rPr lang="en-US" dirty="0" smtClean="0"/>
              <a:t>Assessment Calendar</a:t>
            </a:r>
          </a:p>
          <a:p>
            <a:pPr lvl="2"/>
            <a:r>
              <a:rPr lang="en-US" dirty="0" smtClean="0"/>
              <a:t>Edit School Registration function </a:t>
            </a:r>
          </a:p>
          <a:p>
            <a:pPr lvl="1"/>
            <a:r>
              <a:rPr lang="en-US" dirty="0" smtClean="0"/>
              <a:t>Teacher Report </a:t>
            </a:r>
            <a:r>
              <a:rPr lang="en-US" sz="2000" dirty="0" smtClean="0"/>
              <a:t>(School, Reading, Resource Level)</a:t>
            </a:r>
          </a:p>
          <a:p>
            <a:pPr lvl="1"/>
            <a:r>
              <a:rPr lang="en-US" dirty="0" smtClean="0"/>
              <a:t>Class Report </a:t>
            </a:r>
            <a:r>
              <a:rPr lang="en-US" sz="2000" dirty="0" smtClean="0"/>
              <a:t>(School, Reading, Resource Level)</a:t>
            </a:r>
          </a:p>
          <a:p>
            <a:pPr lvl="1"/>
            <a:r>
              <a:rPr lang="en-US" dirty="0" smtClean="0"/>
              <a:t>Student Report </a:t>
            </a:r>
            <a:r>
              <a:rPr lang="en-US" sz="2000" dirty="0"/>
              <a:t>(School, Reading, Resource </a:t>
            </a:r>
            <a:r>
              <a:rPr lang="en-US" sz="2000" dirty="0" smtClean="0"/>
              <a:t>Level)</a:t>
            </a:r>
          </a:p>
        </p:txBody>
      </p:sp>
      <p:sp>
        <p:nvSpPr>
          <p:cNvPr id="2" name="Slide Number Placeholder 1"/>
          <p:cNvSpPr>
            <a:spLocks noGrp="1"/>
          </p:cNvSpPr>
          <p:nvPr>
            <p:ph type="sldNum" sz="quarter" idx="4"/>
          </p:nvPr>
        </p:nvSpPr>
        <p:spPr/>
        <p:txBody>
          <a:bodyPr/>
          <a:lstStyle/>
          <a:p>
            <a:fld id="{D3DF9CC1-2D95-6B44-AD84-8EFF3BE5F0CB}" type="slidenum">
              <a:rPr lang="en-US" smtClean="0"/>
              <a:pPr/>
              <a:t>67</a:t>
            </a:fld>
            <a:endParaRPr lang="en-US"/>
          </a:p>
        </p:txBody>
      </p:sp>
    </p:spTree>
    <p:extLst>
      <p:ext uri="{BB962C8B-B14F-4D97-AF65-F5344CB8AC3E}">
        <p14:creationId xmlns:p14="http://schemas.microsoft.com/office/powerpoint/2010/main" val="26433820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t>Accessing 3-12 </a:t>
            </a:r>
            <a:r>
              <a:rPr lang="en-US" sz="4000" dirty="0" smtClean="0"/>
              <a:t>Reports</a:t>
            </a:r>
            <a:br>
              <a:rPr lang="en-US" sz="4000" dirty="0" smtClean="0"/>
            </a:br>
            <a:r>
              <a:rPr lang="en-US" sz="4000" dirty="0" smtClean="0"/>
              <a:t>School Level</a:t>
            </a:r>
            <a:endParaRPr lang="en-US" sz="4000" dirty="0"/>
          </a:p>
        </p:txBody>
      </p:sp>
      <p:sp>
        <p:nvSpPr>
          <p:cNvPr id="7" name="Content Placeholder 6"/>
          <p:cNvSpPr>
            <a:spLocks noGrp="1"/>
          </p:cNvSpPr>
          <p:nvPr>
            <p:ph sz="half" idx="1"/>
          </p:nvPr>
        </p:nvSpPr>
        <p:spPr>
          <a:xfrm>
            <a:off x="457200" y="1600200"/>
            <a:ext cx="3695700" cy="5041900"/>
          </a:xfrm>
        </p:spPr>
        <p:txBody>
          <a:bodyPr>
            <a:normAutofit/>
          </a:bodyPr>
          <a:lstStyle/>
          <a:p>
            <a:r>
              <a:rPr lang="en-US" dirty="0" smtClean="0"/>
              <a:t>School Level Users</a:t>
            </a:r>
          </a:p>
          <a:p>
            <a:pPr lvl="1"/>
            <a:r>
              <a:rPr lang="en-US" dirty="0" smtClean="0"/>
              <a:t>Sign In</a:t>
            </a:r>
          </a:p>
          <a:p>
            <a:pPr lvl="1"/>
            <a:r>
              <a:rPr lang="en-US" dirty="0" smtClean="0"/>
              <a:t>Click the tab of the Report Level you wish to view</a:t>
            </a:r>
          </a:p>
          <a:p>
            <a:pPr lvl="2"/>
            <a:r>
              <a:rPr lang="en-US" dirty="0" smtClean="0"/>
              <a:t>School Reports</a:t>
            </a:r>
          </a:p>
          <a:p>
            <a:pPr lvl="2"/>
            <a:r>
              <a:rPr lang="en-US" dirty="0" smtClean="0"/>
              <a:t>Reading Class Reports</a:t>
            </a:r>
          </a:p>
          <a:p>
            <a:pPr lvl="2"/>
            <a:r>
              <a:rPr lang="en-US" dirty="0" smtClean="0"/>
              <a:t>Teacher Reports</a:t>
            </a:r>
          </a:p>
          <a:p>
            <a:pPr lvl="2"/>
            <a:r>
              <a:rPr lang="en-US" dirty="0" smtClean="0"/>
              <a:t>Student Reports</a:t>
            </a:r>
          </a:p>
          <a:p>
            <a:pPr lvl="1"/>
            <a:r>
              <a:rPr lang="en-US" dirty="0" smtClean="0"/>
              <a:t>Click the linked name of the Report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2640013"/>
            <a:ext cx="4625854" cy="214788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4178300" y="2870200"/>
            <a:ext cx="1511300"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343400" y="4152900"/>
            <a:ext cx="755650"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D3DF9CC1-2D95-6B44-AD84-8EFF3BE5F0CB}" type="slidenum">
              <a:rPr lang="en-US" smtClean="0"/>
              <a:pPr/>
              <a:t>68</a:t>
            </a:fld>
            <a:endParaRPr lang="en-US"/>
          </a:p>
        </p:txBody>
      </p:sp>
    </p:spTree>
    <p:extLst>
      <p:ext uri="{BB962C8B-B14F-4D97-AF65-F5344CB8AC3E}">
        <p14:creationId xmlns:p14="http://schemas.microsoft.com/office/powerpoint/2010/main" val="6223317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335" y="4514411"/>
            <a:ext cx="5177329" cy="19542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itle 5"/>
          <p:cNvSpPr>
            <a:spLocks noGrp="1"/>
          </p:cNvSpPr>
          <p:nvPr>
            <p:ph type="title"/>
          </p:nvPr>
        </p:nvSpPr>
        <p:spPr/>
        <p:txBody>
          <a:bodyPr>
            <a:noAutofit/>
          </a:bodyPr>
          <a:lstStyle/>
          <a:p>
            <a:r>
              <a:rPr lang="en-US" sz="4000" dirty="0"/>
              <a:t>Accessing 3-12 </a:t>
            </a:r>
            <a:r>
              <a:rPr lang="en-US" sz="4000" dirty="0" smtClean="0"/>
              <a:t>Reports</a:t>
            </a:r>
            <a:br>
              <a:rPr lang="en-US" sz="4000" dirty="0" smtClean="0"/>
            </a:br>
            <a:r>
              <a:rPr lang="en-US" sz="4000" dirty="0" smtClean="0"/>
              <a:t>Reading, Resource Level</a:t>
            </a:r>
            <a:endParaRPr lang="en-US" sz="4000" dirty="0"/>
          </a:p>
        </p:txBody>
      </p:sp>
      <p:sp>
        <p:nvSpPr>
          <p:cNvPr id="7" name="Content Placeholder 6"/>
          <p:cNvSpPr>
            <a:spLocks noGrp="1"/>
          </p:cNvSpPr>
          <p:nvPr>
            <p:ph sz="half" idx="1"/>
          </p:nvPr>
        </p:nvSpPr>
        <p:spPr>
          <a:xfrm>
            <a:off x="457200" y="1600200"/>
            <a:ext cx="8229600" cy="5105400"/>
          </a:xfrm>
        </p:spPr>
        <p:txBody>
          <a:bodyPr>
            <a:normAutofit/>
          </a:bodyPr>
          <a:lstStyle/>
          <a:p>
            <a:r>
              <a:rPr lang="en-US" dirty="0" smtClean="0"/>
              <a:t>Reading and Resource Level Users</a:t>
            </a:r>
          </a:p>
          <a:p>
            <a:pPr lvl="1"/>
            <a:r>
              <a:rPr lang="en-US" dirty="0" smtClean="0"/>
              <a:t>Sign In</a:t>
            </a:r>
          </a:p>
          <a:p>
            <a:pPr lvl="1"/>
            <a:r>
              <a:rPr lang="en-US" dirty="0" smtClean="0"/>
              <a:t>Click the tab of the Report Level you wish to view</a:t>
            </a:r>
          </a:p>
          <a:p>
            <a:pPr lvl="2"/>
            <a:r>
              <a:rPr lang="en-US" dirty="0" smtClean="0"/>
              <a:t>Student Reports</a:t>
            </a:r>
          </a:p>
          <a:p>
            <a:pPr lvl="2"/>
            <a:r>
              <a:rPr lang="en-US" dirty="0" smtClean="0"/>
              <a:t>Class Reports</a:t>
            </a:r>
          </a:p>
          <a:p>
            <a:pPr lvl="2"/>
            <a:r>
              <a:rPr lang="en-US" dirty="0" smtClean="0"/>
              <a:t>Teacher Reports</a:t>
            </a:r>
          </a:p>
          <a:p>
            <a:pPr lvl="1"/>
            <a:r>
              <a:rPr lang="en-US" dirty="0" smtClean="0"/>
              <a:t>Click the linked name of the Report</a:t>
            </a:r>
            <a:endParaRPr lang="en-US" dirty="0"/>
          </a:p>
        </p:txBody>
      </p:sp>
      <p:sp>
        <p:nvSpPr>
          <p:cNvPr id="2" name="Oval 1"/>
          <p:cNvSpPr/>
          <p:nvPr/>
        </p:nvSpPr>
        <p:spPr>
          <a:xfrm>
            <a:off x="1864660" y="5464626"/>
            <a:ext cx="1238313" cy="42215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a:xfrm>
            <a:off x="3505200" y="6468623"/>
            <a:ext cx="2133600" cy="365125"/>
          </a:xfrm>
        </p:spPr>
        <p:txBody>
          <a:bodyPr/>
          <a:lstStyle/>
          <a:p>
            <a:fld id="{D3DF9CC1-2D95-6B44-AD84-8EFF3BE5F0CB}" type="slidenum">
              <a:rPr lang="en-US" smtClean="0"/>
              <a:pPr/>
              <a:t>69</a:t>
            </a:fld>
            <a:endParaRPr lang="en-US" dirty="0"/>
          </a:p>
        </p:txBody>
      </p:sp>
    </p:spTree>
    <p:extLst>
      <p:ext uri="{BB962C8B-B14F-4D97-AF65-F5344CB8AC3E}">
        <p14:creationId xmlns:p14="http://schemas.microsoft.com/office/powerpoint/2010/main" val="1051178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3-12 </a:t>
            </a:r>
            <a:r>
              <a:rPr lang="en-US" dirty="0" err="1"/>
              <a:t>WAM</a:t>
            </a:r>
            <a:r>
              <a:rPr lang="en-US" dirty="0"/>
              <a:t> System Specifications</a:t>
            </a:r>
          </a:p>
        </p:txBody>
      </p:sp>
      <p:sp>
        <p:nvSpPr>
          <p:cNvPr id="3" name="Content Placeholder 2"/>
          <p:cNvSpPr>
            <a:spLocks noGrp="1"/>
          </p:cNvSpPr>
          <p:nvPr>
            <p:ph idx="1"/>
          </p:nvPr>
        </p:nvSpPr>
        <p:spPr/>
        <p:txBody>
          <a:bodyPr>
            <a:normAutofit/>
          </a:bodyPr>
          <a:lstStyle/>
          <a:p>
            <a:r>
              <a:rPr lang="en-US" sz="3000" b="1" dirty="0" smtClean="0"/>
              <a:t>Desktop</a:t>
            </a:r>
            <a:r>
              <a:rPr lang="en-US" sz="3000" b="1" dirty="0"/>
              <a:t>, Laptop, Netbook &amp; Thin Client / Virtual Desktop </a:t>
            </a:r>
            <a:r>
              <a:rPr lang="en-US" sz="3000" b="1" dirty="0" smtClean="0"/>
              <a:t>Infrastructure</a:t>
            </a:r>
          </a:p>
          <a:p>
            <a:pPr lvl="1"/>
            <a:r>
              <a:rPr lang="en-US" sz="2400" dirty="0" smtClean="0"/>
              <a:t>Operating System</a:t>
            </a:r>
          </a:p>
          <a:p>
            <a:pPr lvl="2"/>
            <a:r>
              <a:rPr lang="en-US" sz="2000" dirty="0" smtClean="0"/>
              <a:t>Windows – XP, 7, or newer</a:t>
            </a:r>
          </a:p>
          <a:p>
            <a:pPr lvl="2"/>
            <a:r>
              <a:rPr lang="en-US" sz="2000" dirty="0" smtClean="0"/>
              <a:t>MAC OS – 10.7 or newer</a:t>
            </a:r>
          </a:p>
          <a:p>
            <a:pPr lvl="2"/>
            <a:r>
              <a:rPr lang="en-US" sz="2000" dirty="0" smtClean="0"/>
              <a:t>Linux – Linux: Ubuntu 11.10, Fedora 16 or newer</a:t>
            </a:r>
          </a:p>
          <a:p>
            <a:pPr lvl="2"/>
            <a:r>
              <a:rPr lang="en-US" sz="2000" dirty="0" smtClean="0"/>
              <a:t>Memory – 1gb RAM or greater</a:t>
            </a:r>
          </a:p>
          <a:p>
            <a:pPr lvl="2"/>
            <a:r>
              <a:rPr lang="en-US" sz="2000" dirty="0" smtClean="0"/>
              <a:t>Connectivity  - Computers must be able to connect to the Internet via wired or wireless networks.</a:t>
            </a:r>
          </a:p>
          <a:p>
            <a:pPr lvl="2"/>
            <a:r>
              <a:rPr lang="en-US" sz="2000" dirty="0" smtClean="0"/>
              <a:t>Screen Size – 9.5 inch screen or larger</a:t>
            </a:r>
          </a:p>
          <a:p>
            <a:pPr lvl="2"/>
            <a:r>
              <a:rPr lang="en-US" sz="2000" dirty="0" smtClean="0"/>
              <a:t>Screen Resolution	- 1024 x 768 resolution or higher</a:t>
            </a:r>
          </a:p>
          <a:p>
            <a:pPr lvl="2"/>
            <a:endParaRPr lang="en-US" sz="2000" dirty="0" smtClean="0"/>
          </a:p>
          <a:p>
            <a:pPr lvl="2"/>
            <a:endParaRPr lang="en-US" sz="2000" dirty="0" smtClean="0"/>
          </a:p>
          <a:p>
            <a:pPr lvl="1"/>
            <a:endParaRPr lang="en-US" sz="2600"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7</a:t>
            </a:fld>
            <a:endParaRPr lang="en-US"/>
          </a:p>
        </p:txBody>
      </p:sp>
    </p:spTree>
    <p:extLst>
      <p:ext uri="{BB962C8B-B14F-4D97-AF65-F5344CB8AC3E}">
        <p14:creationId xmlns:p14="http://schemas.microsoft.com/office/powerpoint/2010/main" val="16611863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and Reports</a:t>
            </a:r>
            <a:endParaRPr lang="en-US" dirty="0"/>
          </a:p>
        </p:txBody>
      </p:sp>
      <p:sp>
        <p:nvSpPr>
          <p:cNvPr id="3" name="Content Placeholder 2"/>
          <p:cNvSpPr>
            <a:spLocks noGrp="1"/>
          </p:cNvSpPr>
          <p:nvPr>
            <p:ph idx="1"/>
          </p:nvPr>
        </p:nvSpPr>
        <p:spPr/>
        <p:txBody>
          <a:bodyPr/>
          <a:lstStyle/>
          <a:p>
            <a:pPr marL="0" indent="0" algn="ctr">
              <a:buNone/>
            </a:pPr>
            <a:r>
              <a:rPr lang="en-US" dirty="0"/>
              <a:t>Important note</a:t>
            </a:r>
            <a:r>
              <a:rPr lang="en-US" dirty="0" smtClean="0"/>
              <a:t>:</a:t>
            </a:r>
            <a:endParaRPr lang="en-US" sz="2000" dirty="0"/>
          </a:p>
          <a:p>
            <a:pPr marL="0" indent="0" algn="ctr">
              <a:buNone/>
            </a:pPr>
            <a:r>
              <a:rPr lang="en-US" dirty="0" smtClean="0"/>
              <a:t>Scores from </a:t>
            </a:r>
            <a:r>
              <a:rPr lang="en-US" dirty="0"/>
              <a:t>FAIR-FS were designed to facilitate instructional decision making including </a:t>
            </a:r>
            <a:r>
              <a:rPr lang="en-US" dirty="0" smtClean="0"/>
              <a:t> </a:t>
            </a:r>
            <a:r>
              <a:rPr lang="en-US" dirty="0"/>
              <a:t>problem-solving and data-based decision making.</a:t>
            </a:r>
          </a:p>
        </p:txBody>
      </p:sp>
      <p:sp>
        <p:nvSpPr>
          <p:cNvPr id="4" name="Rounded Rectangular Callout 3"/>
          <p:cNvSpPr/>
          <p:nvPr/>
        </p:nvSpPr>
        <p:spPr>
          <a:xfrm rot="16200000">
            <a:off x="3689051" y="2511434"/>
            <a:ext cx="1773933" cy="5286193"/>
          </a:xfrm>
          <a:prstGeom prst="wedgeRoundRectCallout">
            <a:avLst>
              <a:gd name="adj1" fmla="val 54799"/>
              <a:gd name="adj2" fmla="val 71903"/>
              <a:gd name="adj3" fmla="val 16667"/>
            </a:avLst>
          </a:prstGeom>
          <a:solidFill>
            <a:srgbClr val="4CC549"/>
          </a:solidFill>
          <a:ln>
            <a:solidFill>
              <a:srgbClr val="00800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vert="vert" rtlCol="0" anchor="ctr"/>
          <a:lstStyle/>
          <a:p>
            <a:pPr marL="0" lvl="1" algn="ctr"/>
            <a:r>
              <a:rPr lang="en-US" sz="2400" dirty="0" smtClean="0">
                <a:solidFill>
                  <a:schemeClr val="bg1"/>
                </a:solidFill>
              </a:rPr>
              <a:t>FAIR-FS scores are not intended to be the sole data point in determining retention or special education determination</a:t>
            </a:r>
            <a:endParaRPr lang="en-US" sz="2400" dirty="0">
              <a:solidFill>
                <a:schemeClr val="bg1"/>
              </a:solidFill>
            </a:endParaRPr>
          </a:p>
        </p:txBody>
      </p:sp>
      <p:sp>
        <p:nvSpPr>
          <p:cNvPr id="5" name="Slide Number Placeholder 4"/>
          <p:cNvSpPr>
            <a:spLocks noGrp="1"/>
          </p:cNvSpPr>
          <p:nvPr>
            <p:ph type="sldNum" sz="quarter" idx="4"/>
          </p:nvPr>
        </p:nvSpPr>
        <p:spPr/>
        <p:txBody>
          <a:bodyPr/>
          <a:lstStyle/>
          <a:p>
            <a:fld id="{D3DF9CC1-2D95-6B44-AD84-8EFF3BE5F0CB}" type="slidenum">
              <a:rPr lang="en-US" smtClean="0"/>
              <a:pPr/>
              <a:t>70</a:t>
            </a:fld>
            <a:endParaRPr lang="en-US"/>
          </a:p>
        </p:txBody>
      </p:sp>
    </p:spTree>
    <p:extLst>
      <p:ext uri="{BB962C8B-B14F-4D97-AF65-F5344CB8AC3E}">
        <p14:creationId xmlns:p14="http://schemas.microsoft.com/office/powerpoint/2010/main" val="15405667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Score </a:t>
            </a:r>
            <a:r>
              <a:rPr lang="en-US" dirty="0" smtClean="0"/>
              <a:t>Reports </a:t>
            </a:r>
            <a:endParaRPr lang="en-US" dirty="0"/>
          </a:p>
        </p:txBody>
      </p:sp>
      <p:sp>
        <p:nvSpPr>
          <p:cNvPr id="3" name="Content Placeholder 2"/>
          <p:cNvSpPr>
            <a:spLocks noGrp="1"/>
          </p:cNvSpPr>
          <p:nvPr>
            <p:ph idx="1"/>
          </p:nvPr>
        </p:nvSpPr>
        <p:spPr>
          <a:xfrm>
            <a:off x="457200" y="1784555"/>
            <a:ext cx="8229600" cy="4341608"/>
          </a:xfrm>
        </p:spPr>
        <p:txBody>
          <a:bodyPr/>
          <a:lstStyle/>
          <a:p>
            <a:r>
              <a:rPr lang="en-US" dirty="0"/>
              <a:t>Detailed reports for teachers and parents</a:t>
            </a:r>
          </a:p>
          <a:p>
            <a:pPr lvl="1"/>
            <a:r>
              <a:rPr lang="en-US" dirty="0"/>
              <a:t>Includes profile of student </a:t>
            </a:r>
            <a:r>
              <a:rPr lang="en-US" dirty="0" smtClean="0"/>
              <a:t>scores</a:t>
            </a:r>
          </a:p>
          <a:p>
            <a:pPr marL="457200" lvl="1" indent="0">
              <a:buNone/>
            </a:pPr>
            <a:endParaRPr lang="en-US" sz="1800" dirty="0"/>
          </a:p>
          <a:p>
            <a:r>
              <a:rPr lang="en-US" dirty="0" smtClean="0"/>
              <a:t>Computer </a:t>
            </a:r>
            <a:r>
              <a:rPr lang="en-US" dirty="0"/>
              <a:t>adaptive </a:t>
            </a:r>
            <a:r>
              <a:rPr lang="en-US" dirty="0" smtClean="0"/>
              <a:t>tasks provide:</a:t>
            </a:r>
            <a:endParaRPr lang="en-US" dirty="0"/>
          </a:p>
          <a:p>
            <a:pPr lvl="1"/>
            <a:r>
              <a:rPr lang="en-US" dirty="0"/>
              <a:t>Ability scores </a:t>
            </a:r>
          </a:p>
          <a:p>
            <a:pPr lvl="1"/>
            <a:r>
              <a:rPr lang="en-US" dirty="0"/>
              <a:t>Percentile </a:t>
            </a:r>
            <a:r>
              <a:rPr lang="en-US" dirty="0" smtClean="0"/>
              <a:t>ranks</a:t>
            </a:r>
          </a:p>
          <a:p>
            <a:pPr lvl="1"/>
            <a:r>
              <a:rPr lang="en-US" dirty="0" smtClean="0"/>
              <a:t>Probability </a:t>
            </a:r>
            <a:r>
              <a:rPr lang="en-US" dirty="0"/>
              <a:t>of Literacy </a:t>
            </a:r>
            <a:r>
              <a:rPr lang="en-US" dirty="0" smtClean="0"/>
              <a:t>Success</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71</a:t>
            </a:fld>
            <a:endParaRPr lang="en-US"/>
          </a:p>
        </p:txBody>
      </p:sp>
    </p:spTree>
    <p:extLst>
      <p:ext uri="{BB962C8B-B14F-4D97-AF65-F5344CB8AC3E}">
        <p14:creationId xmlns:p14="http://schemas.microsoft.com/office/powerpoint/2010/main" val="11886523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3DF9CC1-2D95-6B44-AD84-8EFF3BE5F0CB}" type="slidenum">
              <a:rPr lang="en-US" smtClean="0"/>
              <a:pPr/>
              <a:t>72</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23" y="651454"/>
            <a:ext cx="8618988" cy="474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755392" y="2633522"/>
            <a:ext cx="12309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3286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Probability of Literacy Success (PLS)</a:t>
            </a:r>
          </a:p>
        </p:txBody>
      </p:sp>
      <p:sp>
        <p:nvSpPr>
          <p:cNvPr id="3" name="Content Placeholder 2"/>
          <p:cNvSpPr>
            <a:spLocks noGrp="1"/>
          </p:cNvSpPr>
          <p:nvPr>
            <p:ph idx="1"/>
          </p:nvPr>
        </p:nvSpPr>
        <p:spPr/>
        <p:txBody>
          <a:bodyPr/>
          <a:lstStyle/>
          <a:p>
            <a:r>
              <a:rPr lang="en-US" sz="2800" dirty="0"/>
              <a:t>Score represents the likelihood that a student will score at the 40</a:t>
            </a:r>
            <a:r>
              <a:rPr lang="en-US" sz="2800" baseline="30000" dirty="0"/>
              <a:t>th</a:t>
            </a:r>
            <a:r>
              <a:rPr lang="en-US" sz="2800" dirty="0"/>
              <a:t> percentile on the end-of-year outcome measure (i.e., </a:t>
            </a:r>
            <a:r>
              <a:rPr lang="en-US" sz="2800" dirty="0" smtClean="0"/>
              <a:t>SAT-10)</a:t>
            </a:r>
          </a:p>
          <a:p>
            <a:r>
              <a:rPr lang="en-US" sz="2800" dirty="0" smtClean="0"/>
              <a:t>Indicates WHO is at risk</a:t>
            </a:r>
            <a:endParaRPr lang="en-US" sz="2800" dirty="0"/>
          </a:p>
          <a:p>
            <a:r>
              <a:rPr lang="en-US" sz="2800" dirty="0" err="1" smtClean="0"/>
              <a:t>PLS</a:t>
            </a:r>
            <a:r>
              <a:rPr lang="en-US" sz="2800" dirty="0" smtClean="0"/>
              <a:t> </a:t>
            </a:r>
            <a:r>
              <a:rPr lang="en-US" sz="2800" dirty="0"/>
              <a:t>is based on aggregate of WRT, VKT, and </a:t>
            </a:r>
            <a:r>
              <a:rPr lang="en-US" sz="2800" dirty="0" smtClean="0"/>
              <a:t>RCT</a:t>
            </a:r>
            <a:endParaRPr lang="en-US" sz="2800" dirty="0"/>
          </a:p>
        </p:txBody>
      </p:sp>
      <p:sp>
        <p:nvSpPr>
          <p:cNvPr id="4" name="Rounded Rectangular Callout 3"/>
          <p:cNvSpPr/>
          <p:nvPr/>
        </p:nvSpPr>
        <p:spPr>
          <a:xfrm rot="16200000">
            <a:off x="3401089" y="3176092"/>
            <a:ext cx="1904835" cy="3758183"/>
          </a:xfrm>
          <a:prstGeom prst="wedgeRoundRectCallout">
            <a:avLst>
              <a:gd name="adj1" fmla="val 54799"/>
              <a:gd name="adj2" fmla="val 71903"/>
              <a:gd name="adj3" fmla="val 16667"/>
            </a:avLst>
          </a:prstGeom>
          <a:solidFill>
            <a:srgbClr val="4CC549"/>
          </a:solidFill>
          <a:ln>
            <a:solidFill>
              <a:srgbClr val="00800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vert="vert" rtlCol="0" anchor="ctr"/>
          <a:lstStyle/>
          <a:p>
            <a:pPr marL="0" lvl="1" algn="ctr"/>
            <a:r>
              <a:rPr lang="en-US" sz="2400" dirty="0">
                <a:solidFill>
                  <a:schemeClr val="bg1"/>
                </a:solidFill>
                <a:latin typeface="Calibri"/>
                <a:cs typeface="Calibri"/>
              </a:rPr>
              <a:t>PLS of .50 predicts that student has 50/50 chance of achieving the passing score on the outcome measure </a:t>
            </a:r>
          </a:p>
        </p:txBody>
      </p:sp>
      <p:sp>
        <p:nvSpPr>
          <p:cNvPr id="5" name="Slide Number Placeholder 4"/>
          <p:cNvSpPr>
            <a:spLocks noGrp="1"/>
          </p:cNvSpPr>
          <p:nvPr>
            <p:ph type="sldNum" sz="quarter" idx="4"/>
          </p:nvPr>
        </p:nvSpPr>
        <p:spPr/>
        <p:txBody>
          <a:bodyPr/>
          <a:lstStyle/>
          <a:p>
            <a:fld id="{D3DF9CC1-2D95-6B44-AD84-8EFF3BE5F0CB}" type="slidenum">
              <a:rPr lang="en-US" smtClean="0"/>
              <a:pPr/>
              <a:t>73</a:t>
            </a:fld>
            <a:endParaRPr lang="en-US"/>
          </a:p>
        </p:txBody>
      </p:sp>
    </p:spTree>
    <p:extLst>
      <p:ext uri="{BB962C8B-B14F-4D97-AF65-F5344CB8AC3E}">
        <p14:creationId xmlns:p14="http://schemas.microsoft.com/office/powerpoint/2010/main" val="42508945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Percentile Ranks</a:t>
            </a:r>
            <a:endParaRPr lang="en-US" dirty="0"/>
          </a:p>
        </p:txBody>
      </p:sp>
      <p:sp>
        <p:nvSpPr>
          <p:cNvPr id="3" name="Content Placeholder 2"/>
          <p:cNvSpPr>
            <a:spLocks noGrp="1"/>
          </p:cNvSpPr>
          <p:nvPr>
            <p:ph idx="1"/>
          </p:nvPr>
        </p:nvSpPr>
        <p:spPr/>
        <p:txBody>
          <a:bodyPr/>
          <a:lstStyle/>
          <a:p>
            <a:r>
              <a:rPr lang="en-US" sz="2800" dirty="0"/>
              <a:t>Score is used to rank one student’s performance in relation to a particular group of other students</a:t>
            </a:r>
          </a:p>
          <a:p>
            <a:pPr lvl="1"/>
            <a:r>
              <a:rPr lang="en-US" sz="2400" dirty="0"/>
              <a:t>Ranges from 1 – 99 (25</a:t>
            </a:r>
            <a:r>
              <a:rPr lang="en-US" sz="2400" baseline="30000" dirty="0"/>
              <a:t>th</a:t>
            </a:r>
            <a:r>
              <a:rPr lang="en-US" sz="2400" dirty="0"/>
              <a:t> through 75</a:t>
            </a:r>
            <a:r>
              <a:rPr lang="en-US" sz="2400" baseline="30000" dirty="0"/>
              <a:t>th</a:t>
            </a:r>
            <a:r>
              <a:rPr lang="en-US" sz="2400" dirty="0"/>
              <a:t> percentile represents the </a:t>
            </a:r>
            <a:r>
              <a:rPr lang="en-US" sz="2400" dirty="0" smtClean="0"/>
              <a:t>average </a:t>
            </a:r>
            <a:r>
              <a:rPr lang="en-US" sz="2400" dirty="0"/>
              <a:t>scoring range)</a:t>
            </a:r>
          </a:p>
          <a:p>
            <a:pPr lvl="1"/>
            <a:r>
              <a:rPr lang="en-US" sz="2400" dirty="0"/>
              <a:t>Based on a representative sample of Florida </a:t>
            </a:r>
            <a:r>
              <a:rPr lang="en-US" sz="2400" dirty="0" smtClean="0"/>
              <a:t>students</a:t>
            </a:r>
            <a:endParaRPr lang="en-US" sz="2400" dirty="0"/>
          </a:p>
        </p:txBody>
      </p:sp>
      <p:sp>
        <p:nvSpPr>
          <p:cNvPr id="4" name="Rounded Rectangular Callout 3"/>
          <p:cNvSpPr/>
          <p:nvPr/>
        </p:nvSpPr>
        <p:spPr>
          <a:xfrm rot="16200000">
            <a:off x="3401089" y="3176092"/>
            <a:ext cx="1904835" cy="3758183"/>
          </a:xfrm>
          <a:prstGeom prst="wedgeRoundRectCallout">
            <a:avLst>
              <a:gd name="adj1" fmla="val 54799"/>
              <a:gd name="adj2" fmla="val 71903"/>
              <a:gd name="adj3" fmla="val 16667"/>
            </a:avLst>
          </a:prstGeom>
          <a:solidFill>
            <a:srgbClr val="4CC549"/>
          </a:solidFill>
          <a:ln>
            <a:solidFill>
              <a:srgbClr val="00800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vert="vert" rtlCol="0" anchor="ctr"/>
          <a:lstStyle/>
          <a:p>
            <a:pPr algn="ctr"/>
            <a:r>
              <a:rPr lang="en-US" sz="2400" dirty="0">
                <a:solidFill>
                  <a:schemeClr val="bg1"/>
                </a:solidFill>
                <a:latin typeface="Calibri"/>
                <a:cs typeface="Calibri"/>
              </a:rPr>
              <a:t>3rd grade student with a percentile rank of 55 performed better than 55% of other 3rd graders in Florida</a:t>
            </a:r>
          </a:p>
        </p:txBody>
      </p:sp>
      <p:sp>
        <p:nvSpPr>
          <p:cNvPr id="5" name="Slide Number Placeholder 4"/>
          <p:cNvSpPr>
            <a:spLocks noGrp="1"/>
          </p:cNvSpPr>
          <p:nvPr>
            <p:ph type="sldNum" sz="quarter" idx="4"/>
          </p:nvPr>
        </p:nvSpPr>
        <p:spPr/>
        <p:txBody>
          <a:bodyPr/>
          <a:lstStyle/>
          <a:p>
            <a:fld id="{D3DF9CC1-2D95-6B44-AD84-8EFF3BE5F0CB}" type="slidenum">
              <a:rPr lang="en-US" smtClean="0"/>
              <a:pPr/>
              <a:t>74</a:t>
            </a:fld>
            <a:endParaRPr lang="en-US"/>
          </a:p>
        </p:txBody>
      </p:sp>
    </p:spTree>
    <p:extLst>
      <p:ext uri="{BB962C8B-B14F-4D97-AF65-F5344CB8AC3E}">
        <p14:creationId xmlns:p14="http://schemas.microsoft.com/office/powerpoint/2010/main" val="25088071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Ability Scores</a:t>
            </a:r>
            <a:endParaRPr lang="en-US" dirty="0"/>
          </a:p>
        </p:txBody>
      </p:sp>
      <p:sp>
        <p:nvSpPr>
          <p:cNvPr id="3" name="Content Placeholder 2"/>
          <p:cNvSpPr>
            <a:spLocks noGrp="1"/>
          </p:cNvSpPr>
          <p:nvPr>
            <p:ph idx="1"/>
          </p:nvPr>
        </p:nvSpPr>
        <p:spPr>
          <a:xfrm>
            <a:off x="457200" y="1600201"/>
            <a:ext cx="8229600" cy="2407356"/>
          </a:xfrm>
        </p:spPr>
        <p:txBody>
          <a:bodyPr>
            <a:normAutofit fontScale="92500" lnSpcReduction="10000"/>
          </a:bodyPr>
          <a:lstStyle/>
          <a:p>
            <a:r>
              <a:rPr lang="en-US" sz="2800" dirty="0"/>
              <a:t>Scores represent an estimate of ability in a specific skill and reflects true change over time as ability increases or decreases</a:t>
            </a:r>
          </a:p>
          <a:p>
            <a:pPr lvl="1"/>
            <a:r>
              <a:rPr lang="en-US" sz="2400" dirty="0"/>
              <a:t>Covers a range of ability from 3</a:t>
            </a:r>
            <a:r>
              <a:rPr lang="en-US" sz="2400" baseline="30000" dirty="0"/>
              <a:t>rd</a:t>
            </a:r>
            <a:r>
              <a:rPr lang="en-US" sz="2400" dirty="0"/>
              <a:t> grade to </a:t>
            </a:r>
            <a:r>
              <a:rPr lang="en-US" sz="2400" dirty="0" smtClean="0"/>
              <a:t>10</a:t>
            </a:r>
            <a:r>
              <a:rPr lang="en-US" sz="2400" baseline="30000" dirty="0" smtClean="0"/>
              <a:t>th</a:t>
            </a:r>
            <a:r>
              <a:rPr lang="en-US" sz="2400" dirty="0" smtClean="0"/>
              <a:t> </a:t>
            </a:r>
            <a:r>
              <a:rPr lang="en-US" sz="2400" dirty="0"/>
              <a:t>grade </a:t>
            </a:r>
          </a:p>
          <a:p>
            <a:pPr lvl="1"/>
            <a:r>
              <a:rPr lang="en-US" sz="2400" dirty="0"/>
              <a:t>Scores range from 150 – </a:t>
            </a:r>
            <a:r>
              <a:rPr lang="en-US" sz="2400" dirty="0" smtClean="0"/>
              <a:t>1000</a:t>
            </a:r>
            <a:endParaRPr lang="en-US" sz="2400" dirty="0"/>
          </a:p>
          <a:p>
            <a:r>
              <a:rPr lang="en-US" sz="2800" dirty="0"/>
              <a:t>Indicates degree of growth for each student</a:t>
            </a:r>
          </a:p>
        </p:txBody>
      </p:sp>
      <p:sp>
        <p:nvSpPr>
          <p:cNvPr id="4" name="Rounded Rectangular Callout 3"/>
          <p:cNvSpPr/>
          <p:nvPr/>
        </p:nvSpPr>
        <p:spPr>
          <a:xfrm rot="16200000">
            <a:off x="3420589" y="2707173"/>
            <a:ext cx="1786894" cy="4867436"/>
          </a:xfrm>
          <a:prstGeom prst="wedgeRoundRectCallout">
            <a:avLst>
              <a:gd name="adj1" fmla="val 54799"/>
              <a:gd name="adj2" fmla="val 71903"/>
              <a:gd name="adj3" fmla="val 16667"/>
            </a:avLst>
          </a:prstGeom>
          <a:solidFill>
            <a:srgbClr val="4CC549"/>
          </a:solidFill>
          <a:ln>
            <a:solidFill>
              <a:srgbClr val="008000"/>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vert="vert" rtlCol="0" anchor="ctr"/>
          <a:lstStyle/>
          <a:p>
            <a:pPr algn="ctr"/>
            <a:r>
              <a:rPr lang="en-US" sz="2400" dirty="0">
                <a:solidFill>
                  <a:schemeClr val="bg1"/>
                </a:solidFill>
                <a:latin typeface="Calibri"/>
                <a:cs typeface="Calibri"/>
              </a:rPr>
              <a:t>A 3</a:t>
            </a:r>
            <a:r>
              <a:rPr lang="en-US" sz="2400" baseline="30000" dirty="0">
                <a:solidFill>
                  <a:schemeClr val="bg1"/>
                </a:solidFill>
                <a:latin typeface="Calibri"/>
                <a:cs typeface="Calibri"/>
              </a:rPr>
              <a:t>rd</a:t>
            </a:r>
            <a:r>
              <a:rPr lang="en-US" sz="2400" dirty="0">
                <a:solidFill>
                  <a:schemeClr val="bg1"/>
                </a:solidFill>
                <a:latin typeface="Calibri"/>
                <a:cs typeface="Calibri"/>
              </a:rPr>
              <a:t> grade student with an ability score of 500 is performing exactly the same as a 7</a:t>
            </a:r>
            <a:r>
              <a:rPr lang="en-US" sz="2400" baseline="30000" dirty="0">
                <a:solidFill>
                  <a:schemeClr val="bg1"/>
                </a:solidFill>
                <a:latin typeface="Calibri"/>
                <a:cs typeface="Calibri"/>
              </a:rPr>
              <a:t>th</a:t>
            </a:r>
            <a:r>
              <a:rPr lang="en-US" sz="2400" dirty="0">
                <a:solidFill>
                  <a:schemeClr val="bg1"/>
                </a:solidFill>
                <a:latin typeface="Calibri"/>
                <a:cs typeface="Calibri"/>
              </a:rPr>
              <a:t> grader with an ability score of 500</a:t>
            </a:r>
          </a:p>
        </p:txBody>
      </p:sp>
      <p:sp>
        <p:nvSpPr>
          <p:cNvPr id="5" name="Slide Number Placeholder 4"/>
          <p:cNvSpPr>
            <a:spLocks noGrp="1"/>
          </p:cNvSpPr>
          <p:nvPr>
            <p:ph type="sldNum" sz="quarter" idx="4"/>
          </p:nvPr>
        </p:nvSpPr>
        <p:spPr/>
        <p:txBody>
          <a:bodyPr/>
          <a:lstStyle/>
          <a:p>
            <a:fld id="{D3DF9CC1-2D95-6B44-AD84-8EFF3BE5F0CB}" type="slidenum">
              <a:rPr lang="en-US" smtClean="0"/>
              <a:pPr/>
              <a:t>75</a:t>
            </a:fld>
            <a:endParaRPr lang="en-US"/>
          </a:p>
        </p:txBody>
      </p:sp>
    </p:spTree>
    <p:extLst>
      <p:ext uri="{BB962C8B-B14F-4D97-AF65-F5344CB8AC3E}">
        <p14:creationId xmlns:p14="http://schemas.microsoft.com/office/powerpoint/2010/main" val="34609144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Score Types for Computer-Adaptive Tasks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185305489"/>
              </p:ext>
            </p:extLst>
          </p:nvPr>
        </p:nvGraphicFramePr>
        <p:xfrm>
          <a:off x="457200" y="1679225"/>
          <a:ext cx="8217068" cy="4908329"/>
        </p:xfrm>
        <a:graphic>
          <a:graphicData uri="http://schemas.openxmlformats.org/drawingml/2006/table">
            <a:tbl>
              <a:tblPr firstRow="1" bandRow="1">
                <a:tableStyleId>{5C22544A-7EE6-4342-B048-85BDC9FD1C3A}</a:tableStyleId>
              </a:tblPr>
              <a:tblGrid>
                <a:gridCol w="2455465"/>
                <a:gridCol w="3022580"/>
                <a:gridCol w="2739023"/>
              </a:tblGrid>
              <a:tr h="519257">
                <a:tc>
                  <a:txBody>
                    <a:bodyPr/>
                    <a:lstStyle/>
                    <a:p>
                      <a:pPr algn="ctr"/>
                      <a:r>
                        <a:rPr lang="en-US" sz="1800" dirty="0" smtClean="0">
                          <a:solidFill>
                            <a:schemeClr val="tx1"/>
                          </a:solidFill>
                        </a:rPr>
                        <a:t>Score</a:t>
                      </a:r>
                      <a:r>
                        <a:rPr lang="en-US" sz="1800" baseline="0" dirty="0" smtClean="0">
                          <a:solidFill>
                            <a:schemeClr val="tx1"/>
                          </a:solidFill>
                        </a:rPr>
                        <a:t> type</a:t>
                      </a:r>
                      <a:endParaRPr lang="en-US" sz="1800" dirty="0">
                        <a:solidFill>
                          <a:schemeClr val="tx1"/>
                        </a:solidFill>
                      </a:endParaRPr>
                    </a:p>
                  </a:txBody>
                  <a:tcPr marL="91434" marR="9143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alpha val="40000"/>
                      </a:srgbClr>
                    </a:solidFill>
                  </a:tcPr>
                </a:tc>
                <a:tc>
                  <a:txBody>
                    <a:bodyPr/>
                    <a:lstStyle/>
                    <a:p>
                      <a:pPr algn="ctr"/>
                      <a:r>
                        <a:rPr lang="en-US" sz="1800" dirty="0" smtClean="0">
                          <a:solidFill>
                            <a:schemeClr val="tx1"/>
                          </a:solidFill>
                        </a:rPr>
                        <a:t>What it reflects</a:t>
                      </a:r>
                      <a:endParaRPr lang="en-US" sz="1800" dirty="0">
                        <a:solidFill>
                          <a:schemeClr val="tx1"/>
                        </a:solidFill>
                      </a:endParaRPr>
                    </a:p>
                  </a:txBody>
                  <a:tcPr marL="91434" marR="91434" marT="45712" marB="45712">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alpha val="40000"/>
                      </a:srgbClr>
                    </a:solidFill>
                  </a:tcPr>
                </a:tc>
                <a:tc>
                  <a:txBody>
                    <a:bodyPr/>
                    <a:lstStyle/>
                    <a:p>
                      <a:pPr algn="ctr"/>
                      <a:r>
                        <a:rPr lang="en-US" sz="1800" dirty="0" smtClean="0">
                          <a:solidFill>
                            <a:schemeClr val="tx1"/>
                          </a:solidFill>
                        </a:rPr>
                        <a:t>What it does NOT reflect</a:t>
                      </a:r>
                      <a:endParaRPr lang="en-US" sz="1800" dirty="0">
                        <a:solidFill>
                          <a:schemeClr val="tx1"/>
                        </a:solidFill>
                      </a:endParaRPr>
                    </a:p>
                  </a:txBody>
                  <a:tcPr marL="91434" marR="91434" marT="45712" marB="45712">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alpha val="40000"/>
                      </a:srgbClr>
                    </a:solidFill>
                  </a:tcPr>
                </a:tc>
              </a:tr>
              <a:tr h="1202045">
                <a:tc>
                  <a:txBody>
                    <a:bodyPr/>
                    <a:lstStyle/>
                    <a:p>
                      <a:r>
                        <a:rPr lang="en-US" sz="1800" b="1" dirty="0" smtClean="0"/>
                        <a:t>Ability score</a:t>
                      </a:r>
                    </a:p>
                  </a:txBody>
                  <a:tcPr marL="91434" marR="9143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alpha val="40000"/>
                      </a:srgb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Quantifies a student’s level of skill</a:t>
                      </a:r>
                      <a:r>
                        <a:rPr lang="en-US" sz="1800" baseline="0" dirty="0" smtClean="0"/>
                        <a:t> and reflects changes</a:t>
                      </a:r>
                      <a:endParaRPr lang="en-US" sz="1800" dirty="0" smtClean="0"/>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Scale</a:t>
                      </a:r>
                      <a:r>
                        <a:rPr lang="en-US" sz="1800" baseline="0" dirty="0" smtClean="0"/>
                        <a:t> ranges from a minimal amount of skill to expert</a:t>
                      </a:r>
                      <a:endParaRPr lang="en-US" sz="1800" dirty="0"/>
                    </a:p>
                  </a:txBody>
                  <a:tcPr marL="91434" marR="91434" marT="45712" marB="45712">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buFont typeface="Arial" pitchFamily="34" charset="0"/>
                        <a:buChar char="•"/>
                      </a:pPr>
                      <a:r>
                        <a:rPr lang="en-US" sz="1800" dirty="0" smtClean="0"/>
                        <a:t>Performance compared to other students</a:t>
                      </a:r>
                    </a:p>
                    <a:p>
                      <a:pPr marL="285750" indent="-285750">
                        <a:buFont typeface="Arial" pitchFamily="34" charset="0"/>
                        <a:buChar char="•"/>
                      </a:pPr>
                      <a:r>
                        <a:rPr lang="en-US" sz="1800" dirty="0" smtClean="0"/>
                        <a:t>Grade</a:t>
                      </a:r>
                      <a:r>
                        <a:rPr lang="en-US" sz="1800" baseline="0" dirty="0" smtClean="0"/>
                        <a:t>-level performance</a:t>
                      </a:r>
                      <a:endParaRPr lang="en-US" sz="1800" dirty="0"/>
                    </a:p>
                  </a:txBody>
                  <a:tcPr marL="91434" marR="91434" marT="45712" marB="45712">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012247">
                <a:tc>
                  <a:txBody>
                    <a:bodyPr/>
                    <a:lstStyle/>
                    <a:p>
                      <a:r>
                        <a:rPr lang="en-US" sz="1800" b="1" dirty="0" smtClean="0"/>
                        <a:t>Percentile rank</a:t>
                      </a:r>
                    </a:p>
                  </a:txBody>
                  <a:tcPr marL="91434" marR="9143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alpha val="40000"/>
                      </a:srgbClr>
                    </a:solidFill>
                  </a:tcPr>
                </a:tc>
                <a:tc>
                  <a:txBody>
                    <a:bodyPr/>
                    <a:lstStyle/>
                    <a:p>
                      <a:pPr marL="285750" indent="-285750">
                        <a:buFont typeface="Arial" pitchFamily="34" charset="0"/>
                        <a:buChar char="•"/>
                      </a:pPr>
                      <a:r>
                        <a:rPr lang="en-US" sz="1800" dirty="0" smtClean="0"/>
                        <a:t>Student’s ability compared</a:t>
                      </a:r>
                      <a:r>
                        <a:rPr lang="en-US" sz="1800" baseline="0" dirty="0" smtClean="0"/>
                        <a:t> to other students in the same grade</a:t>
                      </a:r>
                      <a:endParaRPr lang="en-US" sz="1800" dirty="0"/>
                    </a:p>
                  </a:txBody>
                  <a:tcPr marL="91434" marR="91434" marT="45712" marB="45712">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buFont typeface="Arial" pitchFamily="34" charset="0"/>
                        <a:buChar char="•"/>
                      </a:pPr>
                      <a:r>
                        <a:rPr lang="en-US" sz="1800" dirty="0" smtClean="0"/>
                        <a:t>Percentage of</a:t>
                      </a:r>
                      <a:r>
                        <a:rPr lang="en-US" sz="1800" baseline="0" dirty="0" smtClean="0"/>
                        <a:t> correct responses</a:t>
                      </a:r>
                      <a:endParaRPr lang="en-US" sz="1800" dirty="0" smtClean="0"/>
                    </a:p>
                    <a:p>
                      <a:pPr marL="285750" indent="-285750">
                        <a:buFont typeface="Arial" pitchFamily="34" charset="0"/>
                        <a:buChar char="•"/>
                      </a:pPr>
                      <a:r>
                        <a:rPr lang="en-US" sz="1800" dirty="0" smtClean="0"/>
                        <a:t>Growth</a:t>
                      </a:r>
                    </a:p>
                    <a:p>
                      <a:pPr marL="285750" indent="-285750">
                        <a:buFont typeface="Arial" pitchFamily="34" charset="0"/>
                        <a:buChar char="•"/>
                      </a:pPr>
                      <a:r>
                        <a:rPr lang="en-US" sz="1800" dirty="0" smtClean="0"/>
                        <a:t>Level of expected performance</a:t>
                      </a:r>
                      <a:endParaRPr lang="en-US" sz="1800" dirty="0"/>
                    </a:p>
                  </a:txBody>
                  <a:tcPr marL="91434" marR="91434" marT="45712" marB="45712">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8224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Probability of </a:t>
                      </a:r>
                      <a:r>
                        <a:rPr lang="en-US" sz="1800" b="1" smtClean="0"/>
                        <a:t>Literacy Success</a:t>
                      </a:r>
                      <a:endParaRPr lang="en-US" sz="1800" dirty="0"/>
                    </a:p>
                  </a:txBody>
                  <a:tcPr marL="91434" marR="91434"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40000"/>
                      </a:srgbClr>
                    </a:solidFill>
                  </a:tcPr>
                </a:tc>
                <a:tc>
                  <a:txBody>
                    <a:bodyPr/>
                    <a:lstStyle/>
                    <a:p>
                      <a:pPr marL="285750" indent="-285750">
                        <a:buFont typeface="Arial" pitchFamily="34" charset="0"/>
                        <a:buChar char="•"/>
                      </a:pPr>
                      <a:r>
                        <a:rPr lang="en-US" sz="1800" dirty="0" smtClean="0"/>
                        <a:t>Likelihood the student will</a:t>
                      </a:r>
                      <a:r>
                        <a:rPr lang="en-US" sz="1800" baseline="0" dirty="0" smtClean="0"/>
                        <a:t> receive a passing score on end-of-year test</a:t>
                      </a:r>
                      <a:endParaRPr lang="en-US" sz="1800" dirty="0"/>
                    </a:p>
                  </a:txBody>
                  <a:tcPr marL="91434" marR="91434" marT="45712" marB="45712">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Growth</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Previous year’s end-of-year</a:t>
                      </a:r>
                      <a:r>
                        <a:rPr lang="en-US" sz="1800" baseline="0" dirty="0" smtClean="0"/>
                        <a:t> test score</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Grade-level performance</a:t>
                      </a:r>
                      <a:endParaRPr lang="en-US" sz="1800" dirty="0"/>
                    </a:p>
                  </a:txBody>
                  <a:tcPr marL="91434" marR="91434" marT="45712" marB="45712">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4"/>
          </p:nvPr>
        </p:nvSpPr>
        <p:spPr/>
        <p:txBody>
          <a:bodyPr/>
          <a:lstStyle/>
          <a:p>
            <a:fld id="{D3DF9CC1-2D95-6B44-AD84-8EFF3BE5F0CB}" type="slidenum">
              <a:rPr lang="en-US" smtClean="0"/>
              <a:pPr/>
              <a:t>76</a:t>
            </a:fld>
            <a:endParaRPr lang="en-US"/>
          </a:p>
        </p:txBody>
      </p:sp>
    </p:spTree>
    <p:extLst>
      <p:ext uri="{BB962C8B-B14F-4D97-AF65-F5344CB8AC3E}">
        <p14:creationId xmlns:p14="http://schemas.microsoft.com/office/powerpoint/2010/main" val="42870487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normAutofit fontScale="92500" lnSpcReduction="10000"/>
          </a:bodyPr>
          <a:lstStyle/>
          <a:p>
            <a:r>
              <a:rPr lang="en-US" b="1" dirty="0">
                <a:solidFill>
                  <a:srgbClr val="002060"/>
                </a:solidFill>
              </a:rPr>
              <a:t>Probability of Literacy Success:</a:t>
            </a:r>
            <a:r>
              <a:rPr lang="en-US" dirty="0">
                <a:solidFill>
                  <a:srgbClr val="002060"/>
                </a:solidFill>
              </a:rPr>
              <a:t> A PLS of .50 predicts that the student has a 50/50 chance of achieving the passing score or higher on the outcome test</a:t>
            </a:r>
          </a:p>
          <a:p>
            <a:r>
              <a:rPr lang="en-US" b="1" dirty="0">
                <a:solidFill>
                  <a:srgbClr val="0070C0"/>
                </a:solidFill>
              </a:rPr>
              <a:t>Ability Score:</a:t>
            </a:r>
            <a:r>
              <a:rPr lang="en-US" dirty="0"/>
              <a:t> </a:t>
            </a:r>
            <a:r>
              <a:rPr lang="en-US" dirty="0">
                <a:solidFill>
                  <a:srgbClr val="0070C0"/>
                </a:solidFill>
              </a:rPr>
              <a:t>If a student receives a score of 400 at AP1 and 520 at AP2, s/he </a:t>
            </a:r>
            <a:r>
              <a:rPr lang="en-US" dirty="0" smtClean="0">
                <a:solidFill>
                  <a:srgbClr val="0070C0"/>
                </a:solidFill>
              </a:rPr>
              <a:t>demonstrated growth</a:t>
            </a:r>
          </a:p>
          <a:p>
            <a:r>
              <a:rPr lang="en-US" b="1" dirty="0" smtClean="0">
                <a:solidFill>
                  <a:srgbClr val="00B0F0"/>
                </a:solidFill>
              </a:rPr>
              <a:t>Percentile </a:t>
            </a:r>
            <a:r>
              <a:rPr lang="en-US" b="1" dirty="0">
                <a:solidFill>
                  <a:srgbClr val="00B0F0"/>
                </a:solidFill>
              </a:rPr>
              <a:t>Rank: </a:t>
            </a:r>
            <a:r>
              <a:rPr lang="en-US" dirty="0">
                <a:solidFill>
                  <a:srgbClr val="00B0F0"/>
                </a:solidFill>
              </a:rPr>
              <a:t>A fifth grade student with a percentile rank of 55 performed better than 55% of other fifth grade students in Florida</a:t>
            </a:r>
            <a:r>
              <a:rPr lang="en-US" dirty="0" smtClean="0">
                <a:solidFill>
                  <a:srgbClr val="00B0F0"/>
                </a:solidFill>
              </a:rPr>
              <a:t>.</a:t>
            </a:r>
            <a:endParaRPr lang="en-US" dirty="0">
              <a:solidFill>
                <a:srgbClr val="00B0F0"/>
              </a:solidFill>
            </a:endParaRPr>
          </a:p>
        </p:txBody>
      </p:sp>
      <p:sp>
        <p:nvSpPr>
          <p:cNvPr id="4" name="Slide Number Placeholder 3"/>
          <p:cNvSpPr>
            <a:spLocks noGrp="1"/>
          </p:cNvSpPr>
          <p:nvPr>
            <p:ph type="sldNum" sz="quarter" idx="4"/>
          </p:nvPr>
        </p:nvSpPr>
        <p:spPr/>
        <p:txBody>
          <a:bodyPr/>
          <a:lstStyle/>
          <a:p>
            <a:fld id="{D3DF9CC1-2D95-6B44-AD84-8EFF3BE5F0CB}" type="slidenum">
              <a:rPr lang="en-US" smtClean="0"/>
              <a:pPr/>
              <a:t>77</a:t>
            </a:fld>
            <a:endParaRPr lang="en-US"/>
          </a:p>
        </p:txBody>
      </p:sp>
    </p:spTree>
    <p:extLst>
      <p:ext uri="{BB962C8B-B14F-4D97-AF65-F5344CB8AC3E}">
        <p14:creationId xmlns:p14="http://schemas.microsoft.com/office/powerpoint/2010/main" val="29165026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Growth</a:t>
            </a:r>
            <a:endParaRPr lang="en-US" dirty="0"/>
          </a:p>
        </p:txBody>
      </p:sp>
      <p:sp>
        <p:nvSpPr>
          <p:cNvPr id="3" name="Content Placeholder 2"/>
          <p:cNvSpPr>
            <a:spLocks noGrp="1"/>
          </p:cNvSpPr>
          <p:nvPr>
            <p:ph idx="1"/>
          </p:nvPr>
        </p:nvSpPr>
        <p:spPr>
          <a:xfrm>
            <a:off x="457200" y="1600200"/>
            <a:ext cx="8229600" cy="1941689"/>
          </a:xfrm>
        </p:spPr>
        <p:txBody>
          <a:bodyPr>
            <a:normAutofit fontScale="85000" lnSpcReduction="20000"/>
          </a:bodyPr>
          <a:lstStyle/>
          <a:p>
            <a:r>
              <a:rPr lang="en-US" dirty="0"/>
              <a:t>Ability scores are on an equal interval scale whereas percentile rank is </a:t>
            </a:r>
            <a:r>
              <a:rPr lang="en-US" dirty="0" smtClean="0"/>
              <a:t>not.</a:t>
            </a:r>
            <a:endParaRPr lang="en-US" dirty="0"/>
          </a:p>
          <a:p>
            <a:r>
              <a:rPr lang="en-US" dirty="0"/>
              <a:t>Percentile rank is relative to other student’s performance &amp; PLS is relative to another </a:t>
            </a:r>
            <a:r>
              <a:rPr lang="en-US" dirty="0" smtClean="0"/>
              <a:t>assessment.</a:t>
            </a:r>
          </a:p>
          <a:p>
            <a:r>
              <a:rPr lang="en-US" dirty="0" smtClean="0"/>
              <a:t>Ability </a:t>
            </a:r>
            <a:r>
              <a:rPr lang="en-US" dirty="0"/>
              <a:t>score does not involve a </a:t>
            </a:r>
            <a:r>
              <a:rPr lang="en-US" dirty="0" smtClean="0"/>
              <a:t>comparison.</a:t>
            </a:r>
            <a:endParaRPr lang="en-US" dirty="0"/>
          </a:p>
          <a:p>
            <a:pPr marL="0" indent="0">
              <a:buNone/>
            </a:pPr>
            <a:endParaRPr lang="en-US" dirty="0"/>
          </a:p>
        </p:txBody>
      </p:sp>
      <p:grpSp>
        <p:nvGrpSpPr>
          <p:cNvPr id="5" name="Group 4"/>
          <p:cNvGrpSpPr/>
          <p:nvPr/>
        </p:nvGrpSpPr>
        <p:grpSpPr>
          <a:xfrm>
            <a:off x="1793438" y="3654781"/>
            <a:ext cx="5667482" cy="2500868"/>
            <a:chOff x="306527" y="3188771"/>
            <a:chExt cx="7613650" cy="3669229"/>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27" y="3188771"/>
              <a:ext cx="7613650" cy="366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28320" y="6390492"/>
              <a:ext cx="7391857" cy="379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06527" y="5506720"/>
              <a:ext cx="7613650" cy="562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4"/>
          </p:nvPr>
        </p:nvSpPr>
        <p:spPr/>
        <p:txBody>
          <a:bodyPr/>
          <a:lstStyle/>
          <a:p>
            <a:fld id="{D3DF9CC1-2D95-6B44-AD84-8EFF3BE5F0CB}" type="slidenum">
              <a:rPr lang="en-US" smtClean="0"/>
              <a:pPr/>
              <a:t>78</a:t>
            </a:fld>
            <a:endParaRPr lang="en-US"/>
          </a:p>
        </p:txBody>
      </p:sp>
    </p:spTree>
    <p:extLst>
      <p:ext uri="{BB962C8B-B14F-4D97-AF65-F5344CB8AC3E}">
        <p14:creationId xmlns:p14="http://schemas.microsoft.com/office/powerpoint/2010/main" val="15105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Score </a:t>
            </a:r>
            <a:r>
              <a:rPr lang="en-US" dirty="0"/>
              <a:t>Profile</a:t>
            </a:r>
          </a:p>
        </p:txBody>
      </p:sp>
      <p:sp>
        <p:nvSpPr>
          <p:cNvPr id="4" name="Content Placeholder 2"/>
          <p:cNvSpPr>
            <a:spLocks noGrp="1"/>
          </p:cNvSpPr>
          <p:nvPr>
            <p:ph idx="4294967295"/>
          </p:nvPr>
        </p:nvSpPr>
        <p:spPr>
          <a:xfrm>
            <a:off x="456938" y="4476324"/>
            <a:ext cx="8252591" cy="1746678"/>
          </a:xfrm>
          <a:prstGeom prst="rect">
            <a:avLst/>
          </a:prstGeom>
        </p:spPr>
        <p:txBody>
          <a:bodyPr/>
          <a:lstStyle/>
          <a:p>
            <a:r>
              <a:rPr lang="en-US" sz="2400" dirty="0" smtClean="0"/>
              <a:t>Generally, a skill should be targeted for instruction when scoring below the 30</a:t>
            </a:r>
            <a:r>
              <a:rPr lang="en-US" sz="2400" baseline="30000" dirty="0" smtClean="0"/>
              <a:t>th</a:t>
            </a:r>
            <a:r>
              <a:rPr lang="en-US" sz="2400" dirty="0" smtClean="0"/>
              <a:t> percentile</a:t>
            </a:r>
          </a:p>
          <a:p>
            <a:r>
              <a:rPr lang="en-US" sz="2400" dirty="0" smtClean="0"/>
              <a:t>The lower bars represent skills that are relative weaknesses for a student and higher bars indicate relative strengths</a:t>
            </a:r>
            <a:endParaRPr lang="en-US" sz="2400" dirty="0"/>
          </a:p>
        </p:txBody>
      </p:sp>
      <p:sp>
        <p:nvSpPr>
          <p:cNvPr id="5" name="TextBox 4"/>
          <p:cNvSpPr txBox="1"/>
          <p:nvPr/>
        </p:nvSpPr>
        <p:spPr>
          <a:xfrm>
            <a:off x="5943600" y="1691640"/>
            <a:ext cx="3200400" cy="1200329"/>
          </a:xfrm>
          <a:prstGeom prst="rect">
            <a:avLst/>
          </a:prstGeom>
          <a:noFill/>
        </p:spPr>
        <p:txBody>
          <a:bodyPr wrap="square" rtlCol="0">
            <a:spAutoFit/>
          </a:bodyPr>
          <a:lstStyle/>
          <a:p>
            <a:r>
              <a:rPr lang="en-US" dirty="0" smtClean="0"/>
              <a:t>WR= Word Recognition</a:t>
            </a:r>
          </a:p>
          <a:p>
            <a:r>
              <a:rPr lang="en-US" dirty="0" smtClean="0"/>
              <a:t>VK = Vocabulary Knowledge</a:t>
            </a:r>
          </a:p>
          <a:p>
            <a:r>
              <a:rPr lang="en-US" dirty="0" smtClean="0"/>
              <a:t>RC = Reading Comprehension</a:t>
            </a:r>
          </a:p>
          <a:p>
            <a:r>
              <a:rPr lang="en-US" dirty="0" smtClean="0"/>
              <a:t>SK = Syntactic Knowledge</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99674619"/>
              </p:ext>
            </p:extLst>
          </p:nvPr>
        </p:nvGraphicFramePr>
        <p:xfrm>
          <a:off x="456938" y="1520368"/>
          <a:ext cx="5187958" cy="302650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D3DF9CC1-2D95-6B44-AD84-8EFF3BE5F0CB}" type="slidenum">
              <a:rPr lang="en-US" smtClean="0"/>
              <a:pPr/>
              <a:t>79</a:t>
            </a:fld>
            <a:endParaRPr lang="en-US"/>
          </a:p>
        </p:txBody>
      </p:sp>
    </p:spTree>
    <p:extLst>
      <p:ext uri="{BB962C8B-B14F-4D97-AF65-F5344CB8AC3E}">
        <p14:creationId xmlns:p14="http://schemas.microsoft.com/office/powerpoint/2010/main" val="3914298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3-12 </a:t>
            </a:r>
            <a:r>
              <a:rPr lang="en-US" dirty="0" err="1"/>
              <a:t>WAM</a:t>
            </a:r>
            <a:r>
              <a:rPr lang="en-US" dirty="0"/>
              <a:t> System Specifications</a:t>
            </a:r>
          </a:p>
        </p:txBody>
      </p:sp>
      <p:sp>
        <p:nvSpPr>
          <p:cNvPr id="3" name="Content Placeholder 2"/>
          <p:cNvSpPr>
            <a:spLocks noGrp="1"/>
          </p:cNvSpPr>
          <p:nvPr>
            <p:ph idx="1"/>
          </p:nvPr>
        </p:nvSpPr>
        <p:spPr/>
        <p:txBody>
          <a:bodyPr/>
          <a:lstStyle/>
          <a:p>
            <a:endParaRPr lang="en-US" b="1" dirty="0" smtClean="0"/>
          </a:p>
          <a:p>
            <a:r>
              <a:rPr lang="en-US" b="1" dirty="0" smtClean="0"/>
              <a:t>Desktop</a:t>
            </a:r>
            <a:r>
              <a:rPr lang="en-US" b="1" dirty="0"/>
              <a:t>, Laptop, Netbook &amp; Thin Client / Virtual Desktop Infrastructure</a:t>
            </a:r>
          </a:p>
          <a:p>
            <a:pPr lvl="1"/>
            <a:endParaRPr lang="en-US" sz="2000" dirty="0" smtClean="0"/>
          </a:p>
          <a:p>
            <a:pPr lvl="1"/>
            <a:r>
              <a:rPr lang="en-US" dirty="0" smtClean="0"/>
              <a:t>Input Device Requirements</a:t>
            </a:r>
          </a:p>
          <a:p>
            <a:pPr lvl="2"/>
            <a:r>
              <a:rPr lang="en-US" dirty="0" smtClean="0"/>
              <a:t>Keyboard, Mouse</a:t>
            </a:r>
          </a:p>
          <a:p>
            <a:pPr lvl="1"/>
            <a:r>
              <a:rPr lang="en-US" dirty="0" smtClean="0"/>
              <a:t>Headphone/Earphone Requirements</a:t>
            </a:r>
          </a:p>
          <a:p>
            <a:pPr lvl="2"/>
            <a:r>
              <a:rPr lang="en-US" dirty="0" smtClean="0"/>
              <a:t>One set of headphones per computer</a:t>
            </a:r>
          </a:p>
          <a:p>
            <a:pPr marL="914400" lvl="2" indent="0">
              <a:buNone/>
            </a:pPr>
            <a:endParaRPr lang="en-US" dirty="0" smtClean="0"/>
          </a:p>
        </p:txBody>
      </p:sp>
      <p:sp>
        <p:nvSpPr>
          <p:cNvPr id="4" name="Slide Number Placeholder 3"/>
          <p:cNvSpPr>
            <a:spLocks noGrp="1"/>
          </p:cNvSpPr>
          <p:nvPr>
            <p:ph type="sldNum" sz="quarter" idx="4"/>
          </p:nvPr>
        </p:nvSpPr>
        <p:spPr/>
        <p:txBody>
          <a:bodyPr/>
          <a:lstStyle/>
          <a:p>
            <a:fld id="{D3DF9CC1-2D95-6B44-AD84-8EFF3BE5F0CB}" type="slidenum">
              <a:rPr lang="en-US" smtClean="0"/>
              <a:pPr/>
              <a:t>8</a:t>
            </a:fld>
            <a:endParaRPr lang="en-US"/>
          </a:p>
        </p:txBody>
      </p:sp>
    </p:spTree>
    <p:extLst>
      <p:ext uri="{BB962C8B-B14F-4D97-AF65-F5344CB8AC3E}">
        <p14:creationId xmlns:p14="http://schemas.microsoft.com/office/powerpoint/2010/main" val="30880917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8417134"/>
              </p:ext>
            </p:extLst>
          </p:nvPr>
        </p:nvGraphicFramePr>
        <p:xfrm>
          <a:off x="106877" y="213755"/>
          <a:ext cx="8835241" cy="6412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4"/>
          </p:nvPr>
        </p:nvSpPr>
        <p:spPr/>
        <p:txBody>
          <a:bodyPr/>
          <a:lstStyle/>
          <a:p>
            <a:fld id="{D3DF9CC1-2D95-6B44-AD84-8EFF3BE5F0CB}" type="slidenum">
              <a:rPr lang="en-US" smtClean="0"/>
              <a:pPr/>
              <a:t>80</a:t>
            </a:fld>
            <a:endParaRPr lang="en-US"/>
          </a:p>
        </p:txBody>
      </p:sp>
    </p:spTree>
    <p:extLst>
      <p:ext uri="{BB962C8B-B14F-4D97-AF65-F5344CB8AC3E}">
        <p14:creationId xmlns:p14="http://schemas.microsoft.com/office/powerpoint/2010/main" val="304794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77118015"/>
              </p:ext>
            </p:extLst>
          </p:nvPr>
        </p:nvGraphicFramePr>
        <p:xfrm>
          <a:off x="118753" y="154379"/>
          <a:ext cx="8918369" cy="654330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a:xfrm>
            <a:off x="3505200" y="6515120"/>
            <a:ext cx="2133600" cy="365125"/>
          </a:xfrm>
        </p:spPr>
        <p:txBody>
          <a:bodyPr/>
          <a:lstStyle/>
          <a:p>
            <a:fld id="{D3DF9CC1-2D95-6B44-AD84-8EFF3BE5F0CB}" type="slidenum">
              <a:rPr lang="en-US" smtClean="0"/>
              <a:pPr/>
              <a:t>81</a:t>
            </a:fld>
            <a:endParaRPr lang="en-US" dirty="0"/>
          </a:p>
        </p:txBody>
      </p:sp>
    </p:spTree>
    <p:extLst>
      <p:ext uri="{BB962C8B-B14F-4D97-AF65-F5344CB8AC3E}">
        <p14:creationId xmlns:p14="http://schemas.microsoft.com/office/powerpoint/2010/main" val="352093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56384535"/>
              </p:ext>
            </p:extLst>
          </p:nvPr>
        </p:nvGraphicFramePr>
        <p:xfrm>
          <a:off x="237506" y="296883"/>
          <a:ext cx="8716489" cy="644830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a:xfrm>
            <a:off x="3505200" y="6492875"/>
            <a:ext cx="2133600" cy="365125"/>
          </a:xfrm>
        </p:spPr>
        <p:txBody>
          <a:bodyPr/>
          <a:lstStyle/>
          <a:p>
            <a:fld id="{D3DF9CC1-2D95-6B44-AD84-8EFF3BE5F0CB}" type="slidenum">
              <a:rPr lang="en-US" smtClean="0"/>
              <a:pPr/>
              <a:t>82</a:t>
            </a:fld>
            <a:endParaRPr lang="en-US" dirty="0"/>
          </a:p>
        </p:txBody>
      </p:sp>
    </p:spTree>
    <p:extLst>
      <p:ext uri="{BB962C8B-B14F-4D97-AF65-F5344CB8AC3E}">
        <p14:creationId xmlns:p14="http://schemas.microsoft.com/office/powerpoint/2010/main" val="73554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4800333"/>
              </p:ext>
            </p:extLst>
          </p:nvPr>
        </p:nvGraphicFramePr>
        <p:xfrm>
          <a:off x="130629" y="190005"/>
          <a:ext cx="8835241" cy="644830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a:xfrm>
            <a:off x="3505200" y="6455743"/>
            <a:ext cx="2133600" cy="365125"/>
          </a:xfrm>
        </p:spPr>
        <p:txBody>
          <a:bodyPr/>
          <a:lstStyle/>
          <a:p>
            <a:fld id="{D3DF9CC1-2D95-6B44-AD84-8EFF3BE5F0CB}" type="slidenum">
              <a:rPr lang="en-US" smtClean="0"/>
              <a:pPr/>
              <a:t>83</a:t>
            </a:fld>
            <a:endParaRPr lang="en-US" dirty="0"/>
          </a:p>
        </p:txBody>
      </p:sp>
    </p:spTree>
    <p:extLst>
      <p:ext uri="{BB962C8B-B14F-4D97-AF65-F5344CB8AC3E}">
        <p14:creationId xmlns:p14="http://schemas.microsoft.com/office/powerpoint/2010/main" val="10583311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Parents</a:t>
            </a:r>
            <a:endParaRPr lang="en-US" dirty="0"/>
          </a:p>
        </p:txBody>
      </p:sp>
      <p:sp>
        <p:nvSpPr>
          <p:cNvPr id="3" name="Content Placeholder 2"/>
          <p:cNvSpPr>
            <a:spLocks noGrp="1"/>
          </p:cNvSpPr>
          <p:nvPr>
            <p:ph idx="1"/>
          </p:nvPr>
        </p:nvSpPr>
        <p:spPr/>
        <p:txBody>
          <a:bodyPr/>
          <a:lstStyle/>
          <a:p>
            <a:r>
              <a:rPr lang="en-US" dirty="0" smtClean="0"/>
              <a:t>Computer-generated parent resource letters will be available after each assessment period.</a:t>
            </a:r>
          </a:p>
          <a:p>
            <a:r>
              <a:rPr lang="en-US" dirty="0" smtClean="0"/>
              <a:t>Letters will contain information on strength and weaknesses, progress over the school year, and skills targeted for instruction.</a:t>
            </a:r>
          </a:p>
          <a:p>
            <a:r>
              <a:rPr lang="en-US" dirty="0" smtClean="0"/>
              <a:t>Letters will also include resources on strengthening reading skills assessed in FAIR-FS.</a:t>
            </a:r>
          </a:p>
        </p:txBody>
      </p:sp>
      <p:sp>
        <p:nvSpPr>
          <p:cNvPr id="4" name="Slide Number Placeholder 3"/>
          <p:cNvSpPr>
            <a:spLocks noGrp="1"/>
          </p:cNvSpPr>
          <p:nvPr>
            <p:ph type="sldNum" sz="quarter" idx="4"/>
          </p:nvPr>
        </p:nvSpPr>
        <p:spPr/>
        <p:txBody>
          <a:bodyPr/>
          <a:lstStyle/>
          <a:p>
            <a:fld id="{D3DF9CC1-2D95-6B44-AD84-8EFF3BE5F0CB}" type="slidenum">
              <a:rPr lang="en-US" smtClean="0"/>
              <a:pPr/>
              <a:t>84</a:t>
            </a:fld>
            <a:endParaRPr lang="en-US"/>
          </a:p>
        </p:txBody>
      </p:sp>
    </p:spTree>
    <p:extLst>
      <p:ext uri="{BB962C8B-B14F-4D97-AF65-F5344CB8AC3E}">
        <p14:creationId xmlns:p14="http://schemas.microsoft.com/office/powerpoint/2010/main" val="12561518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a:xfrm>
            <a:off x="928779" y="1805911"/>
            <a:ext cx="7286442" cy="4007431"/>
          </a:xfrm>
        </p:spPr>
        <p:txBody>
          <a:bodyPr>
            <a:normAutofit/>
          </a:bodyPr>
          <a:lstStyle/>
          <a:p>
            <a:pPr>
              <a:defRPr/>
            </a:pPr>
            <a:r>
              <a:rPr lang="en-US" dirty="0" smtClean="0"/>
              <a:t>Score Types</a:t>
            </a:r>
          </a:p>
          <a:p>
            <a:pPr lvl="1">
              <a:defRPr/>
            </a:pPr>
            <a:r>
              <a:rPr lang="en-US" dirty="0" smtClean="0"/>
              <a:t>Ability scores</a:t>
            </a:r>
          </a:p>
          <a:p>
            <a:pPr lvl="1">
              <a:defRPr/>
            </a:pPr>
            <a:r>
              <a:rPr lang="en-US" dirty="0" smtClean="0"/>
              <a:t>Percentile ranks</a:t>
            </a:r>
          </a:p>
          <a:p>
            <a:pPr lvl="1">
              <a:defRPr/>
            </a:pPr>
            <a:r>
              <a:rPr lang="en-US" dirty="0" smtClean="0"/>
              <a:t>Probability of literacy success</a:t>
            </a:r>
          </a:p>
          <a:p>
            <a:pPr marL="0" indent="0">
              <a:buNone/>
              <a:defRPr/>
            </a:pPr>
            <a:endParaRPr lang="en-US" sz="1700" dirty="0" smtClean="0"/>
          </a:p>
          <a:p>
            <a:pPr>
              <a:defRPr/>
            </a:pPr>
            <a:r>
              <a:rPr lang="en-US" dirty="0" smtClean="0"/>
              <a:t>Student Score Reports</a:t>
            </a:r>
          </a:p>
          <a:p>
            <a:pPr>
              <a:defRPr/>
            </a:pPr>
            <a:endParaRPr lang="en-US" sz="1600" dirty="0" smtClean="0"/>
          </a:p>
          <a:p>
            <a:pPr>
              <a:defRPr/>
            </a:pPr>
            <a:r>
              <a:rPr lang="en-US" dirty="0" smtClean="0"/>
              <a:t>Parent Communication</a:t>
            </a:r>
          </a:p>
          <a:p>
            <a:pPr>
              <a:defRPr/>
            </a:pP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85</a:t>
            </a:fld>
            <a:endParaRPr lang="en-US"/>
          </a:p>
        </p:txBody>
      </p:sp>
    </p:spTree>
    <p:extLst>
      <p:ext uri="{BB962C8B-B14F-4D97-AF65-F5344CB8AC3E}">
        <p14:creationId xmlns:p14="http://schemas.microsoft.com/office/powerpoint/2010/main" val="38127298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Topics</a:t>
            </a:r>
            <a:endParaRPr lang="en-US" dirty="0"/>
          </a:p>
        </p:txBody>
      </p:sp>
      <p:sp>
        <p:nvSpPr>
          <p:cNvPr id="3" name="Content Placeholder 2"/>
          <p:cNvSpPr>
            <a:spLocks noGrp="1"/>
          </p:cNvSpPr>
          <p:nvPr>
            <p:ph idx="1"/>
          </p:nvPr>
        </p:nvSpPr>
        <p:spPr/>
        <p:txBody>
          <a:bodyPr>
            <a:normAutofit/>
          </a:bodyPr>
          <a:lstStyle/>
          <a:p>
            <a:pPr marL="457200" indent="-457200">
              <a:buFont typeface="Wingdings" pitchFamily="2" charset="2"/>
              <a:buChar char="§"/>
            </a:pPr>
            <a:endParaRPr lang="en-US" b="1" dirty="0" smtClean="0"/>
          </a:p>
          <a:p>
            <a:pPr>
              <a:buFont typeface="Wingdings" panose="05000000000000000000" pitchFamily="2" charset="2"/>
              <a:buChar char="ü"/>
            </a:pPr>
            <a:r>
              <a:rPr lang="en-US" b="1" dirty="0" smtClean="0"/>
              <a:t>Administration of FAIR-FS 3-12</a:t>
            </a:r>
          </a:p>
          <a:p>
            <a:pPr>
              <a:buFont typeface="Arial" panose="020B0604020202020204" pitchFamily="34" charset="0"/>
              <a:buChar char="•"/>
            </a:pPr>
            <a:endParaRPr lang="en-US" b="1" dirty="0" smtClean="0"/>
          </a:p>
          <a:p>
            <a:pPr>
              <a:buFont typeface="Wingdings" panose="05000000000000000000" pitchFamily="2" charset="2"/>
              <a:buChar char="ü"/>
            </a:pPr>
            <a:r>
              <a:rPr lang="en-US" b="1" dirty="0" smtClean="0"/>
              <a:t>Example of Administration</a:t>
            </a:r>
          </a:p>
          <a:p>
            <a:pPr>
              <a:buFont typeface="Arial" panose="020B0604020202020204" pitchFamily="34" charset="0"/>
              <a:buChar char="•"/>
            </a:pPr>
            <a:endParaRPr lang="en-US" dirty="0" smtClean="0"/>
          </a:p>
          <a:p>
            <a:pPr>
              <a:buFont typeface="Wingdings" panose="05000000000000000000" pitchFamily="2" charset="2"/>
              <a:buChar char="ü"/>
            </a:pPr>
            <a:r>
              <a:rPr lang="en-US" b="1" dirty="0" smtClean="0"/>
              <a:t>Scoring and Reports</a:t>
            </a:r>
            <a:endParaRPr lang="en-US" b="1"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86</a:t>
            </a:fld>
            <a:endParaRPr lang="en-US"/>
          </a:p>
        </p:txBody>
      </p:sp>
    </p:spTree>
    <p:extLst>
      <p:ext uri="{BB962C8B-B14F-4D97-AF65-F5344CB8AC3E}">
        <p14:creationId xmlns:p14="http://schemas.microsoft.com/office/powerpoint/2010/main" val="38930476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928779" y="1805911"/>
            <a:ext cx="7286442" cy="4007431"/>
          </a:xfrm>
        </p:spPr>
        <p:txBody>
          <a:bodyPr>
            <a:normAutofit lnSpcReduction="10000"/>
          </a:bodyPr>
          <a:lstStyle/>
          <a:p>
            <a:pPr>
              <a:defRPr/>
            </a:pPr>
            <a:r>
              <a:rPr lang="en-US" dirty="0" smtClean="0"/>
              <a:t>With whom do I need to share this information?</a:t>
            </a:r>
          </a:p>
          <a:p>
            <a:pPr lvl="1">
              <a:defRPr/>
            </a:pPr>
            <a:r>
              <a:rPr lang="en-US" dirty="0" smtClean="0"/>
              <a:t>District staff</a:t>
            </a:r>
          </a:p>
          <a:p>
            <a:pPr lvl="1">
              <a:defRPr/>
            </a:pPr>
            <a:r>
              <a:rPr lang="en-US" dirty="0" smtClean="0"/>
              <a:t>School staff</a:t>
            </a:r>
          </a:p>
          <a:p>
            <a:pPr>
              <a:defRPr/>
            </a:pPr>
            <a:r>
              <a:rPr lang="en-US" dirty="0" smtClean="0"/>
              <a:t>How will I share this information?</a:t>
            </a:r>
          </a:p>
          <a:p>
            <a:pPr lvl="1">
              <a:defRPr/>
            </a:pPr>
            <a:r>
              <a:rPr lang="en-US" dirty="0" smtClean="0"/>
              <a:t>Printed material</a:t>
            </a:r>
          </a:p>
          <a:p>
            <a:pPr lvl="1">
              <a:defRPr/>
            </a:pPr>
            <a:r>
              <a:rPr lang="en-US" dirty="0" smtClean="0"/>
              <a:t>Face-to-face</a:t>
            </a:r>
          </a:p>
          <a:p>
            <a:pPr>
              <a:defRPr/>
            </a:pPr>
            <a:r>
              <a:rPr lang="en-US" dirty="0" smtClean="0"/>
              <a:t>What is the training schedule?</a:t>
            </a:r>
          </a:p>
          <a:p>
            <a:pPr lvl="1">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87</a:t>
            </a:fld>
            <a:endParaRPr lang="en-US"/>
          </a:p>
        </p:txBody>
      </p:sp>
    </p:spTree>
    <p:extLst>
      <p:ext uri="{BB962C8B-B14F-4D97-AF65-F5344CB8AC3E}">
        <p14:creationId xmlns:p14="http://schemas.microsoft.com/office/powerpoint/2010/main" val="3192605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Soon</a:t>
            </a:r>
            <a:endParaRPr lang="en-US" dirty="0"/>
          </a:p>
        </p:txBody>
      </p:sp>
      <p:sp>
        <p:nvSpPr>
          <p:cNvPr id="3" name="Content Placeholder 2"/>
          <p:cNvSpPr>
            <a:spLocks noGrp="1"/>
          </p:cNvSpPr>
          <p:nvPr>
            <p:ph idx="1"/>
          </p:nvPr>
        </p:nvSpPr>
        <p:spPr>
          <a:xfrm>
            <a:off x="776874" y="1945532"/>
            <a:ext cx="7286442" cy="2198978"/>
          </a:xfrm>
        </p:spPr>
        <p:txBody>
          <a:bodyPr>
            <a:normAutofit/>
          </a:bodyPr>
          <a:lstStyle/>
          <a:p>
            <a:pPr>
              <a:defRPr/>
            </a:pPr>
            <a:r>
              <a:rPr lang="en-US" dirty="0" smtClean="0"/>
              <a:t>Train the trainer sessions held in the fall</a:t>
            </a:r>
          </a:p>
          <a:p>
            <a:pPr lvl="1">
              <a:defRPr/>
            </a:pPr>
            <a:r>
              <a:rPr lang="en-US" dirty="0" smtClean="0"/>
              <a:t>Score reports</a:t>
            </a:r>
          </a:p>
          <a:p>
            <a:pPr lvl="1">
              <a:defRPr/>
            </a:pPr>
            <a:r>
              <a:rPr lang="en-US" dirty="0" smtClean="0"/>
              <a:t>Instructional implications</a:t>
            </a:r>
          </a:p>
          <a:p>
            <a:pPr lvl="1">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88</a:t>
            </a:fld>
            <a:endParaRPr lang="en-US"/>
          </a:p>
        </p:txBody>
      </p:sp>
    </p:spTree>
    <p:extLst>
      <p:ext uri="{BB962C8B-B14F-4D97-AF65-F5344CB8AC3E}">
        <p14:creationId xmlns:p14="http://schemas.microsoft.com/office/powerpoint/2010/main" val="23776832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Questions</a:t>
            </a:r>
            <a:endParaRPr lang="en-US" cap="none" dirty="0"/>
          </a:p>
        </p:txBody>
      </p:sp>
      <p:pic>
        <p:nvPicPr>
          <p:cNvPr id="3" name="Picture 2" descr="fs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4" name="Slide Number Placeholder 3"/>
          <p:cNvSpPr>
            <a:spLocks noGrp="1"/>
          </p:cNvSpPr>
          <p:nvPr>
            <p:ph type="sldNum" sz="quarter" idx="4"/>
          </p:nvPr>
        </p:nvSpPr>
        <p:spPr/>
        <p:txBody>
          <a:bodyPr/>
          <a:lstStyle/>
          <a:p>
            <a:fld id="{D3DF9CC1-2D95-6B44-AD84-8EFF3BE5F0CB}" type="slidenum">
              <a:rPr lang="en-US" smtClean="0"/>
              <a:pPr/>
              <a:t>89</a:t>
            </a:fld>
            <a:endParaRPr lang="en-US"/>
          </a:p>
        </p:txBody>
      </p:sp>
    </p:spTree>
    <p:extLst>
      <p:ext uri="{BB962C8B-B14F-4D97-AF65-F5344CB8AC3E}">
        <p14:creationId xmlns:p14="http://schemas.microsoft.com/office/powerpoint/2010/main" val="2760770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3-12 </a:t>
            </a:r>
            <a:r>
              <a:rPr lang="en-US" dirty="0" err="1"/>
              <a:t>WAM</a:t>
            </a:r>
            <a:r>
              <a:rPr lang="en-US" dirty="0"/>
              <a:t> System Specifications</a:t>
            </a:r>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r>
              <a:rPr lang="en-US" b="1" dirty="0"/>
              <a:t>Browser </a:t>
            </a:r>
            <a:r>
              <a:rPr lang="en-US" b="1" dirty="0" smtClean="0"/>
              <a:t>Specifications </a:t>
            </a:r>
            <a:endParaRPr lang="en-US" dirty="0" smtClean="0"/>
          </a:p>
          <a:p>
            <a:pPr lvl="1"/>
            <a:r>
              <a:rPr lang="en-US" dirty="0" smtClean="0"/>
              <a:t>Internet Explorer (IE)</a:t>
            </a:r>
          </a:p>
          <a:p>
            <a:pPr lvl="2"/>
            <a:r>
              <a:rPr lang="en-US" dirty="0" smtClean="0"/>
              <a:t>Version 9, 10</a:t>
            </a:r>
          </a:p>
          <a:p>
            <a:pPr lvl="1"/>
            <a:r>
              <a:rPr lang="en-US" dirty="0" smtClean="0"/>
              <a:t>Chrome</a:t>
            </a:r>
          </a:p>
          <a:p>
            <a:pPr lvl="2"/>
            <a:r>
              <a:rPr lang="en-US" dirty="0" smtClean="0"/>
              <a:t>Version 32</a:t>
            </a:r>
          </a:p>
          <a:p>
            <a:pPr lvl="1"/>
            <a:r>
              <a:rPr lang="en-US" dirty="0" smtClean="0"/>
              <a:t>Firefox</a:t>
            </a:r>
          </a:p>
          <a:p>
            <a:pPr lvl="2"/>
            <a:r>
              <a:rPr lang="en-US" dirty="0" smtClean="0"/>
              <a:t>Version 26</a:t>
            </a:r>
          </a:p>
          <a:p>
            <a:pPr lvl="1"/>
            <a:r>
              <a:rPr lang="en-US" dirty="0" smtClean="0"/>
              <a:t>Safari</a:t>
            </a:r>
          </a:p>
          <a:p>
            <a:pPr lvl="2"/>
            <a:r>
              <a:rPr lang="en-US" dirty="0" smtClean="0"/>
              <a:t>Version 5.1.7</a:t>
            </a:r>
          </a:p>
          <a:p>
            <a:pPr lvl="1"/>
            <a:r>
              <a:rPr lang="en-US" dirty="0" smtClean="0"/>
              <a:t>Flash Player</a:t>
            </a:r>
          </a:p>
          <a:p>
            <a:pPr lvl="2"/>
            <a:r>
              <a:rPr lang="en-US" dirty="0" smtClean="0"/>
              <a:t>Version 10.3</a:t>
            </a:r>
            <a:endParaRPr lang="en-US" dirty="0"/>
          </a:p>
        </p:txBody>
      </p:sp>
      <p:sp>
        <p:nvSpPr>
          <p:cNvPr id="5" name="Slide Number Placeholder 4"/>
          <p:cNvSpPr>
            <a:spLocks noGrp="1"/>
          </p:cNvSpPr>
          <p:nvPr>
            <p:ph type="sldNum" sz="quarter" idx="4"/>
          </p:nvPr>
        </p:nvSpPr>
        <p:spPr/>
        <p:txBody>
          <a:bodyPr/>
          <a:lstStyle/>
          <a:p>
            <a:fld id="{D3DF9CC1-2D95-6B44-AD84-8EFF3BE5F0CB}" type="slidenum">
              <a:rPr lang="en-US" smtClean="0"/>
              <a:pPr/>
              <a:t>9</a:t>
            </a:fld>
            <a:endParaRPr lang="en-US"/>
          </a:p>
        </p:txBody>
      </p:sp>
    </p:spTree>
    <p:extLst>
      <p:ext uri="{BB962C8B-B14F-4D97-AF65-F5344CB8AC3E}">
        <p14:creationId xmlns:p14="http://schemas.microsoft.com/office/powerpoint/2010/main" val="33599252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t>
            </a:r>
            <a:r>
              <a:rPr lang="en-US" dirty="0" smtClean="0"/>
              <a:t>Assistance</a:t>
            </a:r>
            <a:endParaRPr lang="en-US" dirty="0"/>
          </a:p>
        </p:txBody>
      </p:sp>
      <p:sp>
        <p:nvSpPr>
          <p:cNvPr id="3" name="Content Placeholder 2"/>
          <p:cNvSpPr>
            <a:spLocks noGrp="1"/>
          </p:cNvSpPr>
          <p:nvPr>
            <p:ph idx="1"/>
          </p:nvPr>
        </p:nvSpPr>
        <p:spPr>
          <a:xfrm>
            <a:off x="457200" y="1785257"/>
            <a:ext cx="8229600" cy="4340906"/>
          </a:xfrm>
        </p:spPr>
        <p:txBody>
          <a:bodyPr>
            <a:normAutofit/>
          </a:bodyPr>
          <a:lstStyle/>
          <a:p>
            <a:pPr>
              <a:buFont typeface="Arial" pitchFamily="34" charset="0"/>
              <a:buChar char="•"/>
            </a:pPr>
            <a:r>
              <a:rPr lang="en-US" sz="2800" dirty="0"/>
              <a:t>Curriculum questions: </a:t>
            </a:r>
            <a:r>
              <a:rPr lang="en-US" sz="2800" dirty="0" smtClean="0"/>
              <a:t>Contact </a:t>
            </a:r>
            <a:r>
              <a:rPr lang="en-US" sz="2800" dirty="0"/>
              <a:t>your district reading </a:t>
            </a:r>
            <a:r>
              <a:rPr lang="en-US" sz="2800" dirty="0" smtClean="0"/>
              <a:t>office</a:t>
            </a:r>
          </a:p>
          <a:p>
            <a:pPr>
              <a:buFont typeface="Arial" pitchFamily="34" charset="0"/>
              <a:buChar char="•"/>
            </a:pPr>
            <a:endParaRPr lang="en-US" sz="1600" dirty="0"/>
          </a:p>
          <a:p>
            <a:pPr marL="342900" lvl="1" indent="-342900">
              <a:buFont typeface="Arial" pitchFamily="34" charset="0"/>
              <a:buChar char="•"/>
            </a:pPr>
            <a:r>
              <a:rPr lang="en-US" dirty="0"/>
              <a:t>Content </a:t>
            </a:r>
            <a:r>
              <a:rPr lang="en-US" dirty="0" smtClean="0"/>
              <a:t>and policy questions</a:t>
            </a:r>
            <a:r>
              <a:rPr lang="en-US" dirty="0"/>
              <a:t>: </a:t>
            </a:r>
            <a:r>
              <a:rPr lang="en-US" dirty="0" smtClean="0"/>
              <a:t>Contact </a:t>
            </a:r>
            <a:r>
              <a:rPr lang="en-US" dirty="0"/>
              <a:t>Just Read, Florida! at 850-245-0503 </a:t>
            </a:r>
            <a:r>
              <a:rPr lang="en-US" sz="2000" dirty="0"/>
              <a:t>http://www.justreadflorida.com/ </a:t>
            </a:r>
            <a:endParaRPr lang="en-US" sz="2000" dirty="0" smtClean="0"/>
          </a:p>
          <a:p>
            <a:pPr marL="342900" lvl="1" indent="-342900">
              <a:buFont typeface="Arial" pitchFamily="34" charset="0"/>
              <a:buChar char="•"/>
            </a:pPr>
            <a:endParaRPr lang="en-US" sz="1600" dirty="0"/>
          </a:p>
          <a:p>
            <a:pPr>
              <a:spcBef>
                <a:spcPts val="0"/>
              </a:spcBef>
              <a:buFont typeface="Arial" pitchFamily="34" charset="0"/>
              <a:buChar char="•"/>
            </a:pPr>
            <a:r>
              <a:rPr lang="en-US" sz="2800" dirty="0" smtClean="0"/>
              <a:t>Technical </a:t>
            </a:r>
            <a:r>
              <a:rPr lang="en-US" sz="2800" dirty="0"/>
              <a:t>questions: </a:t>
            </a:r>
            <a:r>
              <a:rPr lang="en-US" sz="2800" dirty="0" smtClean="0"/>
              <a:t>Call or email </a:t>
            </a:r>
            <a:r>
              <a:rPr lang="en-US" sz="2800" dirty="0"/>
              <a:t>FLDOE Integrated Education Network Service Center </a:t>
            </a:r>
            <a:r>
              <a:rPr lang="en-US" sz="2800" dirty="0">
                <a:latin typeface="Times New Roman" panose="02020603050405020304" pitchFamily="18" charset="0"/>
                <a:cs typeface="Times New Roman" panose="02020603050405020304" pitchFamily="18" charset="0"/>
              </a:rPr>
              <a:t>IENHELP@fldoe.org</a:t>
            </a:r>
            <a:r>
              <a:rPr lang="en-US" sz="2800" dirty="0"/>
              <a:t>  or  855-814-2876</a:t>
            </a:r>
          </a:p>
          <a:p>
            <a:pPr marL="0" indent="0">
              <a:spcBef>
                <a:spcPts val="0"/>
              </a:spcBef>
              <a:buNone/>
            </a:pPr>
            <a:endParaRPr lang="en-US" sz="2800"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90</a:t>
            </a:fld>
            <a:endParaRPr lang="en-US"/>
          </a:p>
        </p:txBody>
      </p:sp>
    </p:spTree>
    <p:extLst>
      <p:ext uri="{BB962C8B-B14F-4D97-AF65-F5344CB8AC3E}">
        <p14:creationId xmlns:p14="http://schemas.microsoft.com/office/powerpoint/2010/main" val="36812119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Instructional </a:t>
            </a:r>
            <a:r>
              <a:rPr lang="en-US" dirty="0" smtClean="0"/>
              <a:t>Implications</a:t>
            </a:r>
            <a:endParaRPr lang="en-US" cap="none" dirty="0"/>
          </a:p>
        </p:txBody>
      </p:sp>
      <p:pic>
        <p:nvPicPr>
          <p:cNvPr id="3" name="Picture 2" descr="fs_se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1" y="469900"/>
            <a:ext cx="3614229" cy="3657600"/>
          </a:xfrm>
          <a:prstGeom prst="rect">
            <a:avLst/>
          </a:prstGeom>
        </p:spPr>
      </p:pic>
      <p:sp>
        <p:nvSpPr>
          <p:cNvPr id="4" name="Slide Number Placeholder 3"/>
          <p:cNvSpPr>
            <a:spLocks noGrp="1"/>
          </p:cNvSpPr>
          <p:nvPr>
            <p:ph type="sldNum" sz="quarter" idx="4"/>
          </p:nvPr>
        </p:nvSpPr>
        <p:spPr/>
        <p:txBody>
          <a:bodyPr/>
          <a:lstStyle/>
          <a:p>
            <a:fld id="{D3DF9CC1-2D95-6B44-AD84-8EFF3BE5F0CB}" type="slidenum">
              <a:rPr lang="en-US" smtClean="0"/>
              <a:pPr/>
              <a:t>91</a:t>
            </a:fld>
            <a:endParaRPr lang="en-US"/>
          </a:p>
        </p:txBody>
      </p:sp>
    </p:spTree>
    <p:extLst>
      <p:ext uri="{BB962C8B-B14F-4D97-AF65-F5344CB8AC3E}">
        <p14:creationId xmlns:p14="http://schemas.microsoft.com/office/powerpoint/2010/main" val="2478096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Informing Instruction</a:t>
            </a:r>
            <a:endParaRPr lang="en-US" dirty="0"/>
          </a:p>
        </p:txBody>
      </p:sp>
      <p:sp>
        <p:nvSpPr>
          <p:cNvPr id="3" name="Content Placeholder 2"/>
          <p:cNvSpPr>
            <a:spLocks noGrp="1"/>
          </p:cNvSpPr>
          <p:nvPr>
            <p:ph idx="1"/>
          </p:nvPr>
        </p:nvSpPr>
        <p:spPr/>
        <p:txBody>
          <a:bodyPr/>
          <a:lstStyle/>
          <a:p>
            <a:r>
              <a:rPr lang="en-US" sz="2800" dirty="0"/>
              <a:t>Use the student’s score profile and the classroom report to identify students and skills for supplemental instruction/intervention</a:t>
            </a:r>
          </a:p>
          <a:p>
            <a:pPr lvl="1"/>
            <a:r>
              <a:rPr lang="en-US" sz="2400" dirty="0"/>
              <a:t>Identify lower performing students from the classroom report</a:t>
            </a:r>
          </a:p>
          <a:p>
            <a:pPr lvl="1"/>
            <a:r>
              <a:rPr lang="en-US" sz="2400" dirty="0"/>
              <a:t>Target skills that are relative weaknesses for the individual student through:</a:t>
            </a:r>
          </a:p>
          <a:p>
            <a:pPr lvl="2"/>
            <a:r>
              <a:rPr lang="en-US" dirty="0"/>
              <a:t>Supplemental curriculum</a:t>
            </a:r>
          </a:p>
          <a:p>
            <a:pPr lvl="2"/>
            <a:r>
              <a:rPr lang="en-US" dirty="0"/>
              <a:t>Added time and emphasis on particular skills</a:t>
            </a:r>
          </a:p>
          <a:p>
            <a:pPr lvl="2"/>
            <a:r>
              <a:rPr lang="en-US" dirty="0"/>
              <a:t>Targeted activities during center time</a:t>
            </a:r>
            <a:r>
              <a:rPr lang="en-US" dirty="0" smtClean="0"/>
              <a:t>*</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92</a:t>
            </a:fld>
            <a:endParaRPr lang="en-US"/>
          </a:p>
        </p:txBody>
      </p:sp>
    </p:spTree>
    <p:extLst>
      <p:ext uri="{BB962C8B-B14F-4D97-AF65-F5344CB8AC3E}">
        <p14:creationId xmlns:p14="http://schemas.microsoft.com/office/powerpoint/2010/main" val="352837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86" y="404707"/>
            <a:ext cx="7500870" cy="570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D3DF9CC1-2D95-6B44-AD84-8EFF3BE5F0CB}" type="slidenum">
              <a:rPr lang="en-US" smtClean="0"/>
              <a:pPr/>
              <a:t>93</a:t>
            </a:fld>
            <a:endParaRPr lang="en-US"/>
          </a:p>
        </p:txBody>
      </p:sp>
    </p:spTree>
    <p:extLst>
      <p:ext uri="{BB962C8B-B14F-4D97-AF65-F5344CB8AC3E}">
        <p14:creationId xmlns:p14="http://schemas.microsoft.com/office/powerpoint/2010/main" val="366730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Effective Practices </a:t>
            </a:r>
            <a:r>
              <a:rPr lang="en-US" dirty="0" smtClean="0"/>
              <a:t>for</a:t>
            </a:r>
            <a:br>
              <a:rPr lang="en-US" dirty="0" smtClean="0"/>
            </a:br>
            <a:r>
              <a:rPr lang="en-US" dirty="0" smtClean="0"/>
              <a:t>Literacy </a:t>
            </a:r>
            <a:r>
              <a:rPr lang="en-US" dirty="0"/>
              <a:t>Instruction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48" y="1792111"/>
            <a:ext cx="3259514" cy="406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505381352"/>
              </p:ext>
            </p:extLst>
          </p:nvPr>
        </p:nvGraphicFramePr>
        <p:xfrm>
          <a:off x="4486330" y="1792112"/>
          <a:ext cx="3845588" cy="4080568"/>
        </p:xfrm>
        <a:graphic>
          <a:graphicData uri="http://schemas.openxmlformats.org/drawingml/2006/table">
            <a:tbl>
              <a:tblPr>
                <a:tableStyleId>{3C2FFA5D-87B4-456A-9821-1D502468CF0F}</a:tableStyleId>
              </a:tblPr>
              <a:tblGrid>
                <a:gridCol w="326266"/>
                <a:gridCol w="3519322"/>
              </a:tblGrid>
              <a:tr h="654695">
                <a:tc>
                  <a:txBody>
                    <a:bodyPr/>
                    <a:lstStyle/>
                    <a:p>
                      <a:pPr algn="r" fontAlgn="t"/>
                      <a:r>
                        <a:rPr lang="en-US" sz="1700" dirty="0">
                          <a:effectLst/>
                        </a:rPr>
                        <a:t>1.</a:t>
                      </a:r>
                    </a:p>
                  </a:txBody>
                  <a:tcPr marL="23533" marR="47065" marT="23533" marB="70598"/>
                </a:tc>
                <a:tc>
                  <a:txBody>
                    <a:bodyPr/>
                    <a:lstStyle/>
                    <a:p>
                      <a:pPr algn="l" fontAlgn="t"/>
                      <a:r>
                        <a:rPr lang="en-US" sz="1700" dirty="0">
                          <a:effectLst/>
                        </a:rPr>
                        <a:t>Provide explicit </a:t>
                      </a:r>
                      <a:r>
                        <a:rPr lang="en-US" sz="1700" dirty="0" smtClean="0">
                          <a:effectLst/>
                        </a:rPr>
                        <a:t>vocabulary instruction</a:t>
                      </a:r>
                      <a:r>
                        <a:rPr lang="en-US" sz="1700" dirty="0">
                          <a:effectLst/>
                        </a:rPr>
                        <a:t>. </a:t>
                      </a:r>
                      <a:r>
                        <a:rPr lang="en-US" sz="1700" dirty="0" smtClean="0">
                          <a:effectLst/>
                        </a:rPr>
                        <a:t>                                       </a:t>
                      </a:r>
                      <a:endParaRPr lang="en-US" sz="1100" dirty="0">
                        <a:effectLst/>
                      </a:endParaRPr>
                    </a:p>
                  </a:txBody>
                  <a:tcPr marL="23533" marR="47065" marT="23533" marB="70598"/>
                </a:tc>
              </a:tr>
              <a:tr h="716943">
                <a:tc>
                  <a:txBody>
                    <a:bodyPr/>
                    <a:lstStyle/>
                    <a:p>
                      <a:pPr algn="r" fontAlgn="t"/>
                      <a:r>
                        <a:rPr lang="en-US" sz="1700" dirty="0">
                          <a:effectLst/>
                        </a:rPr>
                        <a:t>2.</a:t>
                      </a:r>
                    </a:p>
                  </a:txBody>
                  <a:tcPr marL="23533" marR="47065" marT="23533" marB="70598"/>
                </a:tc>
                <a:tc>
                  <a:txBody>
                    <a:bodyPr/>
                    <a:lstStyle/>
                    <a:p>
                      <a:pPr algn="l" fontAlgn="t"/>
                      <a:r>
                        <a:rPr lang="en-US" sz="1700" dirty="0">
                          <a:effectLst/>
                        </a:rPr>
                        <a:t>Provide direct and explicit comprehension strategy </a:t>
                      </a:r>
                      <a:r>
                        <a:rPr lang="en-US" sz="1700" dirty="0" smtClean="0">
                          <a:effectLst/>
                        </a:rPr>
                        <a:t>instruction.      </a:t>
                      </a:r>
                      <a:r>
                        <a:rPr lang="en-US" sz="1700" baseline="0" dirty="0" smtClean="0">
                          <a:effectLst/>
                        </a:rPr>
                        <a:t>    </a:t>
                      </a:r>
                      <a:endParaRPr lang="en-US" sz="1700" dirty="0">
                        <a:effectLst/>
                      </a:endParaRPr>
                    </a:p>
                  </a:txBody>
                  <a:tcPr marL="23533" marR="47065" marT="23533" marB="70598"/>
                </a:tc>
              </a:tr>
              <a:tr h="886138">
                <a:tc>
                  <a:txBody>
                    <a:bodyPr/>
                    <a:lstStyle/>
                    <a:p>
                      <a:pPr algn="r" fontAlgn="t"/>
                      <a:r>
                        <a:rPr lang="en-US" sz="1700" dirty="0">
                          <a:effectLst/>
                        </a:rPr>
                        <a:t>3.</a:t>
                      </a:r>
                    </a:p>
                  </a:txBody>
                  <a:tcPr marL="23533" marR="47065" marT="23533" marB="70598"/>
                </a:tc>
                <a:tc>
                  <a:txBody>
                    <a:bodyPr/>
                    <a:lstStyle/>
                    <a:p>
                      <a:pPr algn="l" fontAlgn="t"/>
                      <a:r>
                        <a:rPr lang="en-US" sz="1700" dirty="0">
                          <a:effectLst/>
                        </a:rPr>
                        <a:t>Provide opportunities for extended discussion of text meaning and interpretation. </a:t>
                      </a:r>
                      <a:r>
                        <a:rPr lang="en-US" sz="1700" dirty="0" smtClean="0">
                          <a:effectLst/>
                        </a:rPr>
                        <a:t>                             </a:t>
                      </a:r>
                      <a:r>
                        <a:rPr lang="en-US" sz="1100" dirty="0" smtClean="0">
                          <a:effectLst/>
                        </a:rPr>
                        <a:t>             </a:t>
                      </a:r>
                      <a:endParaRPr lang="en-US" sz="1100" dirty="0">
                        <a:effectLst/>
                      </a:endParaRPr>
                    </a:p>
                  </a:txBody>
                  <a:tcPr marL="23533" marR="47065" marT="23533" marB="70598"/>
                </a:tc>
              </a:tr>
              <a:tr h="692341">
                <a:tc>
                  <a:txBody>
                    <a:bodyPr/>
                    <a:lstStyle/>
                    <a:p>
                      <a:pPr algn="r" fontAlgn="t"/>
                      <a:r>
                        <a:rPr lang="en-US" sz="1700" dirty="0">
                          <a:effectLst/>
                        </a:rPr>
                        <a:t>4.</a:t>
                      </a:r>
                    </a:p>
                  </a:txBody>
                  <a:tcPr marL="23533" marR="47065" marT="23533" marB="70598"/>
                </a:tc>
                <a:tc>
                  <a:txBody>
                    <a:bodyPr/>
                    <a:lstStyle/>
                    <a:p>
                      <a:pPr algn="l" fontAlgn="t"/>
                      <a:r>
                        <a:rPr lang="en-US" sz="1700" dirty="0">
                          <a:effectLst/>
                        </a:rPr>
                        <a:t>Increase student motivation and engagement in literacy learning</a:t>
                      </a:r>
                      <a:r>
                        <a:rPr lang="en-US" sz="1700" dirty="0" smtClean="0">
                          <a:effectLst/>
                        </a:rPr>
                        <a:t>.  </a:t>
                      </a:r>
                      <a:r>
                        <a:rPr lang="en-US" sz="1700" u="none" strike="noStrike" dirty="0" smtClean="0">
                          <a:effectLst/>
                          <a:hlinkClick r:id="rId4"/>
                        </a:rPr>
                        <a:t> </a:t>
                      </a:r>
                      <a:endParaRPr lang="en-US" sz="1700" u="none" strike="noStrike" dirty="0" smtClean="0">
                        <a:effectLst/>
                      </a:endParaRPr>
                    </a:p>
                  </a:txBody>
                  <a:tcPr marL="23533" marR="47065" marT="23533" marB="70598"/>
                </a:tc>
              </a:tr>
              <a:tr h="1115057">
                <a:tc>
                  <a:txBody>
                    <a:bodyPr/>
                    <a:lstStyle/>
                    <a:p>
                      <a:pPr algn="r" fontAlgn="t"/>
                      <a:r>
                        <a:rPr lang="en-US" sz="1700" dirty="0">
                          <a:effectLst/>
                        </a:rPr>
                        <a:t>5.</a:t>
                      </a:r>
                    </a:p>
                  </a:txBody>
                  <a:tcPr marL="23533" marR="47065" marT="23533" marB="70598"/>
                </a:tc>
                <a:tc>
                  <a:txBody>
                    <a:bodyPr/>
                    <a:lstStyle/>
                    <a:p>
                      <a:pPr algn="l" fontAlgn="t"/>
                      <a:r>
                        <a:rPr lang="en-US" sz="1700" dirty="0">
                          <a:effectLst/>
                        </a:rPr>
                        <a:t>Make available intensive and individualized interventions for struggling readers that can be provided by trained specialists. </a:t>
                      </a:r>
                      <a:endParaRPr lang="en-US" sz="1100" dirty="0">
                        <a:effectLst/>
                      </a:endParaRPr>
                    </a:p>
                  </a:txBody>
                  <a:tcPr marL="23533" marR="47065" marT="23533" marB="70598"/>
                </a:tc>
              </a:tr>
            </a:tbl>
          </a:graphicData>
        </a:graphic>
      </p:graphicFrame>
      <p:sp>
        <p:nvSpPr>
          <p:cNvPr id="5" name="Slide Number Placeholder 4"/>
          <p:cNvSpPr>
            <a:spLocks noGrp="1"/>
          </p:cNvSpPr>
          <p:nvPr>
            <p:ph type="sldNum" sz="quarter" idx="4"/>
          </p:nvPr>
        </p:nvSpPr>
        <p:spPr/>
        <p:txBody>
          <a:bodyPr/>
          <a:lstStyle/>
          <a:p>
            <a:fld id="{D3DF9CC1-2D95-6B44-AD84-8EFF3BE5F0CB}" type="slidenum">
              <a:rPr lang="en-US" smtClean="0"/>
              <a:pPr/>
              <a:t>94</a:t>
            </a:fld>
            <a:endParaRPr lang="en-US"/>
          </a:p>
        </p:txBody>
      </p:sp>
    </p:spTree>
    <p:extLst>
      <p:ext uri="{BB962C8B-B14F-4D97-AF65-F5344CB8AC3E}">
        <p14:creationId xmlns:p14="http://schemas.microsoft.com/office/powerpoint/2010/main" val="3876378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Explicit Vocabulary Instruction</a:t>
            </a:r>
          </a:p>
        </p:txBody>
      </p:sp>
      <p:sp>
        <p:nvSpPr>
          <p:cNvPr id="3" name="Content Placeholder 2"/>
          <p:cNvSpPr>
            <a:spLocks noGrp="1"/>
          </p:cNvSpPr>
          <p:nvPr>
            <p:ph idx="1"/>
          </p:nvPr>
        </p:nvSpPr>
        <p:spPr/>
        <p:txBody>
          <a:bodyPr/>
          <a:lstStyle/>
          <a:p>
            <a:r>
              <a:rPr lang="en-US" sz="2800" dirty="0">
                <a:latin typeface="Calibri"/>
                <a:cs typeface="Calibri"/>
              </a:rPr>
              <a:t>Dedicated time for explicit vocabulary instruction</a:t>
            </a:r>
          </a:p>
          <a:p>
            <a:r>
              <a:rPr lang="en-US" sz="2800" dirty="0">
                <a:latin typeface="Calibri"/>
                <a:cs typeface="Calibri"/>
              </a:rPr>
              <a:t>Teach new words:</a:t>
            </a:r>
          </a:p>
          <a:p>
            <a:pPr lvl="1"/>
            <a:r>
              <a:rPr lang="en-US" sz="2400" dirty="0">
                <a:latin typeface="Calibri"/>
                <a:cs typeface="Calibri"/>
              </a:rPr>
              <a:t>Multiple contexts</a:t>
            </a:r>
          </a:p>
          <a:p>
            <a:pPr lvl="1"/>
            <a:r>
              <a:rPr lang="en-US" sz="2400" dirty="0">
                <a:latin typeface="Calibri"/>
                <a:cs typeface="Calibri"/>
              </a:rPr>
              <a:t>Sufficient practice </a:t>
            </a:r>
          </a:p>
          <a:p>
            <a:pPr lvl="1"/>
            <a:r>
              <a:rPr lang="en-US" sz="2400" dirty="0">
                <a:latin typeface="Calibri"/>
                <a:cs typeface="Calibri"/>
              </a:rPr>
              <a:t>Opportunities to use the new vocabulary (writing, discussion, &amp; extended reading)</a:t>
            </a:r>
          </a:p>
          <a:p>
            <a:r>
              <a:rPr lang="en-US" sz="2800" dirty="0">
                <a:latin typeface="Calibri"/>
                <a:cs typeface="Calibri"/>
              </a:rPr>
              <a:t>Teach strategies for independent vocabulary </a:t>
            </a:r>
            <a:r>
              <a:rPr lang="en-US" sz="2800" dirty="0" smtClean="0">
                <a:latin typeface="Calibri"/>
                <a:cs typeface="Calibri"/>
              </a:rPr>
              <a:t>learning</a:t>
            </a:r>
            <a:endParaRPr lang="en-US" sz="2800" dirty="0">
              <a:latin typeface="Calibri"/>
              <a:cs typeface="Calibri"/>
            </a:endParaRPr>
          </a:p>
        </p:txBody>
      </p:sp>
      <p:sp>
        <p:nvSpPr>
          <p:cNvPr id="4" name="Slide Number Placeholder 3"/>
          <p:cNvSpPr>
            <a:spLocks noGrp="1"/>
          </p:cNvSpPr>
          <p:nvPr>
            <p:ph type="sldNum" sz="quarter" idx="4"/>
          </p:nvPr>
        </p:nvSpPr>
        <p:spPr/>
        <p:txBody>
          <a:bodyPr/>
          <a:lstStyle/>
          <a:p>
            <a:fld id="{D3DF9CC1-2D95-6B44-AD84-8EFF3BE5F0CB}" type="slidenum">
              <a:rPr lang="en-US" smtClean="0"/>
              <a:pPr/>
              <a:t>95</a:t>
            </a:fld>
            <a:endParaRPr lang="en-US"/>
          </a:p>
        </p:txBody>
      </p:sp>
    </p:spTree>
    <p:extLst>
      <p:ext uri="{BB962C8B-B14F-4D97-AF65-F5344CB8AC3E}">
        <p14:creationId xmlns:p14="http://schemas.microsoft.com/office/powerpoint/2010/main" val="325961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Vocabulary Strategies</a:t>
            </a:r>
          </a:p>
        </p:txBody>
      </p:sp>
      <p:sp>
        <p:nvSpPr>
          <p:cNvPr id="3" name="Content Placeholder 2"/>
          <p:cNvSpPr>
            <a:spLocks noGrp="1"/>
          </p:cNvSpPr>
          <p:nvPr>
            <p:ph idx="1"/>
          </p:nvPr>
        </p:nvSpPr>
        <p:spPr/>
        <p:txBody>
          <a:bodyPr/>
          <a:lstStyle/>
          <a:p>
            <a:r>
              <a:rPr lang="en-US" dirty="0"/>
              <a:t>Morphological Analysis – ex. audience, audible, auditory</a:t>
            </a:r>
          </a:p>
          <a:p>
            <a:r>
              <a:rPr lang="en-US" dirty="0"/>
              <a:t>Word Origin Tracing – ex. Greek/Latin roots</a:t>
            </a:r>
          </a:p>
          <a:p>
            <a:r>
              <a:rPr lang="en-US" dirty="0"/>
              <a:t>Semantic Mapping – visual displays of words</a:t>
            </a:r>
          </a:p>
          <a:p>
            <a:r>
              <a:rPr lang="en-US" dirty="0"/>
              <a:t>Synonyms &amp; Antonyms</a:t>
            </a:r>
          </a:p>
          <a:p>
            <a:r>
              <a:rPr lang="en-US" dirty="0"/>
              <a:t>Context </a:t>
            </a:r>
            <a:r>
              <a:rPr lang="en-US" dirty="0" smtClean="0"/>
              <a:t>Clues</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96</a:t>
            </a:fld>
            <a:endParaRPr lang="en-US"/>
          </a:p>
        </p:txBody>
      </p:sp>
    </p:spTree>
    <p:extLst>
      <p:ext uri="{BB962C8B-B14F-4D97-AF65-F5344CB8AC3E}">
        <p14:creationId xmlns:p14="http://schemas.microsoft.com/office/powerpoint/2010/main" val="69632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Explicit Comprehension Instruction</a:t>
            </a:r>
          </a:p>
        </p:txBody>
      </p:sp>
      <p:sp>
        <p:nvSpPr>
          <p:cNvPr id="3" name="Content Placeholder 2"/>
          <p:cNvSpPr>
            <a:spLocks noGrp="1"/>
          </p:cNvSpPr>
          <p:nvPr>
            <p:ph idx="1"/>
          </p:nvPr>
        </p:nvSpPr>
        <p:spPr/>
        <p:txBody>
          <a:bodyPr/>
          <a:lstStyle/>
          <a:p>
            <a:r>
              <a:rPr lang="en-US" dirty="0">
                <a:latin typeface="Calibri"/>
                <a:cs typeface="Calibri"/>
              </a:rPr>
              <a:t>Select text for each strategy</a:t>
            </a:r>
          </a:p>
          <a:p>
            <a:pPr lvl="1"/>
            <a:r>
              <a:rPr lang="en-US" dirty="0">
                <a:latin typeface="Calibri"/>
                <a:cs typeface="Calibri"/>
              </a:rPr>
              <a:t>Select appropriate reading level</a:t>
            </a:r>
          </a:p>
          <a:p>
            <a:r>
              <a:rPr lang="en-US" dirty="0">
                <a:latin typeface="Calibri"/>
                <a:cs typeface="Calibri"/>
              </a:rPr>
              <a:t>Generalize strategies to different texts</a:t>
            </a:r>
          </a:p>
          <a:p>
            <a:r>
              <a:rPr lang="en-US" dirty="0">
                <a:latin typeface="Calibri"/>
                <a:cs typeface="Calibri"/>
              </a:rPr>
              <a:t>Provide guided practice</a:t>
            </a:r>
          </a:p>
          <a:p>
            <a:r>
              <a:rPr lang="en-US" dirty="0">
                <a:latin typeface="Calibri"/>
                <a:cs typeface="Calibri"/>
              </a:rPr>
              <a:t>Demonstrate your own use of comprehension strategies (think aloud</a:t>
            </a:r>
            <a:r>
              <a:rPr lang="en-US" dirty="0" smtClean="0">
                <a:latin typeface="Calibri"/>
                <a:cs typeface="Calibri"/>
              </a:rPr>
              <a:t>)</a:t>
            </a:r>
            <a:endParaRPr lang="en-US" dirty="0">
              <a:latin typeface="Calibri"/>
              <a:cs typeface="Calibri"/>
            </a:endParaRPr>
          </a:p>
        </p:txBody>
      </p:sp>
      <p:sp>
        <p:nvSpPr>
          <p:cNvPr id="4" name="Slide Number Placeholder 3"/>
          <p:cNvSpPr>
            <a:spLocks noGrp="1"/>
          </p:cNvSpPr>
          <p:nvPr>
            <p:ph type="sldNum" sz="quarter" idx="4"/>
          </p:nvPr>
        </p:nvSpPr>
        <p:spPr/>
        <p:txBody>
          <a:bodyPr/>
          <a:lstStyle/>
          <a:p>
            <a:fld id="{D3DF9CC1-2D95-6B44-AD84-8EFF3BE5F0CB}" type="slidenum">
              <a:rPr lang="en-US" smtClean="0"/>
              <a:pPr/>
              <a:t>97</a:t>
            </a:fld>
            <a:endParaRPr lang="en-US"/>
          </a:p>
        </p:txBody>
      </p:sp>
    </p:spTree>
    <p:extLst>
      <p:ext uri="{BB962C8B-B14F-4D97-AF65-F5344CB8AC3E}">
        <p14:creationId xmlns:p14="http://schemas.microsoft.com/office/powerpoint/2010/main" val="262431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Comprehension Strategies</a:t>
            </a:r>
          </a:p>
        </p:txBody>
      </p:sp>
      <p:sp>
        <p:nvSpPr>
          <p:cNvPr id="3" name="Content Placeholder 2"/>
          <p:cNvSpPr>
            <a:spLocks noGrp="1"/>
          </p:cNvSpPr>
          <p:nvPr>
            <p:ph idx="1"/>
          </p:nvPr>
        </p:nvSpPr>
        <p:spPr/>
        <p:txBody>
          <a:bodyPr/>
          <a:lstStyle/>
          <a:p>
            <a:r>
              <a:rPr lang="en-US" dirty="0"/>
              <a:t>Summarizing</a:t>
            </a:r>
          </a:p>
          <a:p>
            <a:r>
              <a:rPr lang="en-US" dirty="0"/>
              <a:t>Finding the main idea</a:t>
            </a:r>
          </a:p>
          <a:p>
            <a:r>
              <a:rPr lang="en-US" dirty="0"/>
              <a:t>Self-questioning</a:t>
            </a:r>
          </a:p>
          <a:p>
            <a:r>
              <a:rPr lang="en-US" dirty="0"/>
              <a:t>Paraphrasing</a:t>
            </a:r>
          </a:p>
          <a:p>
            <a:r>
              <a:rPr lang="en-US" dirty="0"/>
              <a:t>Drawing inferences</a:t>
            </a:r>
          </a:p>
          <a:p>
            <a:r>
              <a:rPr lang="en-US" dirty="0"/>
              <a:t>Graphic </a:t>
            </a:r>
            <a:r>
              <a:rPr lang="en-US" dirty="0" smtClean="0"/>
              <a:t>Organizers</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98</a:t>
            </a:fld>
            <a:endParaRPr lang="en-US"/>
          </a:p>
        </p:txBody>
      </p:sp>
    </p:spTree>
    <p:extLst>
      <p:ext uri="{BB962C8B-B14F-4D97-AF65-F5344CB8AC3E}">
        <p14:creationId xmlns:p14="http://schemas.microsoft.com/office/powerpoint/2010/main" val="308158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Extended Discussion of  Text</a:t>
            </a:r>
          </a:p>
        </p:txBody>
      </p:sp>
      <p:sp>
        <p:nvSpPr>
          <p:cNvPr id="3" name="Content Placeholder 2"/>
          <p:cNvSpPr>
            <a:spLocks noGrp="1"/>
          </p:cNvSpPr>
          <p:nvPr>
            <p:ph idx="1"/>
          </p:nvPr>
        </p:nvSpPr>
        <p:spPr/>
        <p:txBody>
          <a:bodyPr>
            <a:normAutofit fontScale="77500" lnSpcReduction="20000"/>
          </a:bodyPr>
          <a:lstStyle/>
          <a:p>
            <a:r>
              <a:rPr lang="en-US" dirty="0"/>
              <a:t>Extended discussions of text enable the student to increase their ability to comprehend complex text. </a:t>
            </a:r>
          </a:p>
          <a:p>
            <a:endParaRPr lang="en-US" dirty="0"/>
          </a:p>
          <a:p>
            <a:r>
              <a:rPr lang="en-US" dirty="0"/>
              <a:t>Discussions could occur in small groups or whole class in various content areas.</a:t>
            </a:r>
          </a:p>
          <a:p>
            <a:endParaRPr lang="en-US" dirty="0"/>
          </a:p>
          <a:p>
            <a:r>
              <a:rPr lang="en-US" dirty="0"/>
              <a:t>Students are asked to defend their answers with textual evidence.</a:t>
            </a:r>
          </a:p>
          <a:p>
            <a:endParaRPr lang="en-US" dirty="0"/>
          </a:p>
          <a:p>
            <a:r>
              <a:rPr lang="en-US" dirty="0"/>
              <a:t>Teachers need to carefully prepare for these discussions with engaging selections and stimulating questions</a:t>
            </a:r>
            <a:r>
              <a:rPr lang="en-US" dirty="0" smtClean="0"/>
              <a:t>.</a:t>
            </a:r>
            <a:endParaRPr lang="en-US" dirty="0"/>
          </a:p>
        </p:txBody>
      </p:sp>
      <p:sp>
        <p:nvSpPr>
          <p:cNvPr id="4" name="Slide Number Placeholder 3"/>
          <p:cNvSpPr>
            <a:spLocks noGrp="1"/>
          </p:cNvSpPr>
          <p:nvPr>
            <p:ph type="sldNum" sz="quarter" idx="4"/>
          </p:nvPr>
        </p:nvSpPr>
        <p:spPr/>
        <p:txBody>
          <a:bodyPr/>
          <a:lstStyle/>
          <a:p>
            <a:fld id="{D3DF9CC1-2D95-6B44-AD84-8EFF3BE5F0CB}" type="slidenum">
              <a:rPr lang="en-US" smtClean="0"/>
              <a:pPr/>
              <a:t>99</a:t>
            </a:fld>
            <a:endParaRPr lang="en-US"/>
          </a:p>
        </p:txBody>
      </p:sp>
    </p:spTree>
    <p:extLst>
      <p:ext uri="{BB962C8B-B14F-4D97-AF65-F5344CB8AC3E}">
        <p14:creationId xmlns:p14="http://schemas.microsoft.com/office/powerpoint/2010/main" val="311242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3701</TotalTime>
  <Words>12765</Words>
  <Application>Microsoft Office PowerPoint</Application>
  <PresentationFormat>On-screen Show (4:3)</PresentationFormat>
  <Paragraphs>1656</Paragraphs>
  <Slides>108</Slides>
  <Notes>103</Notes>
  <HiddenSlides>25</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Florida Assessments for Instruction in Reading, Aligned to the Language Arts Florida Standards (FAIR-FS)</vt:lpstr>
      <vt:lpstr>Session Topics</vt:lpstr>
      <vt:lpstr>PowerPoint Presentation</vt:lpstr>
      <vt:lpstr>What’s New?</vt:lpstr>
      <vt:lpstr>FAIR-FS Grades 3 – 12  (10th grade level of competency) Administration</vt:lpstr>
      <vt:lpstr>3-12 WAM System Specifications</vt:lpstr>
      <vt:lpstr>3-12 WAM System Specifications</vt:lpstr>
      <vt:lpstr>3-12 WAM System Specifications</vt:lpstr>
      <vt:lpstr>3-12 WAM System Specifications</vt:lpstr>
      <vt:lpstr>Preparing for Administration</vt:lpstr>
      <vt:lpstr>Preparing for Administration</vt:lpstr>
      <vt:lpstr>Preparing for Administration</vt:lpstr>
      <vt:lpstr>Modification for Hearing Impairment</vt:lpstr>
      <vt:lpstr>Modifying the Task Flow</vt:lpstr>
      <vt:lpstr>Modifying the Task Flow</vt:lpstr>
      <vt:lpstr>Modifying the Task Flow</vt:lpstr>
      <vt:lpstr>Student Access: 3-12 WAM</vt:lpstr>
      <vt:lpstr>Student Access: 3-12 WAM</vt:lpstr>
      <vt:lpstr>Student Access: 3-12 WAM</vt:lpstr>
      <vt:lpstr>Computer Lab Quick Guide</vt:lpstr>
      <vt:lpstr>Flow of Tasks</vt:lpstr>
      <vt:lpstr>  Word Recognition Task</vt:lpstr>
      <vt:lpstr>  Vocabulary Knowledge</vt:lpstr>
      <vt:lpstr> Reading Comprehension</vt:lpstr>
      <vt:lpstr>Diagnostic: Syntactic Knowledge (Students with PLS &lt;.85 will complete this task, optional  if &gt;.85 )</vt:lpstr>
      <vt:lpstr>Flow of Tasks</vt:lpstr>
      <vt:lpstr>Accessing Missing Score Report</vt:lpstr>
      <vt:lpstr>Accessing Missing Score Report</vt:lpstr>
      <vt:lpstr>Flow of Tasks</vt:lpstr>
      <vt:lpstr>ORT</vt:lpstr>
      <vt:lpstr>ORT</vt:lpstr>
      <vt:lpstr>Downloading ORT Protocols</vt:lpstr>
      <vt:lpstr>Downloading ORT Protocols</vt:lpstr>
      <vt:lpstr>ORT: Oral Reading Fluency  (ORF)</vt:lpstr>
      <vt:lpstr>ORT: Administering ORF</vt:lpstr>
      <vt:lpstr>PowerPoint Presentation</vt:lpstr>
      <vt:lpstr>Why measure ORF?</vt:lpstr>
      <vt:lpstr>ORT: Administering and Scoring Oral Response Comprehension Questions</vt:lpstr>
      <vt:lpstr>  Using the Oral Response Rubric</vt:lpstr>
      <vt:lpstr>ORT: Administering the Written Response   </vt:lpstr>
      <vt:lpstr>ORT: Administering the Written Response </vt:lpstr>
      <vt:lpstr>ORT: Administering the Written Response </vt:lpstr>
      <vt:lpstr>ORT: Administering the Written Response </vt:lpstr>
      <vt:lpstr>  Why keyboarding?</vt:lpstr>
      <vt:lpstr>  Rationale for Time Limit</vt:lpstr>
      <vt:lpstr>  Scoring the Written Response    Comprehension Question</vt:lpstr>
      <vt:lpstr>   Scoring Written Fluency   </vt:lpstr>
      <vt:lpstr>Scoring CIWS</vt:lpstr>
      <vt:lpstr>     Scoring the Full Response</vt:lpstr>
      <vt:lpstr>Scoring Features</vt:lpstr>
      <vt:lpstr>Adaptive Tasks / Open-Response</vt:lpstr>
      <vt:lpstr>Section Summary</vt:lpstr>
      <vt:lpstr>Reflection</vt:lpstr>
      <vt:lpstr>Session Topics</vt:lpstr>
      <vt:lpstr>Example of Administration</vt:lpstr>
      <vt:lpstr>Ms. Dunphy’s 2nd Period Class</vt:lpstr>
      <vt:lpstr>Ms. Dunphy’s 2nd Period Class</vt:lpstr>
      <vt:lpstr>Ms. D. Administers Open Response Tasks</vt:lpstr>
      <vt:lpstr>Ms. D. Administers Open Response Tasks</vt:lpstr>
      <vt:lpstr>Ms. D. Administers Open Response Tasks</vt:lpstr>
      <vt:lpstr>Ms. D. Administers Open Response Tasks</vt:lpstr>
      <vt:lpstr>Scoring Stanley’s Written Response</vt:lpstr>
      <vt:lpstr>5-minute sample</vt:lpstr>
      <vt:lpstr>10-minute (or final) sample</vt:lpstr>
      <vt:lpstr>Session Topics</vt:lpstr>
      <vt:lpstr>Scoring and Reports</vt:lpstr>
      <vt:lpstr>Accessing 3-12 Reports</vt:lpstr>
      <vt:lpstr>Accessing 3-12 Reports School Level</vt:lpstr>
      <vt:lpstr>Accessing 3-12 Reports Reading, Resource Level</vt:lpstr>
      <vt:lpstr>Scoring and Reports</vt:lpstr>
      <vt:lpstr>Score Reports </vt:lpstr>
      <vt:lpstr>PowerPoint Presentation</vt:lpstr>
      <vt:lpstr>Probability of Literacy Success (PLS)</vt:lpstr>
      <vt:lpstr>Percentile Ranks</vt:lpstr>
      <vt:lpstr>Ability Scores</vt:lpstr>
      <vt:lpstr>Score Types for Computer-Adaptive Tasks</vt:lpstr>
      <vt:lpstr>Examples</vt:lpstr>
      <vt:lpstr>Considerations for Growth</vt:lpstr>
      <vt:lpstr>Student Score Profile</vt:lpstr>
      <vt:lpstr>PowerPoint Presentation</vt:lpstr>
      <vt:lpstr>PowerPoint Presentation</vt:lpstr>
      <vt:lpstr>PowerPoint Presentation</vt:lpstr>
      <vt:lpstr>PowerPoint Presentation</vt:lpstr>
      <vt:lpstr>Communicating with Parents</vt:lpstr>
      <vt:lpstr>Section Summary</vt:lpstr>
      <vt:lpstr>Session Topics</vt:lpstr>
      <vt:lpstr>Next Steps</vt:lpstr>
      <vt:lpstr>Coming Soon</vt:lpstr>
      <vt:lpstr>Questions</vt:lpstr>
      <vt:lpstr>For Assistance</vt:lpstr>
      <vt:lpstr>Instructional Implications</vt:lpstr>
      <vt:lpstr>Informing Instruction</vt:lpstr>
      <vt:lpstr>PowerPoint Presentation</vt:lpstr>
      <vt:lpstr>Effective Practices for Literacy Instruction</vt:lpstr>
      <vt:lpstr>1. Explicit Vocabulary Instruction</vt:lpstr>
      <vt:lpstr>1. Vocabulary Strategies</vt:lpstr>
      <vt:lpstr>2. Explicit Comprehension Instruction</vt:lpstr>
      <vt:lpstr>2. Comprehension Strategies</vt:lpstr>
      <vt:lpstr>3. Extended Discussion of  Text</vt:lpstr>
      <vt:lpstr>4. Increase Student Motivation &amp; Engagement </vt:lpstr>
      <vt:lpstr>5. Intensive and Individualized Interventions</vt:lpstr>
      <vt:lpstr>5. Intensive and Individualized Interventions</vt:lpstr>
      <vt:lpstr>Increasing Syntactic Knowledge Strategies</vt:lpstr>
      <vt:lpstr>Implications for Open Response Tasks</vt:lpstr>
      <vt:lpstr>Open Response Tasks</vt:lpstr>
      <vt:lpstr>Oral Response</vt:lpstr>
      <vt:lpstr>Written Response</vt:lpstr>
      <vt:lpstr>Writing Instruction</vt:lpstr>
    </vt:vector>
  </TitlesOfParts>
  <Company>Florida Center for Reading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Archer</dc:creator>
  <cp:lastModifiedBy>Jaime Elliott</cp:lastModifiedBy>
  <cp:revision>227</cp:revision>
  <cp:lastPrinted>2014-07-11T13:37:58Z</cp:lastPrinted>
  <dcterms:created xsi:type="dcterms:W3CDTF">2014-06-03T13:40:48Z</dcterms:created>
  <dcterms:modified xsi:type="dcterms:W3CDTF">2014-08-05T02:56:27Z</dcterms:modified>
</cp:coreProperties>
</file>