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theme/themeOverride1.xml" ContentType="application/vnd.openxmlformats-officedocument.themeOverr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5"/>
  </p:notesMasterIdLst>
  <p:handoutMasterIdLst>
    <p:handoutMasterId r:id="rId176"/>
  </p:handoutMasterIdLst>
  <p:sldIdLst>
    <p:sldId id="256" r:id="rId2"/>
    <p:sldId id="517" r:id="rId3"/>
    <p:sldId id="257" r:id="rId4"/>
    <p:sldId id="258" r:id="rId5"/>
    <p:sldId id="259" r:id="rId6"/>
    <p:sldId id="261" r:id="rId7"/>
    <p:sldId id="348" r:id="rId8"/>
    <p:sldId id="346" r:id="rId9"/>
    <p:sldId id="347" r:id="rId10"/>
    <p:sldId id="263" r:id="rId11"/>
    <p:sldId id="530" r:id="rId12"/>
    <p:sldId id="264" r:id="rId13"/>
    <p:sldId id="429" r:id="rId14"/>
    <p:sldId id="414" r:id="rId15"/>
    <p:sldId id="527" r:id="rId16"/>
    <p:sldId id="723" r:id="rId17"/>
    <p:sldId id="724" r:id="rId18"/>
    <p:sldId id="725" r:id="rId19"/>
    <p:sldId id="726" r:id="rId20"/>
    <p:sldId id="727" r:id="rId21"/>
    <p:sldId id="728" r:id="rId22"/>
    <p:sldId id="729" r:id="rId23"/>
    <p:sldId id="528" r:id="rId24"/>
    <p:sldId id="446" r:id="rId25"/>
    <p:sldId id="441" r:id="rId26"/>
    <p:sldId id="442" r:id="rId27"/>
    <p:sldId id="443" r:id="rId28"/>
    <p:sldId id="444" r:id="rId29"/>
    <p:sldId id="447" r:id="rId30"/>
    <p:sldId id="640" r:id="rId31"/>
    <p:sldId id="638" r:id="rId32"/>
    <p:sldId id="505" r:id="rId33"/>
    <p:sldId id="506" r:id="rId34"/>
    <p:sldId id="507" r:id="rId35"/>
    <p:sldId id="508" r:id="rId36"/>
    <p:sldId id="509" r:id="rId37"/>
    <p:sldId id="510" r:id="rId38"/>
    <p:sldId id="511" r:id="rId39"/>
    <p:sldId id="512" r:id="rId40"/>
    <p:sldId id="513" r:id="rId41"/>
    <p:sldId id="514" r:id="rId42"/>
    <p:sldId id="515" r:id="rId43"/>
    <p:sldId id="516" r:id="rId44"/>
    <p:sldId id="641" r:id="rId45"/>
    <p:sldId id="529" r:id="rId46"/>
    <p:sldId id="448" r:id="rId47"/>
    <p:sldId id="576" r:id="rId48"/>
    <p:sldId id="577" r:id="rId49"/>
    <p:sldId id="642" r:id="rId50"/>
    <p:sldId id="715" r:id="rId51"/>
    <p:sldId id="581" r:id="rId52"/>
    <p:sldId id="655" r:id="rId53"/>
    <p:sldId id="656" r:id="rId54"/>
    <p:sldId id="657" r:id="rId55"/>
    <p:sldId id="658" r:id="rId56"/>
    <p:sldId id="647" r:id="rId57"/>
    <p:sldId id="730" r:id="rId58"/>
    <p:sldId id="731" r:id="rId59"/>
    <p:sldId id="732" r:id="rId60"/>
    <p:sldId id="649" r:id="rId61"/>
    <p:sldId id="650" r:id="rId62"/>
    <p:sldId id="651" r:id="rId63"/>
    <p:sldId id="652" r:id="rId64"/>
    <p:sldId id="653" r:id="rId65"/>
    <p:sldId id="654" r:id="rId66"/>
    <p:sldId id="449" r:id="rId67"/>
    <p:sldId id="533" r:id="rId68"/>
    <p:sldId id="534" r:id="rId69"/>
    <p:sldId id="535" r:id="rId70"/>
    <p:sldId id="536" r:id="rId71"/>
    <p:sldId id="537" r:id="rId72"/>
    <p:sldId id="538" r:id="rId73"/>
    <p:sldId id="540" r:id="rId74"/>
    <p:sldId id="541" r:id="rId75"/>
    <p:sldId id="542" r:id="rId76"/>
    <p:sldId id="543" r:id="rId77"/>
    <p:sldId id="544" r:id="rId78"/>
    <p:sldId id="545" r:id="rId79"/>
    <p:sldId id="546" r:id="rId80"/>
    <p:sldId id="547" r:id="rId81"/>
    <p:sldId id="548" r:id="rId82"/>
    <p:sldId id="549" r:id="rId83"/>
    <p:sldId id="550" r:id="rId84"/>
    <p:sldId id="552" r:id="rId85"/>
    <p:sldId id="553" r:id="rId86"/>
    <p:sldId id="637" r:id="rId87"/>
    <p:sldId id="659" r:id="rId88"/>
    <p:sldId id="555" r:id="rId89"/>
    <p:sldId id="556" r:id="rId90"/>
    <p:sldId id="557" r:id="rId91"/>
    <p:sldId id="558" r:id="rId92"/>
    <p:sldId id="559" r:id="rId93"/>
    <p:sldId id="560" r:id="rId94"/>
    <p:sldId id="660" r:id="rId95"/>
    <p:sldId id="661" r:id="rId96"/>
    <p:sldId id="662" r:id="rId97"/>
    <p:sldId id="663" r:id="rId98"/>
    <p:sldId id="664" r:id="rId99"/>
    <p:sldId id="665" r:id="rId100"/>
    <p:sldId id="666" r:id="rId101"/>
    <p:sldId id="667" r:id="rId102"/>
    <p:sldId id="668" r:id="rId103"/>
    <p:sldId id="669" r:id="rId104"/>
    <p:sldId id="670" r:id="rId105"/>
    <p:sldId id="671" r:id="rId106"/>
    <p:sldId id="672" r:id="rId107"/>
    <p:sldId id="575" r:id="rId108"/>
    <p:sldId id="451" r:id="rId109"/>
    <p:sldId id="673" r:id="rId110"/>
    <p:sldId id="674" r:id="rId111"/>
    <p:sldId id="675" r:id="rId112"/>
    <p:sldId id="676" r:id="rId113"/>
    <p:sldId id="677" r:id="rId114"/>
    <p:sldId id="678" r:id="rId115"/>
    <p:sldId id="679" r:id="rId116"/>
    <p:sldId id="680" r:id="rId117"/>
    <p:sldId id="681" r:id="rId118"/>
    <p:sldId id="716" r:id="rId119"/>
    <p:sldId id="682" r:id="rId120"/>
    <p:sldId id="683" r:id="rId121"/>
    <p:sldId id="684" r:id="rId122"/>
    <p:sldId id="685" r:id="rId123"/>
    <p:sldId id="686" r:id="rId124"/>
    <p:sldId id="717" r:id="rId125"/>
    <p:sldId id="687" r:id="rId126"/>
    <p:sldId id="688" r:id="rId127"/>
    <p:sldId id="689" r:id="rId128"/>
    <p:sldId id="690" r:id="rId129"/>
    <p:sldId id="691" r:id="rId130"/>
    <p:sldId id="692" r:id="rId131"/>
    <p:sldId id="693" r:id="rId132"/>
    <p:sldId id="694" r:id="rId133"/>
    <p:sldId id="695" r:id="rId134"/>
    <p:sldId id="696" r:id="rId135"/>
    <p:sldId id="697" r:id="rId136"/>
    <p:sldId id="698" r:id="rId137"/>
    <p:sldId id="699" r:id="rId138"/>
    <p:sldId id="700" r:id="rId139"/>
    <p:sldId id="701" r:id="rId140"/>
    <p:sldId id="702" r:id="rId141"/>
    <p:sldId id="703" r:id="rId142"/>
    <p:sldId id="706" r:id="rId143"/>
    <p:sldId id="707" r:id="rId144"/>
    <p:sldId id="708" r:id="rId145"/>
    <p:sldId id="718" r:id="rId146"/>
    <p:sldId id="719" r:id="rId147"/>
    <p:sldId id="721" r:id="rId148"/>
    <p:sldId id="722" r:id="rId149"/>
    <p:sldId id="709" r:id="rId150"/>
    <p:sldId id="710" r:id="rId151"/>
    <p:sldId id="720" r:id="rId152"/>
    <p:sldId id="704" r:id="rId153"/>
    <p:sldId id="711" r:id="rId154"/>
    <p:sldId id="712" r:id="rId155"/>
    <p:sldId id="705" r:id="rId156"/>
    <p:sldId id="713" r:id="rId157"/>
    <p:sldId id="714" r:id="rId158"/>
    <p:sldId id="450" r:id="rId159"/>
    <p:sldId id="452" r:id="rId160"/>
    <p:sldId id="453" r:id="rId161"/>
    <p:sldId id="454" r:id="rId162"/>
    <p:sldId id="455" r:id="rId163"/>
    <p:sldId id="456" r:id="rId164"/>
    <p:sldId id="457" r:id="rId165"/>
    <p:sldId id="458" r:id="rId166"/>
    <p:sldId id="459" r:id="rId167"/>
    <p:sldId id="460" r:id="rId168"/>
    <p:sldId id="461" r:id="rId169"/>
    <p:sldId id="462" r:id="rId170"/>
    <p:sldId id="463" r:id="rId171"/>
    <p:sldId id="639" r:id="rId172"/>
    <p:sldId id="407" r:id="rId173"/>
    <p:sldId id="408" r:id="rId174"/>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B77"/>
    <a:srgbClr val="12112A"/>
    <a:srgbClr val="5E5E5E"/>
    <a:srgbClr val="339933"/>
    <a:srgbClr val="0033CC"/>
    <a:srgbClr val="8C8C8C"/>
    <a:srgbClr val="17916F"/>
    <a:srgbClr val="DDDE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02" autoAdjust="0"/>
    <p:restoredTop sz="51166" autoAdjust="0"/>
  </p:normalViewPr>
  <p:slideViewPr>
    <p:cSldViewPr snapToGrid="0" snapToObjects="1">
      <p:cViewPr varScale="1">
        <p:scale>
          <a:sx n="54" d="100"/>
          <a:sy n="54" d="100"/>
        </p:scale>
        <p:origin x="-2346" y="-7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snapToGrid="0" snapToObjects="1">
      <p:cViewPr varScale="1">
        <p:scale>
          <a:sx n="102" d="100"/>
          <a:sy n="102" d="100"/>
        </p:scale>
        <p:origin x="-2466"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notesMaster" Target="notesMasters/notesMaster1.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handoutMaster" Target="handoutMasters/handout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FE6F66A2-9DBB-8D45-8337-FE07A4A13E65}" type="datetime1">
              <a:rPr lang="en-US" smtClean="0"/>
              <a:t>7/30/2014</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r>
              <a:rPr lang="en-US" smtClean="0"/>
              <a:t>FAIR-FS Train-the-Trainer July 2014</a:t>
            </a:r>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63684512-2AEA-7240-ABAA-8D0C7EE9B56A}" type="slidenum">
              <a:rPr lang="en-US" smtClean="0"/>
              <a:t>‹#›</a:t>
            </a:fld>
            <a:endParaRPr lang="en-US"/>
          </a:p>
        </p:txBody>
      </p:sp>
    </p:spTree>
    <p:extLst>
      <p:ext uri="{BB962C8B-B14F-4D97-AF65-F5344CB8AC3E}">
        <p14:creationId xmlns:p14="http://schemas.microsoft.com/office/powerpoint/2010/main" val="30211439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FCDBC24F-7CA3-5C45-A9A2-409E89851671}" type="datetime1">
              <a:rPr lang="en-US" smtClean="0"/>
              <a:t>7/30/2014</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r>
              <a:rPr lang="en-US" smtClean="0"/>
              <a:t>FAIR-FS Train-the-Trainer July 2014</a:t>
            </a: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9A0A4684-5EFD-1E48-B4E2-743DED377690}" type="slidenum">
              <a:rPr lang="en-US" smtClean="0"/>
              <a:t>‹#›</a:t>
            </a:fld>
            <a:endParaRPr lang="en-US"/>
          </a:p>
        </p:txBody>
      </p:sp>
    </p:spTree>
    <p:extLst>
      <p:ext uri="{BB962C8B-B14F-4D97-AF65-F5344CB8AC3E}">
        <p14:creationId xmlns:p14="http://schemas.microsoft.com/office/powerpoint/2010/main" val="652057318"/>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3" Type="http://schemas.openxmlformats.org/officeDocument/2006/relationships/hyperlink" Target="http://www.justreadflorida.com/docs/6A-6-053.pdf" TargetMode="External"/><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Presenter:</a:t>
            </a:r>
          </a:p>
          <a:p>
            <a:r>
              <a:rPr lang="en-US" b="1" i="0" dirty="0" smtClean="0"/>
              <a:t>Introduce</a:t>
            </a:r>
            <a:r>
              <a:rPr lang="en-US" b="1" i="0" baseline="0" dirty="0" smtClean="0"/>
              <a:t> presenters.</a:t>
            </a:r>
          </a:p>
          <a:p>
            <a:r>
              <a:rPr lang="en-US" b="1" i="0" baseline="0" dirty="0" smtClean="0"/>
              <a:t>Provide purpose of training.</a:t>
            </a:r>
          </a:p>
          <a:p>
            <a:r>
              <a:rPr lang="en-US" b="1" i="0" baseline="0" dirty="0" smtClean="0"/>
              <a:t>USB bracelets provided. Can use during presentation on personal laptops to follow, add notes, etc.</a:t>
            </a:r>
          </a:p>
          <a:p>
            <a:r>
              <a:rPr lang="en-US" b="1" i="0" baseline="0" dirty="0" smtClean="0"/>
              <a:t>Survey audience for roles.</a:t>
            </a:r>
          </a:p>
          <a:p>
            <a:r>
              <a:rPr lang="en-US" b="1" i="0" baseline="0" dirty="0" smtClean="0"/>
              <a:t>“As you can see from the footers this project is sponsored and funded by the Florida Department of Education who contracted with the Florida Center for Reading Research.”</a:t>
            </a:r>
          </a:p>
          <a:p>
            <a:endParaRPr lang="en-US" b="1" i="0" dirty="0" smtClean="0"/>
          </a:p>
        </p:txBody>
      </p:sp>
      <p:sp>
        <p:nvSpPr>
          <p:cNvPr id="4" name="Slide Number Placeholder 3"/>
          <p:cNvSpPr>
            <a:spLocks noGrp="1"/>
          </p:cNvSpPr>
          <p:nvPr>
            <p:ph type="sldNum" sz="quarter" idx="10"/>
          </p:nvPr>
        </p:nvSpPr>
        <p:spPr/>
        <p:txBody>
          <a:bodyPr/>
          <a:lstStyle/>
          <a:p>
            <a:fld id="{9A0A4684-5EFD-1E48-B4E2-743DED377690}" type="slidenum">
              <a:rPr lang="en-US" smtClean="0"/>
              <a:t>1</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1916135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 </a:t>
            </a:r>
          </a:p>
          <a:p>
            <a:r>
              <a:rPr lang="en-US" dirty="0" smtClean="0"/>
              <a:t>“In order to</a:t>
            </a:r>
            <a:r>
              <a:rPr lang="en-US" baseline="0" dirty="0" smtClean="0"/>
              <a:t> make claims of validity, an assessment must first be determined to be reliable. </a:t>
            </a:r>
          </a:p>
          <a:p>
            <a:r>
              <a:rPr lang="en-US" dirty="0" smtClean="0"/>
              <a:t> </a:t>
            </a:r>
          </a:p>
          <a:p>
            <a:r>
              <a:rPr lang="en-US" dirty="0" smtClean="0"/>
              <a:t>The answers</a:t>
            </a:r>
            <a:r>
              <a:rPr lang="en-US" baseline="0" dirty="0" smtClean="0"/>
              <a:t> to these 2 questions can be quantified through research studies. In our studies of the tasks within FAIR-FS, we first established reliability. </a:t>
            </a:r>
          </a:p>
          <a:p>
            <a:endParaRPr lang="en-US" baseline="0" dirty="0" smtClean="0"/>
          </a:p>
          <a:p>
            <a:r>
              <a:rPr lang="en-US" baseline="0" dirty="0" smtClean="0"/>
              <a:t>The reliability of an assessment is considered to be adequate at 0.7 and good at 0.8. The average reliability for FAIR-FS is exceptional (&gt;0.9). Since the assessment is computer-adaptive we can also calculate the reliability for each individual student. In the field study, we found that FAIR-FS was reliable for 99% of students in grades K through 10. </a:t>
            </a:r>
          </a:p>
          <a:p>
            <a:endParaRPr lang="en-US" baseline="0" dirty="0" smtClean="0"/>
          </a:p>
          <a:p>
            <a:r>
              <a:rPr lang="en-US" baseline="0" dirty="0" smtClean="0"/>
              <a:t>Once we found that tasks were reliable, we then conducted a prospective study to determine validity. There are many different types of validity that can be reported, depending on the purpose of the assessment. Careful scrutiny of technical reports are needed to determine if validity has been established for the purpose the assessment is used.”</a:t>
            </a:r>
          </a:p>
        </p:txBody>
      </p:sp>
      <p:sp>
        <p:nvSpPr>
          <p:cNvPr id="4" name="Slide Number Placeholder 3"/>
          <p:cNvSpPr>
            <a:spLocks noGrp="1"/>
          </p:cNvSpPr>
          <p:nvPr>
            <p:ph type="sldNum" sz="quarter" idx="10"/>
          </p:nvPr>
        </p:nvSpPr>
        <p:spPr/>
        <p:txBody>
          <a:bodyPr/>
          <a:lstStyle/>
          <a:p>
            <a:fld id="{9A0A4684-5EFD-1E48-B4E2-743DED377690}" type="slidenum">
              <a:rPr lang="en-US" smtClean="0"/>
              <a:t>10</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167225864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9A0A4684-5EFD-1E48-B4E2-743DED377690}" type="slidenum">
              <a:rPr lang="en-US" smtClean="0"/>
              <a:t>102</a:t>
            </a:fld>
            <a:endParaRPr lang="en-US"/>
          </a:p>
        </p:txBody>
      </p:sp>
      <p:sp>
        <p:nvSpPr>
          <p:cNvPr id="4" name="Footer Placeholder 3"/>
          <p:cNvSpPr>
            <a:spLocks noGrp="1"/>
          </p:cNvSpPr>
          <p:nvPr>
            <p:ph type="ftr" sz="quarter" idx="12"/>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48623640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103</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375623060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Instead</a:t>
            </a:r>
            <a:r>
              <a:rPr lang="en-US" baseline="0" dirty="0" smtClean="0"/>
              <a:t> of unlinking from the </a:t>
            </a:r>
            <a:r>
              <a:rPr lang="en-US" baseline="0" dirty="0" err="1" smtClean="0"/>
              <a:t>SSO</a:t>
            </a:r>
            <a:r>
              <a:rPr lang="en-US" baseline="0" dirty="0" smtClean="0"/>
              <a:t>, the user needs to be removed from the school’s access page.</a:t>
            </a:r>
            <a:endParaRPr lang="en-US" dirty="0"/>
          </a:p>
        </p:txBody>
      </p:sp>
      <p:sp>
        <p:nvSpPr>
          <p:cNvPr id="5" name="Slide Number Placeholder 4"/>
          <p:cNvSpPr>
            <a:spLocks noGrp="1"/>
          </p:cNvSpPr>
          <p:nvPr>
            <p:ph type="sldNum" sz="quarter" idx="11"/>
          </p:nvPr>
        </p:nvSpPr>
        <p:spPr/>
        <p:txBody>
          <a:bodyPr/>
          <a:lstStyle/>
          <a:p>
            <a:fld id="{9A0A4684-5EFD-1E48-B4E2-743DED377690}" type="slidenum">
              <a:rPr lang="en-US" smtClean="0"/>
              <a:t>104</a:t>
            </a:fld>
            <a:endParaRPr lang="en-US"/>
          </a:p>
        </p:txBody>
      </p:sp>
      <p:sp>
        <p:nvSpPr>
          <p:cNvPr id="4" name="Footer Placeholder 3"/>
          <p:cNvSpPr>
            <a:spLocks noGrp="1"/>
          </p:cNvSpPr>
          <p:nvPr>
            <p:ph type="ftr" sz="quarter" idx="12"/>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92800918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0A4684-5EFD-1E48-B4E2-743DED377690}" type="slidenum">
              <a:rPr lang="en-US" smtClean="0"/>
              <a:t>105</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361369353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0A4684-5EFD-1E48-B4E2-743DED377690}" type="slidenum">
              <a:rPr lang="en-US" smtClean="0"/>
              <a:t>106</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341241102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a:t>
            </a:r>
            <a:r>
              <a:rPr lang="en-US" baseline="0" dirty="0" smtClean="0"/>
              <a:t> </a:t>
            </a:r>
          </a:p>
          <a:p>
            <a:r>
              <a:rPr lang="en-US" dirty="0" smtClean="0"/>
              <a:t>“S</a:t>
            </a:r>
            <a:r>
              <a:rPr lang="en-US" baseline="0" dirty="0" smtClean="0"/>
              <a:t>ection check – do I know how to do each of these steps? Which staff members need to perform these functions and how will I ensure they have this information?”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107</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108</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184107357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 slide.</a:t>
            </a:r>
          </a:p>
          <a:p>
            <a:endParaRPr lang="en-US" dirty="0" smtClean="0"/>
          </a:p>
          <a:p>
            <a:r>
              <a:rPr lang="en-US" dirty="0" smtClean="0"/>
              <a:t>Presenter:</a:t>
            </a:r>
          </a:p>
          <a:p>
            <a:r>
              <a:rPr lang="en-US" baseline="0" dirty="0" smtClean="0"/>
              <a:t>The topics we will cover in this section are:</a:t>
            </a:r>
          </a:p>
          <a:p>
            <a:pPr marL="181225" indent="-181225">
              <a:buFontTx/>
              <a:buChar char="-"/>
            </a:pPr>
            <a:endParaRPr lang="en-US" dirty="0" smtClean="0"/>
          </a:p>
          <a:p>
            <a:pPr marL="181225" indent="-181225">
              <a:buFontTx/>
              <a:buChar char="-"/>
            </a:pPr>
            <a:r>
              <a:rPr lang="en-US" dirty="0" smtClean="0"/>
              <a:t>PMRN Manager Sign In</a:t>
            </a:r>
          </a:p>
          <a:p>
            <a:pPr marL="181225" indent="-181225">
              <a:buFontTx/>
              <a:buChar char="-"/>
            </a:pPr>
            <a:r>
              <a:rPr lang="en-US" dirty="0" smtClean="0"/>
              <a:t>PMRN Access Levels</a:t>
            </a:r>
          </a:p>
          <a:p>
            <a:pPr marL="181225" indent="-181225">
              <a:buFontTx/>
              <a:buChar char="-"/>
            </a:pPr>
            <a:r>
              <a:rPr lang="en-US" dirty="0" smtClean="0"/>
              <a:t>Adding Users</a:t>
            </a:r>
          </a:p>
          <a:p>
            <a:pPr marL="664488" lvl="1" indent="-181225">
              <a:buFontTx/>
              <a:buChar char="-"/>
            </a:pPr>
            <a:r>
              <a:rPr lang="en-US" dirty="0" smtClean="0"/>
              <a:t>Removing Users</a:t>
            </a:r>
          </a:p>
          <a:p>
            <a:pPr marL="181225" indent="-181225">
              <a:buFontTx/>
              <a:buChar char="-"/>
            </a:pPr>
            <a:r>
              <a:rPr lang="en-US" dirty="0" smtClean="0"/>
              <a:t>Adding Teachers</a:t>
            </a:r>
          </a:p>
          <a:p>
            <a:pPr marL="664488" lvl="1" indent="-181225">
              <a:buFontTx/>
              <a:buChar char="-"/>
            </a:pPr>
            <a:r>
              <a:rPr lang="en-US" dirty="0" smtClean="0"/>
              <a:t>Removing Teachers</a:t>
            </a:r>
          </a:p>
          <a:p>
            <a:pPr marL="181225" indent="-181225">
              <a:buFontTx/>
              <a:buChar char="-"/>
            </a:pPr>
            <a:r>
              <a:rPr lang="en-US" dirty="0" smtClean="0"/>
              <a:t>Creating Classes</a:t>
            </a:r>
          </a:p>
          <a:p>
            <a:pPr marL="664488" lvl="1" indent="-181225">
              <a:buFontTx/>
              <a:buChar char="-"/>
            </a:pPr>
            <a:r>
              <a:rPr lang="en-US" dirty="0" smtClean="0"/>
              <a:t>Adding, Deleting, Assigning</a:t>
            </a:r>
          </a:p>
          <a:p>
            <a:pPr marL="181225" indent="-181225">
              <a:buFontTx/>
              <a:buChar char="-"/>
            </a:pPr>
            <a:r>
              <a:rPr lang="en-US" dirty="0" smtClean="0"/>
              <a:t>Enrolling Students</a:t>
            </a:r>
          </a:p>
          <a:p>
            <a:pPr marL="664488" lvl="1" indent="-181225">
              <a:buFontTx/>
              <a:buChar char="-"/>
            </a:pPr>
            <a:r>
              <a:rPr lang="en-US" dirty="0" smtClean="0"/>
              <a:t>Enrolling, Adding, Removing, Withdrawing</a:t>
            </a:r>
          </a:p>
          <a:p>
            <a:pPr marL="181225" indent="-181225">
              <a:buFontTx/>
              <a:buChar char="-"/>
            </a:pPr>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109</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 slide.</a:t>
            </a:r>
          </a:p>
          <a:p>
            <a:endParaRPr lang="en-US" dirty="0" smtClean="0"/>
          </a:p>
          <a:p>
            <a:r>
              <a:rPr lang="en-US" dirty="0" smtClean="0"/>
              <a:t>Presenter:</a:t>
            </a:r>
          </a:p>
          <a:p>
            <a:pPr marL="181225" indent="-181225">
              <a:buFontTx/>
              <a:buChar char="-"/>
            </a:pPr>
            <a:r>
              <a:rPr lang="en-US" dirty="0" smtClean="0"/>
              <a:t>At the beginning of the school year, the principal, or</a:t>
            </a:r>
            <a:r>
              <a:rPr lang="en-US" baseline="0" dirty="0" smtClean="0"/>
              <a:t> SL1 User, is the only User of the PMRN at a school. This User is created by the FCRR and must Sign In to create School Level Users and Coach’s Log Users.</a:t>
            </a:r>
          </a:p>
          <a:p>
            <a:pPr marL="181225" indent="-181225">
              <a:buFontTx/>
              <a:buChar char="-"/>
            </a:pPr>
            <a:endParaRPr lang="en-US" baseline="0" dirty="0" smtClean="0"/>
          </a:p>
          <a:p>
            <a:pPr marL="181225" indent="-181225">
              <a:buFontTx/>
              <a:buChar char="-"/>
            </a:pPr>
            <a:r>
              <a:rPr lang="en-US" baseline="0" dirty="0" smtClean="0"/>
              <a:t>The SL1 User will typically add the PMRN Manager, or School Level 2 (SL2) User, and any Coach’s Log Users.</a:t>
            </a:r>
          </a:p>
          <a:p>
            <a:pPr marL="181225" indent="-181225">
              <a:buFontTx/>
              <a:buChar char="-"/>
            </a:pPr>
            <a:endParaRPr lang="en-US" baseline="0" dirty="0" smtClean="0"/>
          </a:p>
        </p:txBody>
      </p:sp>
      <p:sp>
        <p:nvSpPr>
          <p:cNvPr id="4" name="Slide Number Placeholder 3"/>
          <p:cNvSpPr>
            <a:spLocks noGrp="1"/>
          </p:cNvSpPr>
          <p:nvPr>
            <p:ph type="sldNum" sz="quarter" idx="10"/>
          </p:nvPr>
        </p:nvSpPr>
        <p:spPr/>
        <p:txBody>
          <a:bodyPr/>
          <a:lstStyle/>
          <a:p>
            <a:fld id="{0F86B353-C4F7-488E-8A24-745BB3BD092A}" type="slidenum">
              <a:rPr lang="en-US" smtClean="0"/>
              <a:t>110</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 slide.</a:t>
            </a:r>
          </a:p>
          <a:p>
            <a:endParaRPr lang="en-US" dirty="0" smtClean="0"/>
          </a:p>
          <a:p>
            <a:r>
              <a:rPr lang="en-US" dirty="0" smtClean="0"/>
              <a:t>Presenter:</a:t>
            </a:r>
          </a:p>
          <a:p>
            <a:pPr marL="181225" indent="-181225">
              <a:buFontTx/>
              <a:buChar char="-"/>
            </a:pPr>
            <a:r>
              <a:rPr lang="en-US" dirty="0" smtClean="0"/>
              <a:t>A User must access the PMRN via the Single Sign On (SSO) by following these</a:t>
            </a:r>
            <a:r>
              <a:rPr lang="en-US" baseline="0" dirty="0" smtClean="0"/>
              <a:t> directions:</a:t>
            </a:r>
          </a:p>
          <a:p>
            <a:pPr marL="664488" lvl="1" indent="-181225">
              <a:buFontTx/>
              <a:buChar char="-"/>
            </a:pPr>
            <a:r>
              <a:rPr lang="en-US" baseline="0" dirty="0" smtClean="0"/>
              <a:t>Access the SSO Home Page (http://www.fldoe.org/SSO)</a:t>
            </a:r>
          </a:p>
          <a:p>
            <a:pPr marL="664488" lvl="1" indent="-181225">
              <a:buFontTx/>
              <a:buChar char="-"/>
            </a:pPr>
            <a:r>
              <a:rPr lang="en-US" baseline="0" dirty="0" smtClean="0"/>
              <a:t>Via the SSO Access Icon, click the “Log In” button</a:t>
            </a:r>
          </a:p>
          <a:p>
            <a:endParaRPr lang="en-US" baseline="0" dirty="0" smtClean="0"/>
          </a:p>
        </p:txBody>
      </p:sp>
      <p:sp>
        <p:nvSpPr>
          <p:cNvPr id="4" name="Slide Number Placeholder 3"/>
          <p:cNvSpPr>
            <a:spLocks noGrp="1"/>
          </p:cNvSpPr>
          <p:nvPr>
            <p:ph type="sldNum" sz="quarter" idx="10"/>
          </p:nvPr>
        </p:nvSpPr>
        <p:spPr/>
        <p:txBody>
          <a:bodyPr/>
          <a:lstStyle/>
          <a:p>
            <a:fld id="{0F86B353-C4F7-488E-8A24-745BB3BD092A}" type="slidenum">
              <a:rPr lang="en-US" smtClean="0"/>
              <a:t>111</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a:t>
            </a:r>
            <a:r>
              <a:rPr lang="en-US" i="1" baseline="0" dirty="0" smtClean="0"/>
              <a:t> </a:t>
            </a:r>
          </a:p>
          <a:p>
            <a:r>
              <a:rPr lang="en-US" i="1" baseline="0" dirty="0" smtClean="0"/>
              <a:t>“ </a:t>
            </a:r>
            <a:r>
              <a:rPr lang="en-US" i="0" baseline="0" dirty="0" smtClean="0"/>
              <a:t>As an example, think of a target. The most valid shots are the ones that hit the </a:t>
            </a:r>
            <a:r>
              <a:rPr lang="en-US" i="0" baseline="0" dirty="0" err="1" smtClean="0"/>
              <a:t>bullseye</a:t>
            </a:r>
            <a:r>
              <a:rPr lang="en-US" i="0" baseline="0" dirty="0" smtClean="0"/>
              <a:t>, the center of the target. Reliable shots are the ones that cluster together. The upper left target shows that the shots are scattered, random, and haphazard. In other words, both reliability and validity are low.</a:t>
            </a:r>
          </a:p>
          <a:p>
            <a:endParaRPr lang="en-US" i="0" baseline="0" dirty="0" smtClean="0"/>
          </a:p>
          <a:p>
            <a:r>
              <a:rPr lang="en-US" i="0" baseline="0" dirty="0" smtClean="0"/>
              <a:t>The top right target shows that the shots all hit the same general area, so they were reliable. However, they didn’t land on the bulls eye so they aren’t valid.</a:t>
            </a:r>
          </a:p>
          <a:p>
            <a:endParaRPr lang="en-US" i="0" baseline="0" dirty="0" smtClean="0"/>
          </a:p>
          <a:p>
            <a:r>
              <a:rPr lang="en-US" i="0" baseline="0" dirty="0" smtClean="0"/>
              <a:t>In the bottom left target, the shots are closer to the bulls eye so they are more valid but not reliable because they aren’t clustered.</a:t>
            </a:r>
          </a:p>
          <a:p>
            <a:endParaRPr lang="en-US" i="0" baseline="0" dirty="0" smtClean="0"/>
          </a:p>
          <a:p>
            <a:r>
              <a:rPr lang="en-US" i="0" baseline="0" dirty="0" smtClean="0"/>
              <a:t>In the bottom right target the shots hit both the bulls eye (valid) and are clustered together (reliable).” </a:t>
            </a:r>
            <a:endParaRPr lang="en-US" i="1" dirty="0"/>
          </a:p>
        </p:txBody>
      </p:sp>
      <p:sp>
        <p:nvSpPr>
          <p:cNvPr id="4" name="Slide Number Placeholder 3"/>
          <p:cNvSpPr>
            <a:spLocks noGrp="1"/>
          </p:cNvSpPr>
          <p:nvPr>
            <p:ph type="sldNum" sz="quarter" idx="10"/>
          </p:nvPr>
        </p:nvSpPr>
        <p:spPr/>
        <p:txBody>
          <a:bodyPr/>
          <a:lstStyle/>
          <a:p>
            <a:fld id="{9A0A4684-5EFD-1E48-B4E2-743DED377690}" type="slidenum">
              <a:rPr lang="en-US" smtClean="0"/>
              <a:t>11</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43556192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a:t>
            </a:r>
            <a:r>
              <a:rPr lang="en-US" baseline="0" dirty="0" smtClean="0"/>
              <a:t> slide.</a:t>
            </a:r>
            <a:endParaRPr lang="en-US" dirty="0" smtClean="0"/>
          </a:p>
          <a:p>
            <a:endParaRPr lang="en-US" dirty="0" smtClean="0"/>
          </a:p>
          <a:p>
            <a:r>
              <a:rPr lang="en-US" dirty="0" smtClean="0"/>
              <a:t>Florida Department of Education (FLDOE) Single Sign On (SSO) Home Page</a:t>
            </a:r>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112</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 slide.</a:t>
            </a:r>
          </a:p>
          <a:p>
            <a:endParaRPr lang="en-US" dirty="0" smtClean="0"/>
          </a:p>
          <a:p>
            <a:r>
              <a:rPr lang="en-US" dirty="0" smtClean="0"/>
              <a:t>Presenter:</a:t>
            </a:r>
          </a:p>
          <a:p>
            <a:pPr marL="181225" indent="-181225">
              <a:buFontTx/>
              <a:buChar char="-"/>
            </a:pPr>
            <a:r>
              <a:rPr lang="en-US" dirty="0" smtClean="0"/>
              <a:t>On</a:t>
            </a:r>
            <a:r>
              <a:rPr lang="en-US" baseline="0" dirty="0" smtClean="0"/>
              <a:t> the Organization Selection page, the PMRN Manager will be asked to select his or her organization.</a:t>
            </a:r>
          </a:p>
          <a:p>
            <a:pPr marL="664488" lvl="1" indent="-181225">
              <a:buFontTx/>
              <a:buChar char="-"/>
            </a:pPr>
            <a:r>
              <a:rPr lang="en-US" baseline="0" dirty="0" smtClean="0"/>
              <a:t>Hosted Users will select “SSO Hosted Users” via the drop-down menu.</a:t>
            </a:r>
          </a:p>
          <a:p>
            <a:pPr marL="664488" lvl="1" indent="-181225">
              <a:buFontTx/>
              <a:buChar char="-"/>
            </a:pPr>
            <a:r>
              <a:rPr lang="en-US" baseline="0" dirty="0" smtClean="0"/>
              <a:t>Federated Users will select their District (i.e. “Alachua County School District”) via the drop-down menu.</a:t>
            </a:r>
          </a:p>
          <a:p>
            <a:pPr marL="181225" indent="-181225">
              <a:buFontTx/>
              <a:buChar char="-"/>
            </a:pPr>
            <a:endParaRPr lang="en-US" baseline="0" dirty="0" smtClean="0"/>
          </a:p>
          <a:p>
            <a:pPr marL="181225" indent="-181225">
              <a:buFontTx/>
              <a:buChar char="-"/>
            </a:pPr>
            <a:r>
              <a:rPr lang="en-US" baseline="0" dirty="0" smtClean="0"/>
              <a:t>Note: If a User’s organization is not listed in the drop-down menu, the User should select “SSO Hosted Users”.</a:t>
            </a:r>
            <a:endParaRPr lang="en-US" baseline="0" dirty="0"/>
          </a:p>
          <a:p>
            <a:pPr marL="181225" indent="-181225">
              <a:buFontTx/>
              <a:buChar char="-"/>
            </a:pPr>
            <a:endParaRPr lang="en-US" baseline="0" dirty="0" smtClean="0"/>
          </a:p>
          <a:p>
            <a:pPr marL="181225" indent="-181225">
              <a:buFontTx/>
              <a:buChar char="-"/>
            </a:pPr>
            <a:r>
              <a:rPr lang="en-US" baseline="0" dirty="0" smtClean="0"/>
              <a:t>The User will then click the “Continue to Sign In” button.</a:t>
            </a:r>
          </a:p>
          <a:p>
            <a:pPr marL="181225" indent="-181225">
              <a:buFontTx/>
              <a:buChar char="-"/>
            </a:pPr>
            <a:endParaRPr lang="en-US" baseline="0" dirty="0" smtClean="0"/>
          </a:p>
          <a:p>
            <a:pPr marL="181225" indent="-181225">
              <a:buFontTx/>
              <a:buChar char="-"/>
            </a:pPr>
            <a:r>
              <a:rPr lang="en-US" baseline="0" dirty="0" smtClean="0"/>
              <a:t>If the User is a Hosted User, the User will be asked to enter his or her User Name and Password via the DOE page.</a:t>
            </a:r>
          </a:p>
          <a:p>
            <a:pPr marL="181225" indent="-181225">
              <a:buFontTx/>
              <a:buChar char="-"/>
            </a:pPr>
            <a:endParaRPr lang="en-US" baseline="0" dirty="0" smtClean="0"/>
          </a:p>
          <a:p>
            <a:pPr marL="181225" indent="-181225">
              <a:buFontTx/>
              <a:buChar char="-"/>
            </a:pPr>
            <a:r>
              <a:rPr lang="en-US" baseline="0" dirty="0" smtClean="0"/>
              <a:t>If the User is a Federated User, the User will be taken to his or her District’s SSO Sign In Portal page.</a:t>
            </a:r>
          </a:p>
        </p:txBody>
      </p:sp>
      <p:sp>
        <p:nvSpPr>
          <p:cNvPr id="4" name="Slide Number Placeholder 3"/>
          <p:cNvSpPr>
            <a:spLocks noGrp="1"/>
          </p:cNvSpPr>
          <p:nvPr>
            <p:ph type="sldNum" sz="quarter" idx="10"/>
          </p:nvPr>
        </p:nvSpPr>
        <p:spPr/>
        <p:txBody>
          <a:bodyPr/>
          <a:lstStyle/>
          <a:p>
            <a:fld id="{0F86B353-C4F7-488E-8A24-745BB3BD092A}" type="slidenum">
              <a:rPr lang="en-US" smtClean="0"/>
              <a:t>113</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 slide.</a:t>
            </a:r>
          </a:p>
          <a:p>
            <a:endParaRPr lang="en-US" dirty="0" smtClean="0"/>
          </a:p>
          <a:p>
            <a:r>
              <a:rPr lang="en-US" dirty="0" smtClean="0"/>
              <a:t>Presenter:</a:t>
            </a:r>
          </a:p>
          <a:p>
            <a:pPr marL="181225" indent="-181225">
              <a:buFontTx/>
              <a:buChar char="-"/>
            </a:pPr>
            <a:r>
              <a:rPr lang="en-US" dirty="0" smtClean="0"/>
              <a:t>On the FLDOE</a:t>
            </a:r>
            <a:r>
              <a:rPr lang="en-US" baseline="0" dirty="0" smtClean="0"/>
              <a:t> SSO Sign In page, the User will:</a:t>
            </a:r>
          </a:p>
          <a:p>
            <a:pPr marL="664488" lvl="1" indent="-181225">
              <a:buFontTx/>
              <a:buChar char="-"/>
            </a:pPr>
            <a:r>
              <a:rPr lang="en-US" baseline="0" dirty="0" smtClean="0"/>
              <a:t>Enter his or her User Name</a:t>
            </a:r>
          </a:p>
          <a:p>
            <a:pPr marL="664488" lvl="1" indent="-181225">
              <a:buFontTx/>
              <a:buChar char="-"/>
            </a:pPr>
            <a:r>
              <a:rPr lang="en-US" baseline="0" dirty="0" smtClean="0"/>
              <a:t>Enter his or her Password</a:t>
            </a:r>
          </a:p>
          <a:p>
            <a:pPr marL="664488" lvl="1" indent="-181225">
              <a:buFontTx/>
              <a:buChar char="-"/>
            </a:pPr>
            <a:r>
              <a:rPr lang="en-US" baseline="0" dirty="0" smtClean="0"/>
              <a:t>Click the “Sign In” button</a:t>
            </a:r>
          </a:p>
          <a:p>
            <a:pPr marL="181225" indent="-181225">
              <a:buFontTx/>
              <a:buChar char="-"/>
            </a:pPr>
            <a:endParaRPr lang="en-US" baseline="0" dirty="0" smtClean="0"/>
          </a:p>
          <a:p>
            <a:pPr marL="181225" indent="-181225">
              <a:buFontTx/>
              <a:buChar char="-"/>
            </a:pPr>
            <a:r>
              <a:rPr lang="en-US" baseline="0" dirty="0" smtClean="0"/>
              <a:t>Note: If the User has forgotten his or her Password, he or she may click on the “Forgot Password?” link to retrieve his or her Password.</a:t>
            </a:r>
          </a:p>
          <a:p>
            <a:pPr marL="181225" indent="-181225">
              <a:buFontTx/>
              <a:buChar char="-"/>
            </a:pPr>
            <a:endParaRPr lang="en-US" baseline="0" dirty="0" smtClean="0"/>
          </a:p>
          <a:p>
            <a:pPr marL="181225" indent="-181225">
              <a:buFontTx/>
              <a:buChar char="-"/>
            </a:pPr>
            <a:r>
              <a:rPr lang="en-US" baseline="0" dirty="0" smtClean="0"/>
              <a:t>Upon Signing In successfully, the User will be taken to his or her SSO Portal.</a:t>
            </a:r>
          </a:p>
        </p:txBody>
      </p:sp>
      <p:sp>
        <p:nvSpPr>
          <p:cNvPr id="4" name="Slide Number Placeholder 3"/>
          <p:cNvSpPr>
            <a:spLocks noGrp="1"/>
          </p:cNvSpPr>
          <p:nvPr>
            <p:ph type="sldNum" sz="quarter" idx="10"/>
          </p:nvPr>
        </p:nvSpPr>
        <p:spPr/>
        <p:txBody>
          <a:bodyPr/>
          <a:lstStyle/>
          <a:p>
            <a:fld id="{0F86B353-C4F7-488E-8A24-745BB3BD092A}" type="slidenum">
              <a:rPr lang="en-US" smtClean="0"/>
              <a:t>114</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 slide.</a:t>
            </a:r>
          </a:p>
          <a:p>
            <a:endParaRPr lang="en-US" dirty="0" smtClean="0"/>
          </a:p>
          <a:p>
            <a:r>
              <a:rPr lang="en-US" dirty="0" smtClean="0"/>
              <a:t>Presenter:</a:t>
            </a:r>
          </a:p>
          <a:p>
            <a:pPr marL="181225" indent="-181225">
              <a:buFontTx/>
              <a:buChar char="-"/>
            </a:pPr>
            <a:r>
              <a:rPr lang="en-US" dirty="0" smtClean="0"/>
              <a:t>On the User’s District</a:t>
            </a:r>
            <a:r>
              <a:rPr lang="en-US" baseline="0" dirty="0" smtClean="0"/>
              <a:t> hosted SSO Sign In page, the User will:</a:t>
            </a:r>
          </a:p>
          <a:p>
            <a:pPr marL="664488" lvl="1" indent="-181225">
              <a:buFontTx/>
              <a:buChar char="-"/>
            </a:pPr>
            <a:r>
              <a:rPr lang="en-US" baseline="0" dirty="0" smtClean="0"/>
              <a:t>Enter his or her User Name</a:t>
            </a:r>
          </a:p>
          <a:p>
            <a:pPr marL="664488" lvl="1" indent="-181225">
              <a:buFontTx/>
              <a:buChar char="-"/>
            </a:pPr>
            <a:r>
              <a:rPr lang="en-US" baseline="0" dirty="0" smtClean="0"/>
              <a:t>Enter his or her Password</a:t>
            </a:r>
          </a:p>
          <a:p>
            <a:pPr marL="664488" lvl="1" indent="-181225">
              <a:buFontTx/>
              <a:buChar char="-"/>
            </a:pPr>
            <a:r>
              <a:rPr lang="en-US" baseline="0" dirty="0" smtClean="0"/>
              <a:t>Click the “Sign In” or “Log In” button</a:t>
            </a:r>
          </a:p>
          <a:p>
            <a:pPr marL="181225" indent="-181225">
              <a:buFontTx/>
              <a:buChar char="-"/>
            </a:pPr>
            <a:endParaRPr lang="en-US" baseline="0" dirty="0" smtClean="0"/>
          </a:p>
          <a:p>
            <a:pPr marL="181225" indent="-181225">
              <a:buFontTx/>
              <a:buChar char="-"/>
            </a:pPr>
            <a:r>
              <a:rPr lang="en-US" baseline="0" dirty="0" smtClean="0"/>
              <a:t>Note: If the User has forgotten his or her Password, the District hosted Sign In page may contain a link to assist Users in retrieving their Passwords. If available, he or she may click on the page link that will direct the User to retrieve his or her Password.</a:t>
            </a:r>
          </a:p>
          <a:p>
            <a:pPr marL="181225" indent="-181225">
              <a:buFontTx/>
              <a:buChar char="-"/>
            </a:pPr>
            <a:endParaRPr lang="en-US" baseline="0" dirty="0" smtClean="0"/>
          </a:p>
          <a:p>
            <a:pPr marL="181225" indent="-181225">
              <a:buFontTx/>
              <a:buChar char="-"/>
            </a:pPr>
            <a:r>
              <a:rPr lang="en-US" baseline="0" dirty="0" smtClean="0"/>
              <a:t>Upon Signing In successfully, the User will be taken to his or her SSO Portal.</a:t>
            </a:r>
          </a:p>
        </p:txBody>
      </p:sp>
      <p:sp>
        <p:nvSpPr>
          <p:cNvPr id="4" name="Slide Number Placeholder 3"/>
          <p:cNvSpPr>
            <a:spLocks noGrp="1"/>
          </p:cNvSpPr>
          <p:nvPr>
            <p:ph type="sldNum" sz="quarter" idx="10"/>
          </p:nvPr>
        </p:nvSpPr>
        <p:spPr/>
        <p:txBody>
          <a:bodyPr/>
          <a:lstStyle/>
          <a:p>
            <a:fld id="{0F86B353-C4F7-488E-8A24-745BB3BD092A}" type="slidenum">
              <a:rPr lang="en-US" smtClean="0"/>
              <a:t>115</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 slide.</a:t>
            </a:r>
          </a:p>
          <a:p>
            <a:endParaRPr lang="en-US" dirty="0" smtClean="0"/>
          </a:p>
          <a:p>
            <a:r>
              <a:rPr lang="en-US" dirty="0" smtClean="0"/>
              <a:t>Presenter:</a:t>
            </a:r>
          </a:p>
          <a:p>
            <a:pPr marL="181225" indent="-181225">
              <a:buFontTx/>
              <a:buChar char="-"/>
            </a:pPr>
            <a:r>
              <a:rPr lang="en-US" dirty="0" smtClean="0"/>
              <a:t>Within</a:t>
            </a:r>
            <a:r>
              <a:rPr lang="en-US" baseline="0" dirty="0" smtClean="0"/>
              <a:t> the PMRN, there are a number of different Access Levels</a:t>
            </a:r>
          </a:p>
          <a:p>
            <a:pPr marL="181225" indent="-181225">
              <a:buFontTx/>
              <a:buChar char="-"/>
            </a:pPr>
            <a:r>
              <a:rPr lang="en-US" baseline="0" dirty="0" smtClean="0"/>
              <a:t>Levels Range from Assessment Team Members (ATM) who assess students on the K-2 AIR or 3-12 WAM, but do not have administrative privileges or access to reports,</a:t>
            </a:r>
          </a:p>
          <a:p>
            <a:endParaRPr lang="en-US" baseline="0" dirty="0" smtClean="0"/>
          </a:p>
          <a:p>
            <a:r>
              <a:rPr lang="en-US" baseline="0" dirty="0" smtClean="0"/>
              <a:t>to:</a:t>
            </a:r>
          </a:p>
          <a:p>
            <a:endParaRPr lang="en-US" baseline="0" dirty="0" smtClean="0"/>
          </a:p>
          <a:p>
            <a:pPr marL="181225" indent="-181225">
              <a:buFontTx/>
              <a:buChar char="-"/>
            </a:pPr>
            <a:r>
              <a:rPr lang="en-US" baseline="0" dirty="0" smtClean="0"/>
              <a:t>District Level Users who can review all reports at all levels (Student to District).</a:t>
            </a:r>
          </a:p>
          <a:p>
            <a:pPr marL="181225" indent="-181225">
              <a:buFontTx/>
              <a:buChar char="-"/>
            </a:pPr>
            <a:endParaRPr lang="en-US" baseline="0" dirty="0" smtClean="0"/>
          </a:p>
          <a:p>
            <a:pPr marL="181225" indent="-181225">
              <a:buFontTx/>
              <a:buChar char="-"/>
            </a:pPr>
            <a:r>
              <a:rPr lang="en-US" baseline="0" dirty="0" smtClean="0"/>
              <a:t>There are two (2) types of Access Levels in the PMRN: Administrative Users and Non-Administrative Users.</a:t>
            </a:r>
          </a:p>
        </p:txBody>
      </p:sp>
      <p:sp>
        <p:nvSpPr>
          <p:cNvPr id="4" name="Slide Number Placeholder 3"/>
          <p:cNvSpPr>
            <a:spLocks noGrp="1"/>
          </p:cNvSpPr>
          <p:nvPr>
            <p:ph type="sldNum" sz="quarter" idx="10"/>
          </p:nvPr>
        </p:nvSpPr>
        <p:spPr/>
        <p:txBody>
          <a:bodyPr/>
          <a:lstStyle/>
          <a:p>
            <a:fld id="{0F86B353-C4F7-488E-8A24-745BB3BD092A}" type="slidenum">
              <a:rPr lang="en-US" smtClean="0"/>
              <a:t>116</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 slide.</a:t>
            </a:r>
          </a:p>
          <a:p>
            <a:endParaRPr lang="en-US" dirty="0" smtClean="0"/>
          </a:p>
          <a:p>
            <a:r>
              <a:rPr lang="en-US" dirty="0" smtClean="0"/>
              <a:t>Presenter:</a:t>
            </a:r>
          </a:p>
          <a:p>
            <a:pPr marL="181225" indent="-181225">
              <a:buFontTx/>
              <a:buChar char="-"/>
            </a:pPr>
            <a:r>
              <a:rPr lang="en-US" dirty="0" smtClean="0"/>
              <a:t>Administrative Users have the capability to either enter</a:t>
            </a:r>
            <a:r>
              <a:rPr lang="en-US" baseline="0" dirty="0" smtClean="0"/>
              <a:t> or remove other Users in the PMRN, enroll or withdraw students in the PMRN, create classes, and receive official communications from the PMRN.</a:t>
            </a:r>
          </a:p>
          <a:p>
            <a:pPr marL="181225" indent="-181225">
              <a:buFontTx/>
              <a:buChar char="-"/>
            </a:pPr>
            <a:endParaRPr lang="en-US" baseline="0" dirty="0" smtClean="0"/>
          </a:p>
          <a:p>
            <a:pPr marL="181225" indent="-181225">
              <a:buFontTx/>
              <a:buChar char="-"/>
            </a:pPr>
            <a:r>
              <a:rPr lang="en-US" baseline="0" dirty="0" smtClean="0"/>
              <a:t>The three (3) Administrative User Access Levels are:</a:t>
            </a:r>
          </a:p>
          <a:p>
            <a:pPr marL="664488" lvl="1" indent="-181225">
              <a:buFontTx/>
              <a:buChar char="-"/>
            </a:pPr>
            <a:r>
              <a:rPr lang="en-US" baseline="0" dirty="0" smtClean="0"/>
              <a:t>District Level 1 User (Superintendent)</a:t>
            </a:r>
          </a:p>
          <a:p>
            <a:pPr marL="664488" lvl="1" indent="-181225">
              <a:buFontTx/>
              <a:buChar char="-"/>
            </a:pPr>
            <a:r>
              <a:rPr lang="en-US" baseline="0" dirty="0" smtClean="0"/>
              <a:t>District Level 2 User (District Reading Contact)</a:t>
            </a:r>
          </a:p>
          <a:p>
            <a:pPr marL="664488" lvl="1" indent="-181225">
              <a:buFontTx/>
              <a:buChar char="-"/>
            </a:pPr>
            <a:r>
              <a:rPr lang="en-US" baseline="0" dirty="0" smtClean="0"/>
              <a:t>School Level 1 User (Principal)</a:t>
            </a:r>
          </a:p>
          <a:p>
            <a:pPr marL="664488" lvl="1" indent="-181225">
              <a:buFontTx/>
              <a:buChar char="-"/>
            </a:pPr>
            <a:r>
              <a:rPr lang="en-US" baseline="0" dirty="0" smtClean="0"/>
              <a:t>School Level 2 User (PMRN Manager)</a:t>
            </a:r>
          </a:p>
          <a:p>
            <a:pPr marL="664488" lvl="1" indent="-181225">
              <a:buFontTx/>
              <a:buChar char="-"/>
            </a:pPr>
            <a:r>
              <a:rPr lang="en-US" baseline="0" dirty="0" smtClean="0"/>
              <a:t>School Level 3 User (Administration Individual to assist SL2 User)</a:t>
            </a:r>
          </a:p>
        </p:txBody>
      </p:sp>
      <p:sp>
        <p:nvSpPr>
          <p:cNvPr id="4" name="Slide Number Placeholder 3"/>
          <p:cNvSpPr>
            <a:spLocks noGrp="1"/>
          </p:cNvSpPr>
          <p:nvPr>
            <p:ph type="sldNum" sz="quarter" idx="10"/>
          </p:nvPr>
        </p:nvSpPr>
        <p:spPr/>
        <p:txBody>
          <a:bodyPr/>
          <a:lstStyle/>
          <a:p>
            <a:fld id="{0F86B353-C4F7-488E-8A24-745BB3BD092A}" type="slidenum">
              <a:rPr lang="en-US" smtClean="0"/>
              <a:t>117</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 slide.</a:t>
            </a:r>
          </a:p>
          <a:p>
            <a:endParaRPr lang="en-US" dirty="0" smtClean="0"/>
          </a:p>
          <a:p>
            <a:r>
              <a:rPr lang="en-US" i="1" dirty="0" smtClean="0"/>
              <a:t>Presenter:</a:t>
            </a:r>
          </a:p>
          <a:p>
            <a:pPr marL="181225" indent="-181225">
              <a:buFontTx/>
              <a:buChar char="-"/>
            </a:pPr>
            <a:r>
              <a:rPr lang="en-US" dirty="0" smtClean="0"/>
              <a:t>A superintendent is the only District Level 1 (DL1) User at a district in the PMRN.</a:t>
            </a:r>
          </a:p>
          <a:p>
            <a:pPr marL="655478" lvl="1" indent="-181225">
              <a:buFontTx/>
              <a:buChar char="-"/>
            </a:pPr>
            <a:r>
              <a:rPr lang="en-US" baseline="0" dirty="0" smtClean="0"/>
              <a:t>The DL1 User is added by Support Specialists in the PMRN.</a:t>
            </a:r>
          </a:p>
          <a:p>
            <a:pPr marL="181225" indent="-181225">
              <a:buFontTx/>
              <a:buChar char="-"/>
            </a:pPr>
            <a:r>
              <a:rPr lang="en-US" baseline="0" dirty="0" smtClean="0"/>
              <a:t>DL1 Users have access to all information and reports within a district’s PMRN site.</a:t>
            </a:r>
          </a:p>
          <a:p>
            <a:pPr marL="655478" lvl="1" indent="-181225">
              <a:buFontTx/>
              <a:buChar char="-"/>
            </a:pPr>
            <a:r>
              <a:rPr lang="en-US" baseline="0" dirty="0" smtClean="0"/>
              <a:t>This includes schools’ information in that district.</a:t>
            </a:r>
          </a:p>
          <a:p>
            <a:pPr marL="181225" indent="-181225">
              <a:buFontTx/>
              <a:buChar char="-"/>
            </a:pPr>
            <a:r>
              <a:rPr lang="en-US" baseline="0" dirty="0" smtClean="0"/>
              <a:t>DL1 Users are the only Users who have the ability to create and remove District Level 2 Users.</a:t>
            </a:r>
          </a:p>
          <a:p>
            <a:pPr marL="181225" indent="-181225">
              <a:buFontTx/>
              <a:buChar char="-"/>
            </a:pPr>
            <a:endParaRPr lang="en-US" baseline="0" dirty="0" smtClean="0"/>
          </a:p>
          <a:p>
            <a:pPr marL="181225" indent="-181225">
              <a:buFontTx/>
              <a:buChar char="-"/>
            </a:pPr>
            <a:endParaRPr lang="en-US" baseline="0" dirty="0" smtClean="0"/>
          </a:p>
          <a:p>
            <a:pPr marL="181225" indent="-181225">
              <a:buFontTx/>
              <a:buChar char="-"/>
            </a:pPr>
            <a:r>
              <a:rPr lang="en-US" baseline="0" dirty="0" smtClean="0"/>
              <a:t>District Reading Contacts are District Level 2 Users at a district in the PMRN.</a:t>
            </a:r>
          </a:p>
          <a:p>
            <a:pPr marL="655478" lvl="1" indent="-181225">
              <a:buFontTx/>
              <a:buChar char="-"/>
            </a:pPr>
            <a:r>
              <a:rPr lang="en-US" baseline="0" dirty="0" smtClean="0"/>
              <a:t>There can be two (2) DL2 Users (one elementary, one secondary).</a:t>
            </a:r>
          </a:p>
          <a:p>
            <a:pPr marL="181225" indent="-181225">
              <a:buFontTx/>
              <a:buChar char="-"/>
            </a:pPr>
            <a:r>
              <a:rPr lang="en-US" baseline="0" dirty="0" smtClean="0"/>
              <a:t>DL2 Users have access to all information and reports within a district’s PMRN site.</a:t>
            </a:r>
          </a:p>
          <a:p>
            <a:pPr marL="655478" lvl="1" indent="-181225">
              <a:buFontTx/>
              <a:buChar char="-"/>
            </a:pPr>
            <a:r>
              <a:rPr lang="en-US" baseline="0" dirty="0" smtClean="0"/>
              <a:t>This includes schools’ information in that district.</a:t>
            </a:r>
          </a:p>
          <a:p>
            <a:pPr marL="181225" indent="-181225">
              <a:buFontTx/>
              <a:buChar char="-"/>
            </a:pPr>
            <a:r>
              <a:rPr lang="en-US" baseline="0" dirty="0" smtClean="0"/>
              <a:t>DL2 Users have the ability to create and remove District Level 3 Users.</a:t>
            </a:r>
          </a:p>
          <a:p>
            <a:pPr marL="483264" lvl="1"/>
            <a:endParaRPr lang="en-US" baseline="0" dirty="0" smtClean="0"/>
          </a:p>
        </p:txBody>
      </p:sp>
      <p:sp>
        <p:nvSpPr>
          <p:cNvPr id="4" name="Slide Number Placeholder 3"/>
          <p:cNvSpPr>
            <a:spLocks noGrp="1"/>
          </p:cNvSpPr>
          <p:nvPr>
            <p:ph type="sldNum" sz="quarter" idx="10"/>
          </p:nvPr>
        </p:nvSpPr>
        <p:spPr/>
        <p:txBody>
          <a:bodyPr/>
          <a:lstStyle/>
          <a:p>
            <a:fld id="{0F86B353-C4F7-488E-8A24-745BB3BD092A}" type="slidenum">
              <a:rPr lang="en-US" smtClean="0"/>
              <a:t>118</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 slide.</a:t>
            </a:r>
          </a:p>
          <a:p>
            <a:endParaRPr lang="en-US" dirty="0" smtClean="0"/>
          </a:p>
          <a:p>
            <a:r>
              <a:rPr lang="en-US" i="1" dirty="0" smtClean="0"/>
              <a:t>Presenter:</a:t>
            </a:r>
          </a:p>
          <a:p>
            <a:pPr marL="181225" indent="-181225">
              <a:buFontTx/>
              <a:buChar char="-"/>
            </a:pPr>
            <a:r>
              <a:rPr lang="en-US" dirty="0" smtClean="0"/>
              <a:t>A principal is the only School Level 1 (SL1) User at a school in the PMRN.</a:t>
            </a:r>
            <a:endParaRPr lang="en-US" baseline="0" dirty="0" smtClean="0"/>
          </a:p>
          <a:p>
            <a:pPr marL="181225" indent="-181225">
              <a:buFontTx/>
              <a:buChar char="-"/>
            </a:pPr>
            <a:endParaRPr lang="en-US" baseline="0" dirty="0" smtClean="0"/>
          </a:p>
          <a:p>
            <a:pPr marL="181225" indent="-181225">
              <a:buFontTx/>
              <a:buChar char="-"/>
            </a:pPr>
            <a:r>
              <a:rPr lang="en-US" baseline="0" dirty="0" smtClean="0"/>
              <a:t>SL1 Users have access to all information within a school’s PMRN site.</a:t>
            </a:r>
          </a:p>
          <a:p>
            <a:pPr marL="181225" indent="-181225">
              <a:buFontTx/>
              <a:buChar char="-"/>
            </a:pPr>
            <a:endParaRPr lang="en-US" baseline="0" dirty="0" smtClean="0"/>
          </a:p>
          <a:p>
            <a:pPr marL="181225" indent="-181225">
              <a:buFontTx/>
              <a:buChar char="-"/>
            </a:pPr>
            <a:r>
              <a:rPr lang="en-US" baseline="0" dirty="0" smtClean="0"/>
              <a:t>SL1 Users are the only Users who have the ability to create and remove School Level 2 and Coach’s Log Users.</a:t>
            </a:r>
          </a:p>
          <a:p>
            <a:pPr marL="181225" indent="-181225">
              <a:buFontTx/>
              <a:buChar char="-"/>
            </a:pPr>
            <a:endParaRPr lang="en-US" baseline="0" dirty="0" smtClean="0"/>
          </a:p>
          <a:p>
            <a:pPr marL="181225" indent="-181225">
              <a:buFontTx/>
              <a:buChar char="-"/>
            </a:pPr>
            <a:r>
              <a:rPr lang="en-US" baseline="0" dirty="0" smtClean="0"/>
              <a:t>At the beginning of the school year, the SL1 User must Sign In to the PMRN and complete the School Configuration page.</a:t>
            </a:r>
          </a:p>
          <a:p>
            <a:pPr marL="181225" indent="-181225">
              <a:buFontTx/>
              <a:buChar char="-"/>
            </a:pPr>
            <a:endParaRPr lang="en-US" baseline="0" dirty="0" smtClean="0"/>
          </a:p>
          <a:p>
            <a:pPr marL="483264" lvl="1"/>
            <a:endParaRPr lang="en-US" baseline="0" dirty="0" smtClean="0"/>
          </a:p>
        </p:txBody>
      </p:sp>
      <p:sp>
        <p:nvSpPr>
          <p:cNvPr id="4" name="Slide Number Placeholder 3"/>
          <p:cNvSpPr>
            <a:spLocks noGrp="1"/>
          </p:cNvSpPr>
          <p:nvPr>
            <p:ph type="sldNum" sz="quarter" idx="10"/>
          </p:nvPr>
        </p:nvSpPr>
        <p:spPr/>
        <p:txBody>
          <a:bodyPr/>
          <a:lstStyle/>
          <a:p>
            <a:fld id="{0F86B353-C4F7-488E-8A24-745BB3BD092A}" type="slidenum">
              <a:rPr lang="en-US" smtClean="0"/>
              <a:t>119</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Present slide.</a:t>
            </a:r>
          </a:p>
          <a:p>
            <a:endParaRPr lang="en-US" baseline="0" dirty="0" smtClean="0"/>
          </a:p>
          <a:p>
            <a:r>
              <a:rPr lang="en-US" baseline="0" dirty="0" smtClean="0"/>
              <a:t>Presenter:</a:t>
            </a:r>
          </a:p>
          <a:p>
            <a:pPr marL="181225" indent="-181225">
              <a:buFontTx/>
              <a:buChar char="-"/>
            </a:pPr>
            <a:r>
              <a:rPr lang="en-US" baseline="0" dirty="0" smtClean="0"/>
              <a:t>Each school may only have one (1) School Level 2 (SL2) User.</a:t>
            </a:r>
          </a:p>
          <a:p>
            <a:pPr marL="664488" lvl="1" indent="-181225">
              <a:buFontTx/>
              <a:buChar char="-"/>
            </a:pPr>
            <a:r>
              <a:rPr lang="en-US" baseline="0" dirty="0" smtClean="0"/>
              <a:t>The SL2 User is added by the SL1 User at the beginning of the school year.</a:t>
            </a:r>
          </a:p>
          <a:p>
            <a:pPr marL="181225" indent="-181225">
              <a:buFontTx/>
              <a:buChar char="-"/>
            </a:pPr>
            <a:endParaRPr lang="en-US" baseline="0" dirty="0" smtClean="0"/>
          </a:p>
          <a:p>
            <a:pPr marL="181225" indent="-181225">
              <a:buFontTx/>
              <a:buChar char="-"/>
            </a:pPr>
            <a:r>
              <a:rPr lang="en-US" dirty="0" smtClean="0"/>
              <a:t>The SL2 User is the User who is responsible</a:t>
            </a:r>
            <a:r>
              <a:rPr lang="en-US" baseline="0" dirty="0" smtClean="0"/>
              <a:t> for the day-to-day administration of the PMRN. This is usually the Reading/Literacy Coach.</a:t>
            </a:r>
          </a:p>
          <a:p>
            <a:pPr marL="181225" indent="-181225">
              <a:buFontTx/>
              <a:buChar char="-"/>
            </a:pPr>
            <a:endParaRPr lang="en-US" baseline="0" dirty="0" smtClean="0"/>
          </a:p>
          <a:p>
            <a:pPr marL="181225" indent="-181225">
              <a:buFontTx/>
              <a:buChar char="-"/>
            </a:pPr>
            <a:r>
              <a:rPr lang="en-US" baseline="0" dirty="0" smtClean="0"/>
              <a:t>SL2 Users can:</a:t>
            </a:r>
          </a:p>
          <a:p>
            <a:pPr marL="664488" lvl="1" indent="-181225">
              <a:buFontTx/>
              <a:buChar char="-"/>
            </a:pPr>
            <a:r>
              <a:rPr lang="en-US" baseline="0" dirty="0" smtClean="0"/>
              <a:t>Add and Remove Users</a:t>
            </a:r>
          </a:p>
          <a:p>
            <a:pPr marL="664488" lvl="1" indent="-181225">
              <a:buFontTx/>
              <a:buChar char="-"/>
            </a:pPr>
            <a:r>
              <a:rPr lang="en-US" baseline="0" dirty="0" smtClean="0"/>
              <a:t>Enroll, Remove, or Withdraw students</a:t>
            </a:r>
          </a:p>
          <a:p>
            <a:pPr marL="664488" lvl="1" indent="-181225">
              <a:buFontTx/>
              <a:buChar char="-"/>
            </a:pPr>
            <a:r>
              <a:rPr lang="en-US" baseline="0" dirty="0" smtClean="0"/>
              <a:t>Create classes</a:t>
            </a:r>
          </a:p>
          <a:p>
            <a:pPr marL="664488" lvl="1" indent="-181225">
              <a:buFontTx/>
              <a:buChar char="-"/>
            </a:pPr>
            <a:r>
              <a:rPr lang="en-US" baseline="0" dirty="0" smtClean="0"/>
              <a:t>Receive official communications from the PMRN</a:t>
            </a:r>
          </a:p>
          <a:p>
            <a:pPr marL="181225" indent="-181225">
              <a:buFontTx/>
              <a:buChar char="-"/>
            </a:pPr>
            <a:endParaRPr lang="en-US" baseline="0" dirty="0" smtClean="0"/>
          </a:p>
          <a:p>
            <a:pPr marL="181225" indent="-181225">
              <a:buFontTx/>
              <a:buChar char="-"/>
            </a:pPr>
            <a:r>
              <a:rPr lang="en-US" baseline="0" dirty="0" smtClean="0"/>
              <a:t>The SL2 User is also known as the PMRN Manager. Sometimes, the SL2 User is the:</a:t>
            </a:r>
          </a:p>
          <a:p>
            <a:pPr marL="664488" lvl="1" indent="-181225">
              <a:buFontTx/>
              <a:buChar char="-"/>
            </a:pPr>
            <a:r>
              <a:rPr lang="en-US" baseline="0" dirty="0" smtClean="0"/>
              <a:t>Assistant principal in charge of Curriculum</a:t>
            </a:r>
          </a:p>
          <a:p>
            <a:pPr marL="664488" lvl="1" indent="-181225">
              <a:buFontTx/>
              <a:buChar char="-"/>
            </a:pPr>
            <a:r>
              <a:rPr lang="en-US" baseline="0" dirty="0" smtClean="0"/>
              <a:t>Curriculum Resource teacher</a:t>
            </a:r>
          </a:p>
          <a:p>
            <a:pPr marL="664488" lvl="1" indent="-181225">
              <a:buFontTx/>
              <a:buChar char="-"/>
            </a:pPr>
            <a:r>
              <a:rPr lang="en-US" baseline="0" dirty="0" smtClean="0"/>
              <a:t>Standards Coach</a:t>
            </a:r>
          </a:p>
          <a:p>
            <a:endParaRPr lang="en-US" baseline="0" dirty="0" smtClean="0"/>
          </a:p>
          <a:p>
            <a:pPr marL="181225" indent="-181225">
              <a:buFontTx/>
              <a:buChar char="-"/>
            </a:pPr>
            <a:r>
              <a:rPr lang="en-US" baseline="0" dirty="0" smtClean="0"/>
              <a:t>SL2 Users have the same PMRN access and administrative abilities given to principals (SL1 Users), except SL1 Users have:</a:t>
            </a:r>
          </a:p>
          <a:p>
            <a:pPr marL="664488" lvl="1" indent="-181225">
              <a:buFontTx/>
              <a:buChar char="-"/>
            </a:pPr>
            <a:r>
              <a:rPr lang="en-US" baseline="0" dirty="0" smtClean="0"/>
              <a:t>Access to the School Configuration pages</a:t>
            </a:r>
          </a:p>
          <a:p>
            <a:pPr marL="664488" lvl="1" indent="-181225">
              <a:buFontTx/>
              <a:buChar char="-"/>
            </a:pPr>
            <a:r>
              <a:rPr lang="en-US" baseline="0" dirty="0" smtClean="0"/>
              <a:t>The ability to create and remove Coach’s Log Users</a:t>
            </a:r>
          </a:p>
        </p:txBody>
      </p:sp>
      <p:sp>
        <p:nvSpPr>
          <p:cNvPr id="4" name="Slide Number Placeholder 3"/>
          <p:cNvSpPr>
            <a:spLocks noGrp="1"/>
          </p:cNvSpPr>
          <p:nvPr>
            <p:ph type="sldNum" sz="quarter" idx="10"/>
          </p:nvPr>
        </p:nvSpPr>
        <p:spPr/>
        <p:txBody>
          <a:bodyPr/>
          <a:lstStyle/>
          <a:p>
            <a:fld id="{0F86B353-C4F7-488E-8A24-745BB3BD092A}" type="slidenum">
              <a:rPr lang="en-US" smtClean="0"/>
              <a:t>120</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a:t>
            </a:r>
            <a:r>
              <a:rPr lang="en-US" baseline="0" dirty="0" smtClean="0"/>
              <a:t> slide.</a:t>
            </a:r>
          </a:p>
          <a:p>
            <a:endParaRPr lang="en-US" dirty="0" smtClean="0"/>
          </a:p>
          <a:p>
            <a:r>
              <a:rPr lang="en-US" dirty="0" smtClean="0"/>
              <a:t>Presenter:</a:t>
            </a:r>
          </a:p>
          <a:p>
            <a:pPr marL="181225" indent="-181225">
              <a:buFontTx/>
              <a:buChar char="-"/>
            </a:pPr>
            <a:r>
              <a:rPr lang="en-US" dirty="0" smtClean="0"/>
              <a:t>Each</a:t>
            </a:r>
            <a:r>
              <a:rPr lang="en-US" baseline="0" dirty="0" smtClean="0"/>
              <a:t> school may only have one (1) School Level 3 (SL3) User.</a:t>
            </a:r>
          </a:p>
          <a:p>
            <a:pPr marL="181225" indent="-181225">
              <a:buFontTx/>
              <a:buChar char="-"/>
            </a:pPr>
            <a:endParaRPr lang="en-US" baseline="0" dirty="0" smtClean="0"/>
          </a:p>
          <a:p>
            <a:pPr marL="181225" indent="-181225">
              <a:buFontTx/>
              <a:buChar char="-"/>
            </a:pPr>
            <a:r>
              <a:rPr lang="en-US" baseline="0" dirty="0" smtClean="0"/>
              <a:t>SL3 Users assist SL2 Users with administration of the PMRN.</a:t>
            </a:r>
          </a:p>
          <a:p>
            <a:pPr marL="181225" indent="-181225">
              <a:buFontTx/>
              <a:buChar char="-"/>
            </a:pPr>
            <a:endParaRPr lang="en-US" baseline="0" dirty="0" smtClean="0"/>
          </a:p>
          <a:p>
            <a:pPr marL="181225" indent="-181225">
              <a:buFontTx/>
              <a:buChar char="-"/>
            </a:pPr>
            <a:r>
              <a:rPr lang="en-US" baseline="0" dirty="0" smtClean="0"/>
              <a:t>SL3 Users can:</a:t>
            </a:r>
          </a:p>
          <a:p>
            <a:pPr marL="664488" lvl="1" indent="-181225">
              <a:buFontTx/>
              <a:buChar char="-"/>
            </a:pPr>
            <a:r>
              <a:rPr lang="en-US" baseline="0" dirty="0" smtClean="0"/>
              <a:t>Add Teachers</a:t>
            </a:r>
          </a:p>
          <a:p>
            <a:pPr marL="664488" lvl="1" indent="-181225">
              <a:buFontTx/>
              <a:buChar char="-"/>
            </a:pPr>
            <a:r>
              <a:rPr lang="en-US" baseline="0" dirty="0" smtClean="0"/>
              <a:t>Enroll, Remove, or Withdraw students</a:t>
            </a:r>
          </a:p>
          <a:p>
            <a:pPr marL="664488" lvl="1" indent="-181225">
              <a:buFontTx/>
              <a:buChar char="-"/>
            </a:pPr>
            <a:r>
              <a:rPr lang="en-US" baseline="0" dirty="0" smtClean="0"/>
              <a:t>Create classes</a:t>
            </a:r>
          </a:p>
          <a:p>
            <a:pPr marL="181225" indent="-181225">
              <a:buFontTx/>
              <a:buChar char="-"/>
            </a:pPr>
            <a:endParaRPr lang="en-US" baseline="0" dirty="0" smtClean="0"/>
          </a:p>
          <a:p>
            <a:pPr marL="181225" indent="-181225">
              <a:buFontTx/>
              <a:buChar char="-"/>
            </a:pPr>
            <a:r>
              <a:rPr lang="en-US" baseline="0" dirty="0" smtClean="0"/>
              <a:t>SL3 Users may only add new Users if creating a Reading or Resource class</a:t>
            </a:r>
          </a:p>
          <a:p>
            <a:pPr marL="483265" lvl="1"/>
            <a:endParaRPr lang="en-US" baseline="0" dirty="0" smtClean="0"/>
          </a:p>
          <a:p>
            <a:pPr marL="181225" indent="-181225">
              <a:buFontTx/>
              <a:buChar char="-"/>
            </a:pPr>
            <a:endParaRPr lang="en-US" baseline="0" dirty="0" smtClean="0"/>
          </a:p>
        </p:txBody>
      </p:sp>
      <p:sp>
        <p:nvSpPr>
          <p:cNvPr id="4" name="Slide Number Placeholder 3"/>
          <p:cNvSpPr>
            <a:spLocks noGrp="1"/>
          </p:cNvSpPr>
          <p:nvPr>
            <p:ph type="sldNum" sz="quarter" idx="10"/>
          </p:nvPr>
        </p:nvSpPr>
        <p:spPr/>
        <p:txBody>
          <a:bodyPr/>
          <a:lstStyle/>
          <a:p>
            <a:fld id="{0F86B353-C4F7-488E-8A24-745BB3BD092A}" type="slidenum">
              <a:rPr lang="en-US" smtClean="0"/>
              <a:t>121</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 </a:t>
            </a:r>
          </a:p>
          <a:p>
            <a:r>
              <a:rPr lang="en-US" i="0" dirty="0" smtClean="0"/>
              <a:t>“We’ve come to the end of the</a:t>
            </a:r>
            <a:r>
              <a:rPr lang="en-US" i="0" baseline="0" dirty="0" smtClean="0"/>
              <a:t> first section. The bulleted items summarize what we discussed.”</a:t>
            </a:r>
          </a:p>
          <a:p>
            <a:endParaRPr lang="en-US" i="1" dirty="0" smtClean="0"/>
          </a:p>
          <a:p>
            <a:pPr defTabSz="483265">
              <a:defRPr/>
            </a:pPr>
            <a:r>
              <a:rPr lang="en-US" i="1" dirty="0" smtClean="0"/>
              <a:t>Present</a:t>
            </a:r>
            <a:r>
              <a:rPr lang="en-US" i="1" baseline="0" dirty="0" smtClean="0"/>
              <a:t> slide.</a:t>
            </a:r>
          </a:p>
          <a:p>
            <a:endParaRPr lang="en-US" dirty="0" smtClean="0"/>
          </a:p>
          <a:p>
            <a:endParaRPr lang="en-US" dirty="0" smtClean="0"/>
          </a:p>
          <a:p>
            <a:r>
              <a:rPr lang="en-US" i="1" dirty="0" smtClean="0"/>
              <a:t>Additional information:</a:t>
            </a:r>
          </a:p>
          <a:p>
            <a:r>
              <a:rPr lang="en-US" dirty="0" smtClean="0"/>
              <a:t>Cited from Torgesen &amp; Miller (2009)</a:t>
            </a:r>
          </a:p>
          <a:p>
            <a:endParaRPr lang="en-US" dirty="0" smtClean="0"/>
          </a:p>
          <a:p>
            <a:r>
              <a:rPr lang="en-US" dirty="0" smtClean="0"/>
              <a:t>For</a:t>
            </a:r>
            <a:r>
              <a:rPr lang="en-US" baseline="0" dirty="0" smtClean="0"/>
              <a:t> more information about integrating assessments, see “Assessments to Guide Adolescent Literacy Instruction” at http://centeroninstruction.org/adolescent-literacy-institute</a:t>
            </a:r>
          </a:p>
          <a:p>
            <a:endParaRPr lang="en-US" dirty="0" smtClean="0"/>
          </a:p>
        </p:txBody>
      </p:sp>
      <p:sp>
        <p:nvSpPr>
          <p:cNvPr id="4" name="Slide Number Placeholder 3"/>
          <p:cNvSpPr>
            <a:spLocks noGrp="1"/>
          </p:cNvSpPr>
          <p:nvPr>
            <p:ph type="sldNum" sz="quarter" idx="10"/>
          </p:nvPr>
        </p:nvSpPr>
        <p:spPr/>
        <p:txBody>
          <a:bodyPr/>
          <a:lstStyle/>
          <a:p>
            <a:fld id="{9A0A4684-5EFD-1E48-B4E2-743DED377690}" type="slidenum">
              <a:rPr lang="en-US" smtClean="0"/>
              <a:t>12</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190793147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 slide.</a:t>
            </a:r>
          </a:p>
          <a:p>
            <a:endParaRPr lang="en-US" dirty="0" smtClean="0"/>
          </a:p>
          <a:p>
            <a:r>
              <a:rPr lang="en-US" dirty="0" smtClean="0"/>
              <a:t>Presenter:</a:t>
            </a:r>
          </a:p>
          <a:p>
            <a:pPr marL="181225" indent="-181225">
              <a:buFontTx/>
              <a:buChar char="-"/>
            </a:pPr>
            <a:r>
              <a:rPr lang="en-US" dirty="0" smtClean="0"/>
              <a:t>Non-Administrative Users can view reports within the PMRN at the School, Teacher, Class, and Student levels. Appropriate staff would include an assistant principal, guidance counselor, or any other individual who works with all students at the school.</a:t>
            </a:r>
          </a:p>
          <a:p>
            <a:pPr marL="181225" indent="-181225">
              <a:buFontTx/>
              <a:buChar char="-"/>
            </a:pPr>
            <a:endParaRPr lang="en-US" baseline="0" dirty="0" smtClean="0"/>
          </a:p>
          <a:p>
            <a:pPr marL="181225" indent="-181225">
              <a:buFontTx/>
              <a:buChar char="-"/>
            </a:pPr>
            <a:r>
              <a:rPr lang="en-US" baseline="0" dirty="0" smtClean="0"/>
              <a:t>The five (5) Non-administrative User Access Levels are:</a:t>
            </a:r>
          </a:p>
          <a:p>
            <a:pPr marL="664488" lvl="1" indent="-181225">
              <a:buFontTx/>
              <a:buChar char="-"/>
            </a:pPr>
            <a:r>
              <a:rPr lang="en-US" baseline="0" dirty="0" smtClean="0"/>
              <a:t>School Level 4 User </a:t>
            </a:r>
          </a:p>
          <a:p>
            <a:pPr marL="664488" lvl="1" indent="-181225">
              <a:buFontTx/>
              <a:buChar char="-"/>
            </a:pPr>
            <a:r>
              <a:rPr lang="en-US" baseline="0" dirty="0" smtClean="0"/>
              <a:t>Reading User</a:t>
            </a:r>
          </a:p>
          <a:p>
            <a:pPr marL="664488" lvl="1" indent="-181225">
              <a:buFontTx/>
              <a:buChar char="-"/>
            </a:pPr>
            <a:r>
              <a:rPr lang="en-US" baseline="0" dirty="0" smtClean="0"/>
              <a:t>Resource User</a:t>
            </a:r>
          </a:p>
          <a:p>
            <a:pPr marL="664488" lvl="1" indent="-181225">
              <a:buFontTx/>
              <a:buChar char="-"/>
            </a:pPr>
            <a:r>
              <a:rPr lang="en-US" baseline="0" dirty="0" smtClean="0"/>
              <a:t>Coach’s Log User</a:t>
            </a:r>
          </a:p>
          <a:p>
            <a:pPr marL="664488" lvl="1" indent="-181225">
              <a:buFontTx/>
              <a:buChar char="-"/>
            </a:pPr>
            <a:r>
              <a:rPr lang="en-US" baseline="0" dirty="0" smtClean="0"/>
              <a:t>Assessment Team Member</a:t>
            </a:r>
          </a:p>
        </p:txBody>
      </p:sp>
      <p:sp>
        <p:nvSpPr>
          <p:cNvPr id="4" name="Slide Number Placeholder 3"/>
          <p:cNvSpPr>
            <a:spLocks noGrp="1"/>
          </p:cNvSpPr>
          <p:nvPr>
            <p:ph type="sldNum" sz="quarter" idx="10"/>
          </p:nvPr>
        </p:nvSpPr>
        <p:spPr/>
        <p:txBody>
          <a:bodyPr/>
          <a:lstStyle/>
          <a:p>
            <a:fld id="{0F86B353-C4F7-488E-8A24-745BB3BD092A}" type="slidenum">
              <a:rPr lang="en-US" smtClean="0"/>
              <a:t>122</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a:t>
            </a:r>
            <a:r>
              <a:rPr lang="en-US" baseline="0" dirty="0" smtClean="0"/>
              <a:t> slide.</a:t>
            </a:r>
          </a:p>
          <a:p>
            <a:endParaRPr lang="en-US" dirty="0" smtClean="0"/>
          </a:p>
          <a:p>
            <a:r>
              <a:rPr lang="en-US" dirty="0" smtClean="0"/>
              <a:t>Presenter:</a:t>
            </a:r>
          </a:p>
          <a:p>
            <a:pPr marL="181225" indent="-181225">
              <a:buFontTx/>
              <a:buChar char="-"/>
            </a:pPr>
            <a:r>
              <a:rPr lang="en-US" dirty="0" smtClean="0"/>
              <a:t>Each</a:t>
            </a:r>
            <a:r>
              <a:rPr lang="en-US" baseline="0" dirty="0" smtClean="0"/>
              <a:t> district may have up to six (6) District Level 3 (DL3) Users in the PMRN.</a:t>
            </a:r>
          </a:p>
          <a:p>
            <a:pPr marL="181225" indent="-181225">
              <a:buFontTx/>
              <a:buChar char="-"/>
            </a:pPr>
            <a:endParaRPr lang="en-US" baseline="0" dirty="0" smtClean="0"/>
          </a:p>
          <a:p>
            <a:pPr marL="181225" indent="-181225">
              <a:buFontTx/>
              <a:buChar char="-"/>
            </a:pPr>
            <a:r>
              <a:rPr lang="en-US" baseline="0" dirty="0" smtClean="0"/>
              <a:t>DL3 Users can:</a:t>
            </a:r>
          </a:p>
          <a:p>
            <a:pPr marL="664488" lvl="1" indent="-181225">
              <a:buFontTx/>
              <a:buChar char="-"/>
            </a:pPr>
            <a:r>
              <a:rPr lang="en-US" baseline="0" dirty="0" smtClean="0"/>
              <a:t>View PMRN Reports at the District, School, Teacher, Class, and Student level (within their district)</a:t>
            </a:r>
          </a:p>
          <a:p>
            <a:pPr marL="181225" indent="-181225">
              <a:buFontTx/>
              <a:buChar char="-"/>
            </a:pPr>
            <a:endParaRPr lang="en-US" baseline="0" dirty="0" smtClean="0"/>
          </a:p>
          <a:p>
            <a:pPr marL="181225" indent="-181225">
              <a:buFontTx/>
              <a:buChar char="-"/>
            </a:pPr>
            <a:r>
              <a:rPr lang="en-US" baseline="0" dirty="0" smtClean="0"/>
              <a:t>DL3 Users do not have any administrative abilities in the PMRN.</a:t>
            </a:r>
          </a:p>
          <a:p>
            <a:pPr marL="483265" lvl="1"/>
            <a:endParaRPr lang="en-US" baseline="0" dirty="0" smtClean="0"/>
          </a:p>
          <a:p>
            <a:pPr marL="181225" indent="-181225">
              <a:buFontTx/>
              <a:buChar char="-"/>
            </a:pPr>
            <a:endParaRPr lang="en-US" baseline="0" dirty="0" smtClean="0"/>
          </a:p>
        </p:txBody>
      </p:sp>
      <p:sp>
        <p:nvSpPr>
          <p:cNvPr id="4" name="Slide Number Placeholder 3"/>
          <p:cNvSpPr>
            <a:spLocks noGrp="1"/>
          </p:cNvSpPr>
          <p:nvPr>
            <p:ph type="sldNum" sz="quarter" idx="10"/>
          </p:nvPr>
        </p:nvSpPr>
        <p:spPr/>
        <p:txBody>
          <a:bodyPr/>
          <a:lstStyle/>
          <a:p>
            <a:fld id="{0F86B353-C4F7-488E-8A24-745BB3BD092A}" type="slidenum">
              <a:rPr lang="en-US" smtClean="0"/>
              <a:t>123</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a:t>
            </a:r>
            <a:r>
              <a:rPr lang="en-US" baseline="0" dirty="0" smtClean="0"/>
              <a:t> slide.</a:t>
            </a:r>
          </a:p>
          <a:p>
            <a:endParaRPr lang="en-US" dirty="0" smtClean="0"/>
          </a:p>
          <a:p>
            <a:r>
              <a:rPr lang="en-US" dirty="0" smtClean="0"/>
              <a:t>Presenter:</a:t>
            </a:r>
          </a:p>
          <a:p>
            <a:pPr marL="181225" indent="-181225">
              <a:buFontTx/>
              <a:buChar char="-"/>
            </a:pPr>
            <a:r>
              <a:rPr lang="en-US" dirty="0" smtClean="0"/>
              <a:t>Each</a:t>
            </a:r>
            <a:r>
              <a:rPr lang="en-US" baseline="0" dirty="0" smtClean="0"/>
              <a:t> school may have up to eight (8) School Level 4 (SL4) Users in the PMRN.</a:t>
            </a:r>
          </a:p>
          <a:p>
            <a:pPr marL="181225" indent="-181225">
              <a:buFontTx/>
              <a:buChar char="-"/>
            </a:pPr>
            <a:endParaRPr lang="en-US" baseline="0" dirty="0" smtClean="0"/>
          </a:p>
          <a:p>
            <a:pPr marL="181225" indent="-181225">
              <a:buFontTx/>
              <a:buChar char="-"/>
            </a:pPr>
            <a:r>
              <a:rPr lang="en-US" baseline="0" dirty="0" smtClean="0"/>
              <a:t>Users under the SL4 Access Level could include an assistant principal, </a:t>
            </a:r>
            <a:r>
              <a:rPr lang="en-US" baseline="0" smtClean="0"/>
              <a:t>school psychologist, guidance </a:t>
            </a:r>
            <a:r>
              <a:rPr lang="en-US" baseline="0" dirty="0" smtClean="0"/>
              <a:t>counselor, or any other individual who works with all students at the school.</a:t>
            </a:r>
          </a:p>
          <a:p>
            <a:pPr marL="181225" indent="-181225">
              <a:buFontTx/>
              <a:buChar char="-"/>
            </a:pPr>
            <a:endParaRPr lang="en-US" baseline="0" dirty="0" smtClean="0"/>
          </a:p>
          <a:p>
            <a:pPr marL="181225" indent="-181225">
              <a:buFontTx/>
              <a:buChar char="-"/>
            </a:pPr>
            <a:r>
              <a:rPr lang="en-US" baseline="0" dirty="0" smtClean="0"/>
              <a:t>SL4 Users can:</a:t>
            </a:r>
          </a:p>
          <a:p>
            <a:pPr marL="664488" lvl="1" indent="-181225">
              <a:buFontTx/>
              <a:buChar char="-"/>
            </a:pPr>
            <a:r>
              <a:rPr lang="en-US" baseline="0" dirty="0" smtClean="0"/>
              <a:t>View PMRN Reports at the School, Teacher, Class, and Student level</a:t>
            </a:r>
          </a:p>
          <a:p>
            <a:pPr marL="181225" indent="-181225">
              <a:buFontTx/>
              <a:buChar char="-"/>
            </a:pPr>
            <a:endParaRPr lang="en-US" baseline="0" dirty="0" smtClean="0"/>
          </a:p>
          <a:p>
            <a:pPr marL="181225" indent="-181225">
              <a:buFontTx/>
              <a:buChar char="-"/>
            </a:pPr>
            <a:r>
              <a:rPr lang="en-US" baseline="0" dirty="0" smtClean="0"/>
              <a:t>SL4 Users do not have any administrative abilities in the PMRN.</a:t>
            </a:r>
          </a:p>
          <a:p>
            <a:pPr marL="483265" lvl="1"/>
            <a:endParaRPr lang="en-US" baseline="0" dirty="0" smtClean="0"/>
          </a:p>
          <a:p>
            <a:pPr marL="181225" indent="-181225">
              <a:buFontTx/>
              <a:buChar char="-"/>
            </a:pPr>
            <a:endParaRPr lang="en-US" baseline="0" dirty="0" smtClean="0"/>
          </a:p>
        </p:txBody>
      </p:sp>
      <p:sp>
        <p:nvSpPr>
          <p:cNvPr id="4" name="Slide Number Placeholder 3"/>
          <p:cNvSpPr>
            <a:spLocks noGrp="1"/>
          </p:cNvSpPr>
          <p:nvPr>
            <p:ph type="sldNum" sz="quarter" idx="10"/>
          </p:nvPr>
        </p:nvSpPr>
        <p:spPr/>
        <p:txBody>
          <a:bodyPr/>
          <a:lstStyle/>
          <a:p>
            <a:fld id="{0F86B353-C4F7-488E-8A24-745BB3BD092A}" type="slidenum">
              <a:rPr lang="en-US" smtClean="0"/>
              <a:t>124</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 slide.</a:t>
            </a:r>
          </a:p>
          <a:p>
            <a:endParaRPr lang="en-US" dirty="0" smtClean="0"/>
          </a:p>
          <a:p>
            <a:r>
              <a:rPr lang="en-US" dirty="0" smtClean="0"/>
              <a:t>Presenter:</a:t>
            </a:r>
          </a:p>
          <a:p>
            <a:pPr marL="181225" indent="-181225">
              <a:buFontTx/>
              <a:buChar char="-"/>
            </a:pPr>
            <a:r>
              <a:rPr lang="en-US" dirty="0" smtClean="0"/>
              <a:t>Reading Level Users (or Reading Teachers) provide primary reading instruction to a class.</a:t>
            </a:r>
          </a:p>
          <a:p>
            <a:pPr marL="181225" indent="-181225">
              <a:buFontTx/>
              <a:buChar char="-"/>
            </a:pPr>
            <a:endParaRPr lang="en-US" dirty="0" smtClean="0"/>
          </a:p>
          <a:p>
            <a:pPr marL="181225" indent="-181225">
              <a:buFontTx/>
              <a:buChar char="-"/>
            </a:pPr>
            <a:r>
              <a:rPr lang="en-US" dirty="0" smtClean="0"/>
              <a:t>Reading Level</a:t>
            </a:r>
            <a:r>
              <a:rPr lang="en-US" baseline="0" dirty="0" smtClean="0"/>
              <a:t> Users are able to assess their assigned students via the FAIR-FS assessment applications.</a:t>
            </a:r>
            <a:endParaRPr lang="en-US" dirty="0" smtClean="0"/>
          </a:p>
          <a:p>
            <a:pPr marL="181225" indent="-181225">
              <a:buFontTx/>
              <a:buChar char="-"/>
            </a:pPr>
            <a:endParaRPr lang="en-US" baseline="0" dirty="0" smtClean="0"/>
          </a:p>
          <a:p>
            <a:pPr marL="181225" indent="-181225">
              <a:buFontTx/>
              <a:buChar char="-"/>
            </a:pPr>
            <a:r>
              <a:rPr lang="en-US" baseline="0" dirty="0" smtClean="0"/>
              <a:t>Reading Level Users can view reports for their class(</a:t>
            </a:r>
            <a:r>
              <a:rPr lang="en-US" baseline="0" dirty="0" err="1" smtClean="0"/>
              <a:t>es</a:t>
            </a:r>
            <a:r>
              <a:rPr lang="en-US" baseline="0" dirty="0" smtClean="0"/>
              <a:t>) and the students in their class(</a:t>
            </a:r>
            <a:r>
              <a:rPr lang="en-US" baseline="0" dirty="0" err="1" smtClean="0"/>
              <a:t>es</a:t>
            </a:r>
            <a:r>
              <a:rPr lang="en-US" baseline="0" dirty="0" smtClean="0"/>
              <a:t>).</a:t>
            </a:r>
          </a:p>
          <a:p>
            <a:endParaRPr lang="en-US" baseline="0" dirty="0" smtClean="0"/>
          </a:p>
          <a:p>
            <a:pPr marL="181225" indent="-181225">
              <a:buFontTx/>
              <a:buChar char="-"/>
            </a:pPr>
            <a:r>
              <a:rPr lang="en-US" baseline="0" dirty="0" smtClean="0"/>
              <a:t>An unlimited amount of Reading Level Users may be added to a school.</a:t>
            </a:r>
          </a:p>
          <a:p>
            <a:pPr marL="483265" lvl="1"/>
            <a:endParaRPr lang="en-US" baseline="0" dirty="0" smtClean="0"/>
          </a:p>
          <a:p>
            <a:pPr marL="181225" indent="-181225">
              <a:buFontTx/>
              <a:buChar char="-"/>
            </a:pPr>
            <a:endParaRPr lang="en-US" baseline="0" dirty="0" smtClean="0"/>
          </a:p>
        </p:txBody>
      </p:sp>
      <p:sp>
        <p:nvSpPr>
          <p:cNvPr id="4" name="Slide Number Placeholder 3"/>
          <p:cNvSpPr>
            <a:spLocks noGrp="1"/>
          </p:cNvSpPr>
          <p:nvPr>
            <p:ph type="sldNum" sz="quarter" idx="10"/>
          </p:nvPr>
        </p:nvSpPr>
        <p:spPr/>
        <p:txBody>
          <a:bodyPr/>
          <a:lstStyle/>
          <a:p>
            <a:fld id="{0F86B353-C4F7-488E-8A24-745BB3BD092A}" type="slidenum">
              <a:rPr lang="en-US" smtClean="0"/>
              <a:t>125</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 slide.</a:t>
            </a:r>
          </a:p>
          <a:p>
            <a:endParaRPr lang="en-US" dirty="0" smtClean="0"/>
          </a:p>
          <a:p>
            <a:r>
              <a:rPr lang="en-US" dirty="0" smtClean="0"/>
              <a:t>Presenter:</a:t>
            </a:r>
          </a:p>
          <a:p>
            <a:pPr marL="181225" indent="-181225">
              <a:buFontTx/>
              <a:buChar char="-"/>
            </a:pPr>
            <a:r>
              <a:rPr lang="en-US" dirty="0" smtClean="0"/>
              <a:t>Reading Level Users (or Resource Teachers) provide additional instruction beyond the primary reading class.</a:t>
            </a:r>
          </a:p>
          <a:p>
            <a:pPr marL="181225" indent="-181225">
              <a:buFontTx/>
              <a:buChar char="-"/>
            </a:pPr>
            <a:endParaRPr lang="en-US" dirty="0" smtClean="0"/>
          </a:p>
          <a:p>
            <a:pPr marL="181225" indent="-181225">
              <a:buFontTx/>
              <a:buChar char="-"/>
            </a:pPr>
            <a:r>
              <a:rPr lang="en-US" dirty="0" smtClean="0"/>
              <a:t>Resource Level</a:t>
            </a:r>
            <a:r>
              <a:rPr lang="en-US" baseline="0" dirty="0" smtClean="0"/>
              <a:t> Users are able to assess their assigned students via the FAIR-FS assessment applications.</a:t>
            </a:r>
          </a:p>
          <a:p>
            <a:pPr marL="664488" lvl="1" indent="-181225">
              <a:buFontTx/>
              <a:buChar char="-"/>
            </a:pPr>
            <a:r>
              <a:rPr lang="en-US" baseline="0" dirty="0" smtClean="0"/>
              <a:t>Students must first be assigned to a Reading Class before they can be assigned to a Resource class.</a:t>
            </a:r>
            <a:endParaRPr lang="en-US" dirty="0" smtClean="0"/>
          </a:p>
          <a:p>
            <a:pPr marL="181225" indent="-181225">
              <a:buFontTx/>
              <a:buChar char="-"/>
            </a:pPr>
            <a:endParaRPr lang="en-US" baseline="0" dirty="0" smtClean="0"/>
          </a:p>
          <a:p>
            <a:pPr marL="181225" indent="-181225">
              <a:buFontTx/>
              <a:buChar char="-"/>
            </a:pPr>
            <a:r>
              <a:rPr lang="en-US" baseline="0" dirty="0" smtClean="0"/>
              <a:t>Reading Level Users can view reports for their class(</a:t>
            </a:r>
            <a:r>
              <a:rPr lang="en-US" baseline="0" dirty="0" err="1" smtClean="0"/>
              <a:t>es</a:t>
            </a:r>
            <a:r>
              <a:rPr lang="en-US" baseline="0" dirty="0" smtClean="0"/>
              <a:t>) and the students in their class(</a:t>
            </a:r>
            <a:r>
              <a:rPr lang="en-US" baseline="0" dirty="0" err="1" smtClean="0"/>
              <a:t>es</a:t>
            </a:r>
            <a:r>
              <a:rPr lang="en-US" baseline="0" dirty="0" smtClean="0"/>
              <a:t>).</a:t>
            </a:r>
          </a:p>
          <a:p>
            <a:pPr marL="664488" lvl="1" indent="-181225">
              <a:buFontTx/>
              <a:buChar char="-"/>
            </a:pPr>
            <a:r>
              <a:rPr lang="en-US" baseline="0" dirty="0" smtClean="0"/>
              <a:t>Reading Teachers who deliver the primary reading instruction to these students will also be able to view reports for them.</a:t>
            </a:r>
          </a:p>
          <a:p>
            <a:pPr marL="664488" lvl="1" indent="-181225">
              <a:buFontTx/>
              <a:buChar char="-"/>
            </a:pPr>
            <a:endParaRPr lang="en-US" baseline="0" dirty="0" smtClean="0"/>
          </a:p>
          <a:p>
            <a:pPr marL="181225" indent="-181225">
              <a:buFontTx/>
              <a:buChar char="-"/>
            </a:pPr>
            <a:r>
              <a:rPr lang="en-US" baseline="0" dirty="0" smtClean="0"/>
              <a:t>An unlimited amount of Resource Level Users may be added to a school.</a:t>
            </a:r>
          </a:p>
          <a:p>
            <a:pPr marL="483265" lvl="1"/>
            <a:endParaRPr lang="en-US" baseline="0" dirty="0" smtClean="0"/>
          </a:p>
          <a:p>
            <a:pPr marL="181225" indent="-181225">
              <a:buFontTx/>
              <a:buChar char="-"/>
            </a:pPr>
            <a:endParaRPr lang="en-US" baseline="0" dirty="0" smtClean="0"/>
          </a:p>
        </p:txBody>
      </p:sp>
      <p:sp>
        <p:nvSpPr>
          <p:cNvPr id="4" name="Slide Number Placeholder 3"/>
          <p:cNvSpPr>
            <a:spLocks noGrp="1"/>
          </p:cNvSpPr>
          <p:nvPr>
            <p:ph type="sldNum" sz="quarter" idx="10"/>
          </p:nvPr>
        </p:nvSpPr>
        <p:spPr/>
        <p:txBody>
          <a:bodyPr/>
          <a:lstStyle/>
          <a:p>
            <a:fld id="{0F86B353-C4F7-488E-8A24-745BB3BD092A}" type="slidenum">
              <a:rPr lang="en-US" smtClean="0"/>
              <a:t>126</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a:t>
            </a:r>
            <a:r>
              <a:rPr lang="en-US" baseline="0" dirty="0" smtClean="0"/>
              <a:t> slide.</a:t>
            </a:r>
          </a:p>
          <a:p>
            <a:endParaRPr lang="en-US" dirty="0" smtClean="0"/>
          </a:p>
          <a:p>
            <a:r>
              <a:rPr lang="en-US" dirty="0" smtClean="0"/>
              <a:t>Presenter:</a:t>
            </a:r>
          </a:p>
          <a:p>
            <a:pPr marL="181225" indent="-181225">
              <a:buFontTx/>
              <a:buChar char="-"/>
            </a:pPr>
            <a:r>
              <a:rPr lang="en-US" dirty="0" smtClean="0"/>
              <a:t>Coach’s Log (CL) Users are responsible for Submitting coaching hours to the PMRN every two (2) weeks.</a:t>
            </a:r>
          </a:p>
          <a:p>
            <a:pPr marL="181225" indent="-181225">
              <a:buFontTx/>
              <a:buChar char="-"/>
            </a:pPr>
            <a:endParaRPr lang="en-US" dirty="0" smtClean="0"/>
          </a:p>
          <a:p>
            <a:pPr marL="181225" indent="-181225">
              <a:buFontTx/>
              <a:buChar char="-"/>
            </a:pPr>
            <a:r>
              <a:rPr lang="en-US" dirty="0" smtClean="0"/>
              <a:t>Only SL1 Users (principals) can add a CL User.</a:t>
            </a:r>
          </a:p>
          <a:p>
            <a:pPr marL="181225" indent="-181225">
              <a:buFontTx/>
              <a:buChar char="-"/>
            </a:pPr>
            <a:endParaRPr lang="en-US" dirty="0" smtClean="0"/>
          </a:p>
          <a:p>
            <a:pPr marL="181225" indent="-181225">
              <a:buFontTx/>
              <a:buChar char="-"/>
            </a:pPr>
            <a:r>
              <a:rPr lang="en-US" dirty="0" smtClean="0"/>
              <a:t>A</a:t>
            </a:r>
            <a:r>
              <a:rPr lang="en-US" baseline="0" dirty="0" smtClean="0"/>
              <a:t> school may add up to eight (8) CL Users.</a:t>
            </a:r>
            <a:endParaRPr lang="en-US" dirty="0" smtClean="0"/>
          </a:p>
          <a:p>
            <a:pPr marL="483265" lvl="1"/>
            <a:endParaRPr lang="en-US" baseline="0" dirty="0" smtClean="0"/>
          </a:p>
          <a:p>
            <a:pPr marL="181225" indent="-181225">
              <a:buFontTx/>
              <a:buChar char="-"/>
            </a:pPr>
            <a:endParaRPr lang="en-US" baseline="0" dirty="0" smtClean="0"/>
          </a:p>
        </p:txBody>
      </p:sp>
      <p:sp>
        <p:nvSpPr>
          <p:cNvPr id="4" name="Slide Number Placeholder 3"/>
          <p:cNvSpPr>
            <a:spLocks noGrp="1"/>
          </p:cNvSpPr>
          <p:nvPr>
            <p:ph type="sldNum" sz="quarter" idx="10"/>
          </p:nvPr>
        </p:nvSpPr>
        <p:spPr/>
        <p:txBody>
          <a:bodyPr/>
          <a:lstStyle/>
          <a:p>
            <a:fld id="{0F86B353-C4F7-488E-8A24-745BB3BD092A}" type="slidenum">
              <a:rPr lang="en-US" smtClean="0"/>
              <a:t>127</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 slide.</a:t>
            </a:r>
          </a:p>
          <a:p>
            <a:pPr marL="181225" indent="-181225">
              <a:buFontTx/>
              <a:buChar char="-"/>
            </a:pPr>
            <a:endParaRPr lang="en-US" dirty="0" smtClean="0"/>
          </a:p>
          <a:p>
            <a:r>
              <a:rPr lang="en-US" dirty="0" smtClean="0"/>
              <a:t>Presenter:</a:t>
            </a:r>
          </a:p>
          <a:p>
            <a:pPr marL="181225" indent="-181225">
              <a:buFontTx/>
              <a:buChar char="-"/>
            </a:pPr>
            <a:r>
              <a:rPr lang="en-US" dirty="0" smtClean="0"/>
              <a:t>Assessment Team Members (ATM Users) administer the FAIR-FS using the K-2 AIR or the 3-12 WAM.</a:t>
            </a:r>
          </a:p>
          <a:p>
            <a:pPr marL="181225" indent="-181225">
              <a:buFontTx/>
              <a:buChar char="-"/>
            </a:pPr>
            <a:endParaRPr lang="en-US" dirty="0" smtClean="0"/>
          </a:p>
          <a:p>
            <a:pPr marL="181225" indent="-181225">
              <a:buFontTx/>
              <a:buChar char="-"/>
            </a:pPr>
            <a:r>
              <a:rPr lang="en-US" dirty="0" smtClean="0"/>
              <a:t>ATM Users have no access to reports in the PMRN.</a:t>
            </a:r>
          </a:p>
          <a:p>
            <a:pPr marL="483265" lvl="1"/>
            <a:endParaRPr lang="en-US" baseline="0" dirty="0" smtClean="0"/>
          </a:p>
          <a:p>
            <a:pPr marL="181225" indent="-181225">
              <a:buFontTx/>
              <a:buChar char="-"/>
            </a:pPr>
            <a:endParaRPr lang="en-US" baseline="0" dirty="0" smtClean="0"/>
          </a:p>
        </p:txBody>
      </p:sp>
      <p:sp>
        <p:nvSpPr>
          <p:cNvPr id="4" name="Slide Number Placeholder 3"/>
          <p:cNvSpPr>
            <a:spLocks noGrp="1"/>
          </p:cNvSpPr>
          <p:nvPr>
            <p:ph type="sldNum" sz="quarter" idx="10"/>
          </p:nvPr>
        </p:nvSpPr>
        <p:spPr/>
        <p:txBody>
          <a:bodyPr/>
          <a:lstStyle/>
          <a:p>
            <a:fld id="{0F86B353-C4F7-488E-8A24-745BB3BD092A}" type="slidenum">
              <a:rPr lang="en-US" smtClean="0"/>
              <a:t>128</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a:t>
            </a:r>
            <a:r>
              <a:rPr lang="en-US" baseline="0" dirty="0" smtClean="0"/>
              <a:t> slide.</a:t>
            </a:r>
            <a:endParaRPr lang="en-US" dirty="0" smtClean="0"/>
          </a:p>
          <a:p>
            <a:pPr marL="181225" indent="-181225">
              <a:buFontTx/>
              <a:buChar char="-"/>
            </a:pPr>
            <a:endParaRPr lang="en-US" dirty="0" smtClean="0"/>
          </a:p>
          <a:p>
            <a:r>
              <a:rPr lang="en-US" dirty="0" smtClean="0"/>
              <a:t>Presenter:</a:t>
            </a:r>
          </a:p>
          <a:p>
            <a:pPr marL="181225" indent="-181225">
              <a:buFontTx/>
              <a:buChar char="-"/>
            </a:pPr>
            <a:r>
              <a:rPr lang="en-US" dirty="0" smtClean="0"/>
              <a:t>Public</a:t>
            </a:r>
            <a:r>
              <a:rPr lang="en-US" baseline="0" dirty="0" smtClean="0"/>
              <a:t> schools have the ability to add all Users described in presentation</a:t>
            </a:r>
          </a:p>
          <a:p>
            <a:pPr marL="664488" lvl="1" indent="-181225">
              <a:buFontTx/>
              <a:buChar char="-"/>
            </a:pPr>
            <a:r>
              <a:rPr lang="en-US" baseline="0" dirty="0" smtClean="0"/>
              <a:t>School Level 1 User</a:t>
            </a:r>
          </a:p>
          <a:p>
            <a:pPr marL="664488" lvl="1" indent="-181225">
              <a:buFontTx/>
              <a:buChar char="-"/>
            </a:pPr>
            <a:r>
              <a:rPr lang="en-US" baseline="0" dirty="0" smtClean="0"/>
              <a:t>School Level 2 User</a:t>
            </a:r>
          </a:p>
          <a:p>
            <a:pPr marL="664488" lvl="1" indent="-181225">
              <a:buFontTx/>
              <a:buChar char="-"/>
            </a:pPr>
            <a:r>
              <a:rPr lang="en-US" baseline="0" dirty="0" smtClean="0"/>
              <a:t>School Level 3 User</a:t>
            </a:r>
          </a:p>
          <a:p>
            <a:pPr marL="664488" lvl="1" indent="-181225">
              <a:buFontTx/>
              <a:buChar char="-"/>
            </a:pPr>
            <a:r>
              <a:rPr lang="en-US" baseline="0" dirty="0" smtClean="0"/>
              <a:t>School Level 4 User</a:t>
            </a:r>
          </a:p>
          <a:p>
            <a:pPr marL="664488" lvl="1" indent="-181225">
              <a:buFontTx/>
              <a:buChar char="-"/>
            </a:pPr>
            <a:r>
              <a:rPr lang="en-US" baseline="0" dirty="0" smtClean="0"/>
              <a:t>Reading User</a:t>
            </a:r>
          </a:p>
          <a:p>
            <a:pPr marL="664488" lvl="1" indent="-181225">
              <a:buFontTx/>
              <a:buChar char="-"/>
            </a:pPr>
            <a:r>
              <a:rPr lang="en-US" baseline="0" dirty="0" smtClean="0"/>
              <a:t>Resource User</a:t>
            </a:r>
          </a:p>
          <a:p>
            <a:pPr marL="664488" lvl="1" indent="-181225">
              <a:buFontTx/>
              <a:buChar char="-"/>
            </a:pPr>
            <a:r>
              <a:rPr lang="en-US" baseline="0" dirty="0" smtClean="0"/>
              <a:t>Coach’s Log User</a:t>
            </a:r>
          </a:p>
          <a:p>
            <a:pPr marL="664488" lvl="1" indent="-181225">
              <a:buFontTx/>
              <a:buChar char="-"/>
            </a:pPr>
            <a:r>
              <a:rPr lang="en-US" baseline="0" dirty="0" smtClean="0"/>
              <a:t>Assessment Team Member</a:t>
            </a:r>
            <a:endParaRPr lang="en-US" dirty="0" smtClean="0"/>
          </a:p>
          <a:p>
            <a:pPr marL="181225" indent="-181225">
              <a:buFontTx/>
              <a:buChar char="-"/>
            </a:pPr>
            <a:endParaRPr lang="en-US" dirty="0" smtClean="0"/>
          </a:p>
          <a:p>
            <a:pPr marL="181225" indent="-181225">
              <a:buFontTx/>
              <a:buChar char="-"/>
            </a:pPr>
            <a:r>
              <a:rPr lang="en-US" dirty="0" smtClean="0"/>
              <a:t>Non-Public</a:t>
            </a:r>
            <a:r>
              <a:rPr lang="en-US" baseline="0" dirty="0" smtClean="0"/>
              <a:t> s</a:t>
            </a:r>
            <a:r>
              <a:rPr lang="en-US" dirty="0" smtClean="0"/>
              <a:t>chools may only add</a:t>
            </a:r>
            <a:r>
              <a:rPr lang="en-US" baseline="0" dirty="0" smtClean="0"/>
              <a:t> the following Users to a school:</a:t>
            </a:r>
          </a:p>
          <a:p>
            <a:pPr marL="664488" lvl="1" indent="-181225">
              <a:buFontTx/>
              <a:buChar char="-"/>
            </a:pPr>
            <a:r>
              <a:rPr lang="en-US" baseline="0" dirty="0" smtClean="0"/>
              <a:t>School Level 1 User</a:t>
            </a:r>
          </a:p>
          <a:p>
            <a:pPr marL="664488" lvl="1" indent="-181225">
              <a:buFontTx/>
              <a:buChar char="-"/>
            </a:pPr>
            <a:r>
              <a:rPr lang="en-US" baseline="0" dirty="0" smtClean="0"/>
              <a:t>School Level 2 User</a:t>
            </a:r>
          </a:p>
          <a:p>
            <a:pPr marL="664488" lvl="1" indent="-181225">
              <a:buFontTx/>
              <a:buChar char="-"/>
            </a:pPr>
            <a:r>
              <a:rPr lang="en-US" baseline="0" dirty="0" smtClean="0"/>
              <a:t>Reading User</a:t>
            </a:r>
            <a:endParaRPr lang="en-US" dirty="0" smtClean="0"/>
          </a:p>
          <a:p>
            <a:pPr marL="483265" lvl="1"/>
            <a:endParaRPr lang="en-US" baseline="0" dirty="0" smtClean="0"/>
          </a:p>
          <a:p>
            <a:pPr marL="181225" indent="-181225">
              <a:buFontTx/>
              <a:buChar char="-"/>
            </a:pPr>
            <a:endParaRPr lang="en-US" baseline="0" dirty="0" smtClean="0"/>
          </a:p>
        </p:txBody>
      </p:sp>
      <p:sp>
        <p:nvSpPr>
          <p:cNvPr id="4" name="Slide Number Placeholder 3"/>
          <p:cNvSpPr>
            <a:spLocks noGrp="1"/>
          </p:cNvSpPr>
          <p:nvPr>
            <p:ph type="sldNum" sz="quarter" idx="10"/>
          </p:nvPr>
        </p:nvSpPr>
        <p:spPr/>
        <p:txBody>
          <a:bodyPr/>
          <a:lstStyle/>
          <a:p>
            <a:fld id="{0F86B353-C4F7-488E-8A24-745BB3BD092A}" type="slidenum">
              <a:rPr lang="en-US" smtClean="0"/>
              <a:t>129</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 slide.</a:t>
            </a:r>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130</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48806218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Present slide.</a:t>
            </a:r>
          </a:p>
          <a:p>
            <a:endParaRPr lang="en-US" dirty="0" smtClean="0"/>
          </a:p>
          <a:p>
            <a:r>
              <a:rPr lang="en-US" dirty="0" smtClean="0"/>
              <a:t>Presenter:</a:t>
            </a:r>
          </a:p>
          <a:p>
            <a:r>
              <a:rPr lang="en-US" i="1" dirty="0" smtClean="0"/>
              <a:t>Additional Information</a:t>
            </a:r>
          </a:p>
          <a:p>
            <a:r>
              <a:rPr lang="en-US" dirty="0" smtClean="0"/>
              <a:t>SL1 and SL2 access levels may add new users by opening the </a:t>
            </a:r>
            <a:r>
              <a:rPr lang="en-US" b="1" dirty="0" smtClean="0"/>
              <a:t>Users Tab.</a:t>
            </a:r>
          </a:p>
          <a:p>
            <a:endParaRPr lang="en-US" dirty="0" smtClean="0"/>
          </a:p>
          <a:p>
            <a:r>
              <a:rPr lang="en-US" dirty="0" smtClean="0"/>
              <a:t>At the beginning of the year, the principal should add his or her Reading Coach as the SL2 User for the school. In the PMRN, the principal is the SL1 User and the Reading/Literacy Coach or other designee is the SL2 User. An SL1 or SL2 User may add a new User. SL3 Users can add Reading and Resource Users. </a:t>
            </a:r>
          </a:p>
          <a:p>
            <a:endParaRPr lang="en-US" dirty="0" smtClean="0"/>
          </a:p>
          <a:p>
            <a:r>
              <a:rPr lang="en-US" dirty="0" smtClean="0"/>
              <a:t>Please verify the E-mail address with the User. The Identifier is the person’s Employee ID number or Social Security number. Access Level refers to the User level you assign this person.</a:t>
            </a:r>
            <a:r>
              <a:rPr lang="en-US" baseline="0" dirty="0" smtClean="0"/>
              <a:t> </a:t>
            </a:r>
            <a:r>
              <a:rPr lang="en-US" dirty="0" smtClean="0"/>
              <a:t>A teacher’s Employee ID number is usually 6 or 7 digits in length. The School Level User would need to enter their 2-digit District Number in front of the Employee ID number (plus a possible zero) to meet the 9-digit requirement for an Identifier.</a:t>
            </a:r>
            <a:r>
              <a:rPr lang="en-US" baseline="0" dirty="0" smtClean="0"/>
              <a:t> </a:t>
            </a:r>
          </a:p>
          <a:p>
            <a:endParaRPr lang="en-US" baseline="0" dirty="0" smtClean="0"/>
          </a:p>
          <a:p>
            <a:endParaRPr lang="en-US" b="1" dirty="0" smtClean="0"/>
          </a:p>
        </p:txBody>
      </p:sp>
      <p:sp>
        <p:nvSpPr>
          <p:cNvPr id="4" name="Slide Number Placeholder 3"/>
          <p:cNvSpPr>
            <a:spLocks noGrp="1"/>
          </p:cNvSpPr>
          <p:nvPr>
            <p:ph type="sldNum" sz="quarter" idx="10"/>
          </p:nvPr>
        </p:nvSpPr>
        <p:spPr/>
        <p:txBody>
          <a:bodyPr/>
          <a:lstStyle/>
          <a:p>
            <a:fld id="{0F86B353-C4F7-488E-8A24-745BB3BD092A}" type="slidenum">
              <a:rPr lang="en-US" smtClean="0"/>
              <a:t>131</a:t>
            </a:fld>
            <a:endParaRPr lang="en-US" dirty="0"/>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a:t>
            </a:r>
            <a:r>
              <a:rPr lang="en-US" i="1" baseline="0" dirty="0" smtClean="0"/>
              <a:t> slide.</a:t>
            </a:r>
          </a:p>
          <a:p>
            <a:endParaRPr lang="en-US" i="1" baseline="0" dirty="0" smtClean="0"/>
          </a:p>
          <a:p>
            <a:r>
              <a:rPr lang="en-US" i="1" baseline="0" dirty="0" smtClean="0"/>
              <a:t>If time allows, provide about 5 minutes for discussion.</a:t>
            </a:r>
            <a:endParaRPr lang="en-US" dirty="0" smtClean="0"/>
          </a:p>
        </p:txBody>
      </p:sp>
      <p:sp>
        <p:nvSpPr>
          <p:cNvPr id="4" name="Slide Number Placeholder 3"/>
          <p:cNvSpPr>
            <a:spLocks noGrp="1"/>
          </p:cNvSpPr>
          <p:nvPr>
            <p:ph type="sldNum" sz="quarter" idx="10"/>
          </p:nvPr>
        </p:nvSpPr>
        <p:spPr/>
        <p:txBody>
          <a:bodyPr/>
          <a:lstStyle/>
          <a:p>
            <a:fld id="{9A0A4684-5EFD-1E48-B4E2-743DED377690}" type="slidenum">
              <a:rPr lang="en-US" smtClean="0"/>
              <a:t>13</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190793147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 slide.</a:t>
            </a:r>
          </a:p>
          <a:p>
            <a:endParaRPr lang="en-US" i="1" dirty="0" smtClean="0"/>
          </a:p>
          <a:p>
            <a:r>
              <a:rPr lang="en-US" i="1" dirty="0" smtClean="0"/>
              <a:t>Presenter:</a:t>
            </a:r>
            <a:r>
              <a:rPr lang="en-US" i="1" baseline="0" dirty="0" smtClean="0"/>
              <a:t> “</a:t>
            </a:r>
            <a:r>
              <a:rPr lang="en-US" dirty="0" smtClean="0"/>
              <a:t>Click Users tab.</a:t>
            </a:r>
          </a:p>
          <a:p>
            <a:r>
              <a:rPr lang="en-US" dirty="0" smtClean="0"/>
              <a:t>Click on teacher’s name.</a:t>
            </a:r>
          </a:p>
          <a:p>
            <a:r>
              <a:rPr lang="en-US" dirty="0" smtClean="0"/>
              <a:t>Enter teacher’s email.</a:t>
            </a:r>
          </a:p>
          <a:p>
            <a:r>
              <a:rPr lang="en-US" dirty="0" smtClean="0"/>
              <a:t>In left column: Click boxes to allow access levels.</a:t>
            </a:r>
          </a:p>
          <a:p>
            <a:r>
              <a:rPr lang="en-US" dirty="0" smtClean="0"/>
              <a:t>In right column: Click boxes to allow access to the PMRN. </a:t>
            </a:r>
          </a:p>
          <a:p>
            <a:r>
              <a:rPr lang="en-US" dirty="0" smtClean="0"/>
              <a:t>Click </a:t>
            </a:r>
            <a:r>
              <a:rPr lang="en-US" b="1" dirty="0" smtClean="0"/>
              <a:t>Submit.”</a:t>
            </a:r>
          </a:p>
          <a:p>
            <a:endParaRPr lang="en-US" b="1" dirty="0" smtClean="0"/>
          </a:p>
          <a:p>
            <a:r>
              <a:rPr lang="en-US" b="0" i="1" dirty="0" smtClean="0"/>
              <a:t>Other</a:t>
            </a:r>
            <a:r>
              <a:rPr lang="en-US" b="0" i="1" baseline="0" dirty="0" smtClean="0"/>
              <a:t> Information</a:t>
            </a:r>
          </a:p>
          <a:p>
            <a:r>
              <a:rPr lang="en-US" b="0" i="0" baseline="0" dirty="0" smtClean="0"/>
              <a:t>Allow Column: All users must have “Allow?” box(</a:t>
            </a:r>
            <a:r>
              <a:rPr lang="en-US" b="0" i="0" baseline="0" dirty="0" err="1" smtClean="0"/>
              <a:t>es</a:t>
            </a:r>
            <a:r>
              <a:rPr lang="en-US" b="0" i="0" baseline="0" dirty="0" smtClean="0"/>
              <a:t>) checked according to their designated level.</a:t>
            </a:r>
          </a:p>
          <a:p>
            <a:r>
              <a:rPr lang="en-US" b="0" i="0" baseline="0" dirty="0" smtClean="0"/>
              <a:t>	This allows teacher’s name to be associated with students.</a:t>
            </a:r>
          </a:p>
          <a:p>
            <a:r>
              <a:rPr lang="en-US" b="0" i="0" baseline="0" dirty="0" smtClean="0"/>
              <a:t>Access to PMRN Column: Users who have “Access to PMRN” box checked can access reports.</a:t>
            </a:r>
          </a:p>
          <a:p>
            <a:r>
              <a:rPr lang="en-US" b="0" i="0" baseline="0" dirty="0" smtClean="0"/>
              <a:t>	Users who don’t have boxes checked cannot gain access to reports. </a:t>
            </a:r>
            <a:endParaRPr lang="en-US" b="0" i="0" dirty="0" smtClean="0"/>
          </a:p>
          <a:p>
            <a:endParaRPr lang="en-US" b="0" dirty="0" smtClean="0"/>
          </a:p>
        </p:txBody>
      </p:sp>
      <p:sp>
        <p:nvSpPr>
          <p:cNvPr id="4" name="Slide Number Placeholder 3"/>
          <p:cNvSpPr>
            <a:spLocks noGrp="1"/>
          </p:cNvSpPr>
          <p:nvPr>
            <p:ph type="sldNum" sz="quarter" idx="10"/>
          </p:nvPr>
        </p:nvSpPr>
        <p:spPr/>
        <p:txBody>
          <a:bodyPr/>
          <a:lstStyle/>
          <a:p>
            <a:fld id="{0F86B353-C4F7-488E-8A24-745BB3BD092A}" type="slidenum">
              <a:rPr lang="en-US" smtClean="0"/>
              <a:t>132</a:t>
            </a:fld>
            <a:endParaRPr lang="en-US" dirty="0"/>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6595457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 slide.</a:t>
            </a:r>
          </a:p>
          <a:p>
            <a:endParaRPr lang="en-US" i="1" dirty="0" smtClean="0"/>
          </a:p>
          <a:p>
            <a:r>
              <a:rPr lang="en-US" i="1" dirty="0" smtClean="0"/>
              <a:t>Presenter: </a:t>
            </a:r>
            <a:r>
              <a:rPr lang="en-US" i="0" baseline="0" dirty="0" smtClean="0"/>
              <a:t> “Click Users tab and </a:t>
            </a:r>
            <a:r>
              <a:rPr lang="en-US" i="0" dirty="0" smtClean="0"/>
              <a:t>review</a:t>
            </a:r>
            <a:r>
              <a:rPr lang="en-US" i="0" baseline="0" dirty="0" smtClean="0"/>
              <a:t> list of users and access levels. If a user needs to be added, click Add User.”</a:t>
            </a:r>
            <a:endParaRPr lang="en-US" i="1" dirty="0" smtClean="0"/>
          </a:p>
          <a:p>
            <a:endParaRPr lang="en-US" i="1" dirty="0" smtClean="0"/>
          </a:p>
        </p:txBody>
      </p:sp>
      <p:sp>
        <p:nvSpPr>
          <p:cNvPr id="4" name="Slide Number Placeholder 3"/>
          <p:cNvSpPr>
            <a:spLocks noGrp="1"/>
          </p:cNvSpPr>
          <p:nvPr>
            <p:ph type="sldNum" sz="quarter" idx="10"/>
          </p:nvPr>
        </p:nvSpPr>
        <p:spPr/>
        <p:txBody>
          <a:bodyPr/>
          <a:lstStyle/>
          <a:p>
            <a:fld id="{0F86B353-C4F7-488E-8A24-745BB3BD092A}" type="slidenum">
              <a:rPr lang="en-US" smtClean="0"/>
              <a:t>133</a:t>
            </a:fld>
            <a:endParaRPr lang="en-US" dirty="0"/>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415418998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Present slide.</a:t>
            </a:r>
          </a:p>
          <a:p>
            <a:endParaRPr lang="en-US" i="1" dirty="0"/>
          </a:p>
          <a:p>
            <a:r>
              <a:rPr lang="en-US" i="1" dirty="0"/>
              <a:t>Click for fly-in: </a:t>
            </a:r>
          </a:p>
          <a:p>
            <a:r>
              <a:rPr lang="en-US" i="1" dirty="0"/>
              <a:t>  </a:t>
            </a:r>
            <a:r>
              <a:rPr lang="en-US" i="1" dirty="0" smtClean="0"/>
              <a:t>Presenter: “</a:t>
            </a:r>
            <a:r>
              <a:rPr lang="en-US" i="0" dirty="0" smtClean="0"/>
              <a:t>Complete</a:t>
            </a:r>
            <a:r>
              <a:rPr lang="en-US" i="0" baseline="0" dirty="0" smtClean="0"/>
              <a:t> the required information.”</a:t>
            </a:r>
          </a:p>
          <a:p>
            <a:endParaRPr lang="en-US" i="0" baseline="0" dirty="0" smtClean="0"/>
          </a:p>
          <a:p>
            <a:r>
              <a:rPr lang="en-US" i="1" dirty="0"/>
              <a:t>Click for fly-in: </a:t>
            </a:r>
          </a:p>
          <a:p>
            <a:r>
              <a:rPr lang="en-US" i="1" dirty="0"/>
              <a:t>   Presenter: “</a:t>
            </a:r>
            <a:r>
              <a:rPr lang="en-US" dirty="0"/>
              <a:t>Click Submit. The next screen will ask you to confirm the information. After you have done that click continue to complete.”</a:t>
            </a:r>
          </a:p>
          <a:p>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134</a:t>
            </a:fld>
            <a:endParaRPr lang="en-US" dirty="0"/>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3561214986"/>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 slide.</a:t>
            </a:r>
          </a:p>
          <a:p>
            <a:endParaRPr lang="en-US" i="1" dirty="0" smtClean="0"/>
          </a:p>
          <a:p>
            <a:r>
              <a:rPr lang="en-US" i="1" dirty="0" smtClean="0"/>
              <a:t>Presenter</a:t>
            </a:r>
            <a:r>
              <a:rPr lang="en-US" i="0" dirty="0" smtClean="0"/>
              <a:t>:</a:t>
            </a:r>
            <a:r>
              <a:rPr lang="en-US" i="0" baseline="0" dirty="0" smtClean="0"/>
              <a:t> “</a:t>
            </a:r>
            <a:r>
              <a:rPr lang="en-US" i="0" dirty="0" smtClean="0"/>
              <a:t>After</a:t>
            </a:r>
            <a:r>
              <a:rPr lang="en-US" baseline="0" dirty="0" smtClean="0"/>
              <a:t> confirming a new user, look at the “SSO” and “Linked” columns. Both should say “yes”. If “NO” is in the Users “Linked” column, click on user’s name. </a:t>
            </a:r>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135</a:t>
            </a:fld>
            <a:endParaRPr lang="en-US" dirty="0"/>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90120605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 slide.</a:t>
            </a:r>
            <a:endParaRPr lang="en-US" i="1" dirty="0"/>
          </a:p>
        </p:txBody>
      </p:sp>
      <p:sp>
        <p:nvSpPr>
          <p:cNvPr id="4" name="Slide Number Placeholder 3"/>
          <p:cNvSpPr>
            <a:spLocks noGrp="1"/>
          </p:cNvSpPr>
          <p:nvPr>
            <p:ph type="sldNum" sz="quarter" idx="10"/>
          </p:nvPr>
        </p:nvSpPr>
        <p:spPr/>
        <p:txBody>
          <a:bodyPr/>
          <a:lstStyle/>
          <a:p>
            <a:fld id="{0F86B353-C4F7-488E-8A24-745BB3BD092A}" type="slidenum">
              <a:rPr lang="en-US" smtClean="0"/>
              <a:t>136</a:t>
            </a:fld>
            <a:endParaRPr lang="en-US" dirty="0"/>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90120605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 slide.</a:t>
            </a:r>
          </a:p>
          <a:p>
            <a:endParaRPr lang="en-US" i="1" dirty="0" smtClean="0"/>
          </a:p>
          <a:p>
            <a:r>
              <a:rPr lang="en-US" b="1" i="0" dirty="0" smtClean="0"/>
              <a:t>Note: </a:t>
            </a:r>
            <a:r>
              <a:rPr lang="en-US" i="0" dirty="0" smtClean="0"/>
              <a:t>District</a:t>
            </a:r>
            <a:r>
              <a:rPr lang="en-US" i="0" baseline="0" dirty="0" smtClean="0"/>
              <a:t> Level 1 (DL1) and District Level 2 (DL2) Users will follow the same process to add and link DL2 and DL3 Users.</a:t>
            </a:r>
            <a:endParaRPr lang="en-US" i="0" dirty="0"/>
          </a:p>
        </p:txBody>
      </p:sp>
      <p:sp>
        <p:nvSpPr>
          <p:cNvPr id="4" name="Slide Number Placeholder 3"/>
          <p:cNvSpPr>
            <a:spLocks noGrp="1"/>
          </p:cNvSpPr>
          <p:nvPr>
            <p:ph type="sldNum" sz="quarter" idx="10"/>
          </p:nvPr>
        </p:nvSpPr>
        <p:spPr/>
        <p:txBody>
          <a:bodyPr/>
          <a:lstStyle/>
          <a:p>
            <a:fld id="{0F86B353-C4F7-488E-8A24-745BB3BD092A}" type="slidenum">
              <a:rPr lang="en-US" smtClean="0"/>
              <a:t>137</a:t>
            </a:fld>
            <a:endParaRPr lang="en-US" dirty="0"/>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90120605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 slide.</a:t>
            </a:r>
          </a:p>
          <a:p>
            <a:endParaRPr lang="en-US" i="1" dirty="0" smtClean="0"/>
          </a:p>
          <a:p>
            <a:r>
              <a:rPr lang="en-US" i="1" dirty="0" smtClean="0"/>
              <a:t>Presenter</a:t>
            </a:r>
            <a:r>
              <a:rPr lang="en-US" dirty="0" smtClean="0"/>
              <a:t>:</a:t>
            </a:r>
            <a:r>
              <a:rPr lang="en-US" baseline="0" dirty="0" smtClean="0"/>
              <a:t> “</a:t>
            </a:r>
            <a:r>
              <a:rPr lang="en-US" dirty="0" smtClean="0"/>
              <a:t>Before a user can be removed, students must be reassigned to a new teacher.</a:t>
            </a:r>
          </a:p>
          <a:p>
            <a:r>
              <a:rPr lang="en-US" dirty="0" smtClean="0"/>
              <a:t>Click </a:t>
            </a:r>
            <a:r>
              <a:rPr lang="en-US" b="1" dirty="0" smtClean="0"/>
              <a:t>Users </a:t>
            </a:r>
            <a:r>
              <a:rPr lang="en-US" dirty="0" smtClean="0"/>
              <a:t>tab</a:t>
            </a:r>
            <a:r>
              <a:rPr lang="en-US" b="1" dirty="0" smtClean="0"/>
              <a:t>.</a:t>
            </a:r>
            <a:endParaRPr lang="en-US" dirty="0" smtClean="0"/>
          </a:p>
          <a:p>
            <a:r>
              <a:rPr lang="en-US" dirty="0" smtClean="0"/>
              <a:t>Click the name of the User you want to remove.”</a:t>
            </a:r>
          </a:p>
          <a:p>
            <a:endParaRPr lang="en-US" dirty="0" smtClean="0"/>
          </a:p>
          <a:p>
            <a:r>
              <a:rPr lang="en-US" i="1" dirty="0" smtClean="0"/>
              <a:t>Present slide.</a:t>
            </a:r>
          </a:p>
          <a:p>
            <a:endParaRPr lang="en-US" dirty="0" smtClean="0"/>
          </a:p>
          <a:p>
            <a:endParaRPr lang="en-US" i="1" strike="noStrike" dirty="0" smtClean="0">
              <a:solidFill>
                <a:srgbClr val="FF0000"/>
              </a:solidFill>
            </a:endParaRPr>
          </a:p>
        </p:txBody>
      </p:sp>
      <p:sp>
        <p:nvSpPr>
          <p:cNvPr id="4" name="Slide Number Placeholder 3"/>
          <p:cNvSpPr>
            <a:spLocks noGrp="1"/>
          </p:cNvSpPr>
          <p:nvPr>
            <p:ph type="sldNum" sz="quarter" idx="10"/>
          </p:nvPr>
        </p:nvSpPr>
        <p:spPr/>
        <p:txBody>
          <a:bodyPr/>
          <a:lstStyle/>
          <a:p>
            <a:fld id="{0F86B353-C4F7-488E-8A24-745BB3BD092A}" type="slidenum">
              <a:rPr lang="en-US" smtClean="0"/>
              <a:t>138</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a:t>
            </a:r>
            <a:r>
              <a:rPr lang="en-US" i="1" baseline="0" dirty="0" smtClean="0"/>
              <a:t> slide.</a:t>
            </a:r>
          </a:p>
          <a:p>
            <a:endParaRPr lang="en-US" baseline="0" dirty="0" smtClean="0"/>
          </a:p>
          <a:p>
            <a:endParaRPr lang="en-US" dirty="0" smtClean="0"/>
          </a:p>
          <a:p>
            <a:r>
              <a:rPr lang="en-US" i="1" strike="noStrike" dirty="0" smtClean="0">
                <a:solidFill>
                  <a:srgbClr val="FF0000"/>
                </a:solidFill>
              </a:rPr>
              <a:t>Additional </a:t>
            </a:r>
            <a:r>
              <a:rPr lang="en-US" i="1" strike="noStrike" baseline="0" dirty="0" smtClean="0">
                <a:solidFill>
                  <a:srgbClr val="FF0000"/>
                </a:solidFill>
              </a:rPr>
              <a:t>Information</a:t>
            </a:r>
            <a:endParaRPr lang="en-US" i="1" strike="noStrike" dirty="0" smtClean="0">
              <a:solidFill>
                <a:srgbClr val="FF0000"/>
              </a:solidFill>
            </a:endParaRPr>
          </a:p>
          <a:p>
            <a:r>
              <a:rPr lang="en-US" strike="noStrike" dirty="0" smtClean="0">
                <a:solidFill>
                  <a:srgbClr val="FF0000"/>
                </a:solidFill>
              </a:rPr>
              <a:t>A teacher who has Progress Monitoring scores associated with him or her cannot be deleted from the list of this year’s teachers. Access to the reports should be removed, but the teacher’s name will still appear on the list of Users at the school.</a:t>
            </a:r>
          </a:p>
          <a:p>
            <a:endParaRPr lang="en-US" strike="noStrike" dirty="0" smtClean="0">
              <a:solidFill>
                <a:srgbClr val="FF0000"/>
              </a:solidFill>
            </a:endParaRPr>
          </a:p>
          <a:p>
            <a:pPr defTabSz="474254">
              <a:defRPr/>
            </a:pPr>
            <a:r>
              <a:rPr lang="en-US" b="1" i="0" dirty="0" smtClean="0"/>
              <a:t>Note: </a:t>
            </a:r>
            <a:r>
              <a:rPr lang="en-US" i="0" dirty="0" smtClean="0"/>
              <a:t>District</a:t>
            </a:r>
            <a:r>
              <a:rPr lang="en-US" i="0" baseline="0" dirty="0" smtClean="0"/>
              <a:t> Level 1 (DL1) and District Level 2 (DL2) Users will follow the same process to remove DL2 and DL3 Users.</a:t>
            </a:r>
            <a:endParaRPr lang="en-US" i="0" dirty="0" smtClean="0"/>
          </a:p>
          <a:p>
            <a:endParaRPr lang="en-US" strike="noStrike" dirty="0">
              <a:solidFill>
                <a:srgbClr val="FF0000"/>
              </a:solidFill>
            </a:endParaRPr>
          </a:p>
        </p:txBody>
      </p:sp>
      <p:sp>
        <p:nvSpPr>
          <p:cNvPr id="4" name="Slide Number Placeholder 3"/>
          <p:cNvSpPr>
            <a:spLocks noGrp="1"/>
          </p:cNvSpPr>
          <p:nvPr>
            <p:ph type="sldNum" sz="quarter" idx="10"/>
          </p:nvPr>
        </p:nvSpPr>
        <p:spPr/>
        <p:txBody>
          <a:bodyPr/>
          <a:lstStyle/>
          <a:p>
            <a:fld id="{0F86B353-C4F7-488E-8A24-745BB3BD092A}" type="slidenum">
              <a:rPr lang="en-US" smtClean="0"/>
              <a:t>139</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Present slide.</a:t>
            </a:r>
          </a:p>
          <a:p>
            <a:endParaRPr lang="en-US" dirty="0"/>
          </a:p>
          <a:p>
            <a:r>
              <a:rPr lang="en-US" i="1" dirty="0"/>
              <a:t>Additional Information</a:t>
            </a:r>
          </a:p>
          <a:p>
            <a:r>
              <a:rPr lang="en-US" dirty="0"/>
              <a:t>Periods can be used in a variety of ways. Periods can be used to group students by the time that they see the teacher, by students taught by a set of team teachers, or by ability levels</a:t>
            </a:r>
            <a:r>
              <a:rPr lang="en-US" dirty="0" smtClean="0"/>
              <a:t>. This</a:t>
            </a:r>
            <a:r>
              <a:rPr lang="en-US" baseline="0" dirty="0" smtClean="0"/>
              <a:t> is a great feature that allows you to group students in meaningful ways for instruction.</a:t>
            </a:r>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140</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 slide.</a:t>
            </a:r>
          </a:p>
          <a:p>
            <a:endParaRPr lang="en-US" i="1" dirty="0" smtClean="0"/>
          </a:p>
          <a:p>
            <a:r>
              <a:rPr lang="en-US" i="1" dirty="0" smtClean="0"/>
              <a:t>Presenter:</a:t>
            </a:r>
          </a:p>
          <a:p>
            <a:r>
              <a:rPr lang="en-US" i="1" dirty="0" smtClean="0"/>
              <a:t>-</a:t>
            </a:r>
            <a:r>
              <a:rPr lang="en-US" i="1" baseline="0" dirty="0" smtClean="0"/>
              <a:t> </a:t>
            </a:r>
            <a:r>
              <a:rPr lang="en-US" b="0" i="0" baseline="0" dirty="0" smtClean="0"/>
              <a:t>Once the class has been added, students may be added or enrolled into the class.</a:t>
            </a:r>
            <a:endParaRPr lang="en-US" b="0" i="0" dirty="0"/>
          </a:p>
        </p:txBody>
      </p:sp>
      <p:sp>
        <p:nvSpPr>
          <p:cNvPr id="4" name="Slide Number Placeholder 3"/>
          <p:cNvSpPr>
            <a:spLocks noGrp="1"/>
          </p:cNvSpPr>
          <p:nvPr>
            <p:ph type="sldNum" sz="quarter" idx="10"/>
          </p:nvPr>
        </p:nvSpPr>
        <p:spPr/>
        <p:txBody>
          <a:bodyPr/>
          <a:lstStyle/>
          <a:p>
            <a:fld id="{0F86B353-C4F7-488E-8A24-745BB3BD092A}" type="slidenum">
              <a:rPr lang="en-US" smtClean="0"/>
              <a:t>141</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 </a:t>
            </a:r>
          </a:p>
          <a:p>
            <a:r>
              <a:rPr lang="en-US" i="1" dirty="0" smtClean="0"/>
              <a:t>“</a:t>
            </a:r>
            <a:r>
              <a:rPr lang="en-US" i="0" dirty="0" smtClean="0"/>
              <a:t>Did</a:t>
            </a:r>
            <a:r>
              <a:rPr lang="en-US" i="0" baseline="0" dirty="0" smtClean="0"/>
              <a:t> you and your neighbor come up with these purposes? </a:t>
            </a:r>
          </a:p>
          <a:p>
            <a:r>
              <a:rPr lang="en-US" i="0" baseline="0" dirty="0" smtClean="0"/>
              <a:t>Do the purposes for other tests in your district overlap with the purposes in the FAIR-FS?”</a:t>
            </a:r>
            <a:r>
              <a:rPr lang="en-US" i="1" dirty="0" smtClean="0"/>
              <a:t> </a:t>
            </a:r>
          </a:p>
          <a:p>
            <a:endParaRPr lang="en-US" i="1" dirty="0" smtClean="0"/>
          </a:p>
        </p:txBody>
      </p:sp>
      <p:sp>
        <p:nvSpPr>
          <p:cNvPr id="4" name="Slide Number Placeholder 3"/>
          <p:cNvSpPr>
            <a:spLocks noGrp="1"/>
          </p:cNvSpPr>
          <p:nvPr>
            <p:ph type="sldNum" sz="quarter" idx="10"/>
          </p:nvPr>
        </p:nvSpPr>
        <p:spPr/>
        <p:txBody>
          <a:bodyPr/>
          <a:lstStyle/>
          <a:p>
            <a:fld id="{9A0A4684-5EFD-1E48-B4E2-743DED377690}" type="slidenum">
              <a:rPr lang="en-US" smtClean="0"/>
              <a:t>14</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405639076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Present slide.</a:t>
            </a:r>
          </a:p>
          <a:p>
            <a:endParaRPr lang="en-US" i="1" dirty="0"/>
          </a:p>
        </p:txBody>
      </p:sp>
      <p:sp>
        <p:nvSpPr>
          <p:cNvPr id="4" name="Slide Number Placeholder 3"/>
          <p:cNvSpPr>
            <a:spLocks noGrp="1"/>
          </p:cNvSpPr>
          <p:nvPr>
            <p:ph type="sldNum" sz="quarter" idx="10"/>
          </p:nvPr>
        </p:nvSpPr>
        <p:spPr/>
        <p:txBody>
          <a:bodyPr/>
          <a:lstStyle/>
          <a:p>
            <a:fld id="{0F86B353-C4F7-488E-8A24-745BB3BD092A}" type="slidenum">
              <a:rPr lang="en-US" smtClean="0"/>
              <a:t>142</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i="1" dirty="0"/>
              <a:t>Presenter: “</a:t>
            </a:r>
            <a:r>
              <a:rPr lang="en-US" dirty="0"/>
              <a:t>Begin at your Home Page and click the </a:t>
            </a:r>
            <a:r>
              <a:rPr lang="en-US" b="1" dirty="0"/>
              <a:t>Classes/Periods </a:t>
            </a:r>
            <a:r>
              <a:rPr lang="en-US" dirty="0"/>
              <a:t>tab. </a:t>
            </a:r>
          </a:p>
          <a:p>
            <a:r>
              <a:rPr lang="en-US" dirty="0"/>
              <a:t>Click the name of the class and period in which you want to add a student.”</a:t>
            </a:r>
          </a:p>
          <a:p>
            <a:endParaRPr lang="en-US" dirty="0"/>
          </a:p>
          <a:p>
            <a:r>
              <a:rPr lang="en-US" i="1" dirty="0"/>
              <a:t>Additional Information:</a:t>
            </a:r>
          </a:p>
          <a:p>
            <a:r>
              <a:rPr lang="en-US" dirty="0"/>
              <a:t>Within the PMRN, you must first search for a student before you put them in a class. </a:t>
            </a:r>
          </a:p>
          <a:p>
            <a:endParaRPr lang="en-US" dirty="0"/>
          </a:p>
          <a:p>
            <a:r>
              <a:rPr lang="en-US" dirty="0"/>
              <a:t>Beside each student’s name is an indicator of his or her current status at your school:</a:t>
            </a:r>
          </a:p>
          <a:p>
            <a:r>
              <a:rPr lang="en-US" dirty="0"/>
              <a:t>	Shows this student is assigned to another class</a:t>
            </a:r>
          </a:p>
          <a:p>
            <a:r>
              <a:rPr lang="en-US" dirty="0"/>
              <a:t>	Shows this student is already assigned to the class selected. 	</a:t>
            </a:r>
          </a:p>
          <a:p>
            <a:r>
              <a:rPr lang="en-US" dirty="0"/>
              <a:t>	Shows the student can be added to this class. </a:t>
            </a:r>
          </a:p>
          <a:p>
            <a:r>
              <a:rPr lang="en-US" dirty="0"/>
              <a:t>To add one or more students to this class, click the box(</a:t>
            </a:r>
            <a:r>
              <a:rPr lang="en-US" dirty="0" err="1"/>
              <a:t>es</a:t>
            </a:r>
            <a:r>
              <a:rPr lang="en-US" dirty="0"/>
              <a:t>) in front of their name(s). Click </a:t>
            </a:r>
            <a:r>
              <a:rPr lang="en-US" b="1" dirty="0"/>
              <a:t>Submit</a:t>
            </a:r>
            <a:r>
              <a:rPr lang="en-US" dirty="0"/>
              <a:t>. </a:t>
            </a:r>
          </a:p>
          <a:p>
            <a:r>
              <a:rPr lang="en-US" dirty="0"/>
              <a:t>If this completes your additions, click </a:t>
            </a:r>
            <a:r>
              <a:rPr lang="en-US" b="1" dirty="0"/>
              <a:t>Return To Class Roster</a:t>
            </a:r>
            <a:r>
              <a:rPr lang="en-US" dirty="0"/>
              <a:t>. You will return to the Edit Class page.  is enrolled at a grade level other than the one you selected </a:t>
            </a:r>
          </a:p>
        </p:txBody>
      </p:sp>
      <p:sp>
        <p:nvSpPr>
          <p:cNvPr id="4" name="Slide Number Placeholder 3"/>
          <p:cNvSpPr>
            <a:spLocks noGrp="1"/>
          </p:cNvSpPr>
          <p:nvPr>
            <p:ph type="sldNum" sz="quarter" idx="10"/>
          </p:nvPr>
        </p:nvSpPr>
        <p:spPr/>
        <p:txBody>
          <a:bodyPr/>
          <a:lstStyle/>
          <a:p>
            <a:fld id="{0F86B353-C4F7-488E-8A24-745BB3BD092A}" type="slidenum">
              <a:rPr lang="en-US" smtClean="0"/>
              <a:t>143</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 slide.</a:t>
            </a:r>
            <a:endParaRPr lang="en-US" i="1" dirty="0"/>
          </a:p>
        </p:txBody>
      </p:sp>
      <p:sp>
        <p:nvSpPr>
          <p:cNvPr id="4" name="Slide Number Placeholder 3"/>
          <p:cNvSpPr>
            <a:spLocks noGrp="1"/>
          </p:cNvSpPr>
          <p:nvPr>
            <p:ph type="sldNum" sz="quarter" idx="10"/>
          </p:nvPr>
        </p:nvSpPr>
        <p:spPr/>
        <p:txBody>
          <a:bodyPr/>
          <a:lstStyle/>
          <a:p>
            <a:fld id="{0F86B353-C4F7-488E-8A24-745BB3BD092A}" type="slidenum">
              <a:rPr lang="en-US" smtClean="0"/>
              <a:t>144</a:t>
            </a:fld>
            <a:endParaRPr lang="en-US" dirty="0"/>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00424147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 slide.</a:t>
            </a:r>
          </a:p>
          <a:p>
            <a:endParaRPr lang="en-US" dirty="0" smtClean="0"/>
          </a:p>
          <a:p>
            <a:r>
              <a:rPr lang="en-US" dirty="0" smtClean="0"/>
              <a:t>Presenter:</a:t>
            </a:r>
          </a:p>
          <a:p>
            <a:pPr marL="177845" indent="-177845">
              <a:buFontTx/>
              <a:buChar char="-"/>
            </a:pPr>
            <a:r>
              <a:rPr lang="en-US" baseline="0" dirty="0" smtClean="0"/>
              <a:t>Students that have not been added via the Survey 8 import may be enrolled into a school in the PMRN.</a:t>
            </a:r>
          </a:p>
          <a:p>
            <a:pPr marL="177845" indent="-177845">
              <a:buFontTx/>
              <a:buChar char="-"/>
            </a:pPr>
            <a:r>
              <a:rPr lang="en-US" baseline="0" dirty="0" smtClean="0"/>
              <a:t>There a two (2) methods in which a student may be enrolled:</a:t>
            </a:r>
          </a:p>
          <a:p>
            <a:pPr marL="652099" lvl="1" indent="-177845">
              <a:buFontTx/>
              <a:buChar char="-"/>
            </a:pPr>
            <a:r>
              <a:rPr lang="en-US" baseline="0" dirty="0" smtClean="0"/>
              <a:t>Students may be enrolled into the school</a:t>
            </a:r>
          </a:p>
          <a:p>
            <a:pPr marL="652099" lvl="1" indent="-177845">
              <a:buFontTx/>
              <a:buChar char="-"/>
            </a:pPr>
            <a:r>
              <a:rPr lang="en-US" baseline="0" dirty="0" smtClean="0"/>
              <a:t>Students may be enrolled directly into their assigned class</a:t>
            </a:r>
          </a:p>
          <a:p>
            <a:pPr marL="177845" indent="-177845">
              <a:buFontTx/>
              <a:buChar char="-"/>
            </a:pPr>
            <a:r>
              <a:rPr lang="en-US" baseline="0" dirty="0" smtClean="0"/>
              <a:t>A student may be enrolled directly into their assigned class by:</a:t>
            </a:r>
          </a:p>
          <a:p>
            <a:pPr marL="652099" lvl="1" indent="-177845">
              <a:buFontTx/>
              <a:buChar char="-"/>
            </a:pPr>
            <a:r>
              <a:rPr lang="en-US" baseline="0" dirty="0" smtClean="0"/>
              <a:t>Clicking the </a:t>
            </a:r>
            <a:r>
              <a:rPr lang="en-US" b="1" baseline="0" dirty="0" smtClean="0"/>
              <a:t>Classes/Periods </a:t>
            </a:r>
            <a:r>
              <a:rPr lang="en-US" baseline="0" dirty="0" smtClean="0"/>
              <a:t>tab</a:t>
            </a:r>
          </a:p>
          <a:p>
            <a:pPr marL="652099" lvl="1" indent="-177845">
              <a:buFontTx/>
              <a:buChar char="-"/>
            </a:pPr>
            <a:r>
              <a:rPr lang="en-US" baseline="0" dirty="0" smtClean="0"/>
              <a:t>Click the name of the class in which the student should be enrolled</a:t>
            </a:r>
          </a:p>
          <a:p>
            <a:pPr marL="652099" lvl="1" indent="-177845">
              <a:buFontTx/>
              <a:buChar char="-"/>
            </a:pPr>
            <a:r>
              <a:rPr lang="en-US" i="1" baseline="0" dirty="0" smtClean="0"/>
              <a:t>Directions continued on next slide</a:t>
            </a:r>
            <a:endParaRPr lang="en-US" i="1" dirty="0" smtClean="0"/>
          </a:p>
        </p:txBody>
      </p:sp>
      <p:sp>
        <p:nvSpPr>
          <p:cNvPr id="4" name="Slide Number Placeholder 3"/>
          <p:cNvSpPr>
            <a:spLocks noGrp="1"/>
          </p:cNvSpPr>
          <p:nvPr>
            <p:ph type="sldNum" sz="quarter" idx="10"/>
          </p:nvPr>
        </p:nvSpPr>
        <p:spPr/>
        <p:txBody>
          <a:bodyPr/>
          <a:lstStyle/>
          <a:p>
            <a:fld id="{9A0A4684-5EFD-1E48-B4E2-743DED377690}" type="slidenum">
              <a:rPr lang="en-US" smtClean="0"/>
              <a:t>145</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994922237"/>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 slide.</a:t>
            </a:r>
          </a:p>
          <a:p>
            <a:endParaRPr lang="en-US" i="1" dirty="0" smtClean="0"/>
          </a:p>
          <a:p>
            <a:r>
              <a:rPr lang="en-US" i="1" dirty="0" smtClean="0"/>
              <a:t>Presenter:</a:t>
            </a:r>
          </a:p>
          <a:p>
            <a:pPr marL="652099" lvl="1" indent="-177845">
              <a:buFontTx/>
              <a:buChar char="-"/>
            </a:pPr>
            <a:r>
              <a:rPr lang="en-US" baseline="0" dirty="0" smtClean="0"/>
              <a:t>Click the </a:t>
            </a:r>
            <a:r>
              <a:rPr lang="en-US" b="1" baseline="0" dirty="0" smtClean="0"/>
              <a:t>Enroll Student </a:t>
            </a:r>
            <a:r>
              <a:rPr lang="en-US" b="0" baseline="0" dirty="0" smtClean="0"/>
              <a:t>button</a:t>
            </a:r>
          </a:p>
          <a:p>
            <a:endParaRPr lang="en-US" i="1" dirty="0"/>
          </a:p>
        </p:txBody>
      </p:sp>
      <p:sp>
        <p:nvSpPr>
          <p:cNvPr id="4" name="Slide Number Placeholder 3"/>
          <p:cNvSpPr>
            <a:spLocks noGrp="1"/>
          </p:cNvSpPr>
          <p:nvPr>
            <p:ph type="sldNum" sz="quarter" idx="10"/>
          </p:nvPr>
        </p:nvSpPr>
        <p:spPr/>
        <p:txBody>
          <a:bodyPr/>
          <a:lstStyle/>
          <a:p>
            <a:fld id="{0F86B353-C4F7-488E-8A24-745BB3BD092A}" type="slidenum">
              <a:rPr lang="en-US" smtClean="0"/>
              <a:t>146</a:t>
            </a:fld>
            <a:endParaRPr lang="en-US" dirty="0"/>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004241473"/>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 slide.</a:t>
            </a:r>
          </a:p>
          <a:p>
            <a:endParaRPr lang="en-US" i="1" dirty="0" smtClean="0"/>
          </a:p>
          <a:p>
            <a:r>
              <a:rPr lang="en-US" i="1" dirty="0" smtClean="0"/>
              <a:t>Presenter:</a:t>
            </a:r>
          </a:p>
          <a:p>
            <a:pPr marL="652099" lvl="1" indent="-177845">
              <a:buFontTx/>
              <a:buChar char="-"/>
            </a:pPr>
            <a:r>
              <a:rPr lang="en-US" baseline="0" dirty="0" smtClean="0"/>
              <a:t>Search for the student via his or her:</a:t>
            </a:r>
          </a:p>
          <a:p>
            <a:pPr marL="1126352" lvl="2" indent="-177845">
              <a:buFontTx/>
              <a:buChar char="-"/>
            </a:pPr>
            <a:r>
              <a:rPr lang="en-US" b="0" baseline="0" dirty="0" smtClean="0"/>
              <a:t>Identifier</a:t>
            </a:r>
          </a:p>
          <a:p>
            <a:pPr marL="948507" lvl="2"/>
            <a:r>
              <a:rPr lang="en-US" b="0" baseline="0" dirty="0" smtClean="0"/>
              <a:t>OR</a:t>
            </a:r>
          </a:p>
          <a:p>
            <a:pPr marL="1126352" lvl="2" indent="-177845">
              <a:buFontTx/>
              <a:buChar char="-"/>
            </a:pPr>
            <a:r>
              <a:rPr lang="en-US" b="0" baseline="0" dirty="0" smtClean="0"/>
              <a:t>First Name, Last Name, and Birthdate</a:t>
            </a:r>
          </a:p>
          <a:p>
            <a:pPr marL="652099" lvl="1" indent="-177845">
              <a:buFontTx/>
              <a:buChar char="-"/>
            </a:pPr>
            <a:r>
              <a:rPr lang="en-US" b="0" baseline="0" dirty="0" smtClean="0"/>
              <a:t>If you do not locate the student and are sure your student is not in the PMRN, click the </a:t>
            </a:r>
            <a:r>
              <a:rPr lang="en-US" b="1" baseline="0" dirty="0" smtClean="0"/>
              <a:t>radio button </a:t>
            </a:r>
            <a:r>
              <a:rPr lang="en-US" b="0" baseline="0" dirty="0" smtClean="0"/>
              <a:t>to the left of </a:t>
            </a:r>
            <a:r>
              <a:rPr lang="en-US" b="0" i="1" baseline="0" dirty="0" smtClean="0"/>
              <a:t>I want to enroll a new student.</a:t>
            </a:r>
          </a:p>
          <a:p>
            <a:pPr marL="652099" lvl="1" indent="-177845">
              <a:buFontTx/>
              <a:buChar char="-"/>
            </a:pPr>
            <a:r>
              <a:rPr lang="en-US" b="0" i="0" baseline="0" dirty="0" smtClean="0"/>
              <a:t>Click the </a:t>
            </a:r>
            <a:r>
              <a:rPr lang="en-US" b="1" i="0" baseline="0" dirty="0" smtClean="0"/>
              <a:t>Next</a:t>
            </a:r>
            <a:r>
              <a:rPr lang="en-US" b="0" i="0" baseline="0" dirty="0" smtClean="0"/>
              <a:t> button</a:t>
            </a:r>
          </a:p>
          <a:p>
            <a:pPr marL="652099" lvl="1" indent="-177845">
              <a:buFontTx/>
              <a:buChar char="-"/>
            </a:pPr>
            <a:r>
              <a:rPr lang="en-US" b="0" i="1" baseline="0" dirty="0" smtClean="0"/>
              <a:t>Directions continued on next slide</a:t>
            </a:r>
          </a:p>
          <a:p>
            <a:pPr defTabSz="966529">
              <a:defRPr/>
            </a:pPr>
            <a:endParaRPr lang="en-US" dirty="0" smtClean="0"/>
          </a:p>
          <a:p>
            <a:pPr defTabSz="966529">
              <a:defRPr/>
            </a:pPr>
            <a:endParaRPr lang="en-US" dirty="0" smtClean="0"/>
          </a:p>
          <a:p>
            <a:pPr defTabSz="966529">
              <a:defRPr/>
            </a:pPr>
            <a:endParaRPr lang="en-US" dirty="0" smtClean="0"/>
          </a:p>
          <a:p>
            <a:pPr defTabSz="966529">
              <a:defRPr/>
            </a:pPr>
            <a:endParaRPr lang="en-US" i="1" dirty="0" smtClean="0"/>
          </a:p>
        </p:txBody>
      </p:sp>
      <p:sp>
        <p:nvSpPr>
          <p:cNvPr id="4" name="Slide Number Placeholder 3"/>
          <p:cNvSpPr>
            <a:spLocks noGrp="1"/>
          </p:cNvSpPr>
          <p:nvPr>
            <p:ph type="sldNum" sz="quarter" idx="10"/>
          </p:nvPr>
        </p:nvSpPr>
        <p:spPr/>
        <p:txBody>
          <a:bodyPr/>
          <a:lstStyle/>
          <a:p>
            <a:fld id="{0F86B353-C4F7-488E-8A24-745BB3BD092A}" type="slidenum">
              <a:rPr lang="en-US" smtClean="0"/>
              <a:t>147</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smtClean="0"/>
              <a:t>Present slide.</a:t>
            </a:r>
          </a:p>
          <a:p>
            <a:endParaRPr lang="en-US" i="1" baseline="0" dirty="0" smtClean="0"/>
          </a:p>
          <a:p>
            <a:r>
              <a:rPr lang="en-US" i="1" baseline="0" dirty="0" smtClean="0"/>
              <a:t>Presenter:</a:t>
            </a:r>
          </a:p>
          <a:p>
            <a:pPr marL="652099" lvl="1" indent="-177845">
              <a:buFontTx/>
              <a:buChar char="-"/>
            </a:pPr>
            <a:r>
              <a:rPr lang="en-US" i="0" baseline="0" dirty="0" smtClean="0"/>
              <a:t>Enter the student’s information</a:t>
            </a:r>
          </a:p>
          <a:p>
            <a:pPr marL="1126352" lvl="2" indent="-177845">
              <a:buFontTx/>
              <a:buChar char="-"/>
            </a:pPr>
            <a:r>
              <a:rPr lang="en-US" i="0" baseline="0" dirty="0" smtClean="0"/>
              <a:t>Student Identifier</a:t>
            </a:r>
          </a:p>
          <a:p>
            <a:pPr marL="1126352" lvl="2" indent="-177845">
              <a:buFontTx/>
              <a:buChar char="-"/>
            </a:pPr>
            <a:r>
              <a:rPr lang="en-US" i="0" baseline="0" dirty="0" smtClean="0"/>
              <a:t>First Name</a:t>
            </a:r>
          </a:p>
          <a:p>
            <a:pPr marL="1126352" lvl="2" indent="-177845">
              <a:buFontTx/>
              <a:buChar char="-"/>
            </a:pPr>
            <a:r>
              <a:rPr lang="en-US" i="0" baseline="0" dirty="0" smtClean="0"/>
              <a:t>Middle Name (Not Required)</a:t>
            </a:r>
          </a:p>
          <a:p>
            <a:pPr marL="1126352" lvl="2" indent="-177845">
              <a:buFontTx/>
              <a:buChar char="-"/>
            </a:pPr>
            <a:r>
              <a:rPr lang="en-US" i="0" baseline="0" dirty="0" smtClean="0"/>
              <a:t>Last Name</a:t>
            </a:r>
          </a:p>
          <a:p>
            <a:pPr marL="1126352" lvl="2" indent="-177845">
              <a:buFontTx/>
              <a:buChar char="-"/>
            </a:pPr>
            <a:r>
              <a:rPr lang="en-US" i="0" baseline="0" dirty="0" smtClean="0"/>
              <a:t>Birthdate</a:t>
            </a:r>
          </a:p>
          <a:p>
            <a:pPr marL="1126352" lvl="2" indent="-177845">
              <a:buFontTx/>
              <a:buChar char="-"/>
            </a:pPr>
            <a:r>
              <a:rPr lang="en-US" i="0" baseline="0" dirty="0" smtClean="0"/>
              <a:t>Gender</a:t>
            </a:r>
          </a:p>
          <a:p>
            <a:pPr marL="1126352" lvl="2" indent="-177845">
              <a:buFontTx/>
              <a:buChar char="-"/>
            </a:pPr>
            <a:r>
              <a:rPr lang="en-US" i="0" baseline="0" dirty="0" smtClean="0"/>
              <a:t>Class Period</a:t>
            </a:r>
          </a:p>
          <a:p>
            <a:pPr marL="652099" lvl="1" indent="-177845">
              <a:buFontTx/>
              <a:buChar char="-"/>
            </a:pPr>
            <a:r>
              <a:rPr lang="en-US" i="1" baseline="0" dirty="0" smtClean="0"/>
              <a:t>Click the </a:t>
            </a:r>
            <a:r>
              <a:rPr lang="en-US" b="1" i="1" baseline="0" dirty="0" smtClean="0"/>
              <a:t>Add</a:t>
            </a:r>
            <a:r>
              <a:rPr lang="en-US" i="1" baseline="0" dirty="0" smtClean="0"/>
              <a:t> button</a:t>
            </a:r>
          </a:p>
          <a:p>
            <a:pPr marL="652099" lvl="1" indent="-177845">
              <a:buFontTx/>
              <a:buChar char="-"/>
            </a:pPr>
            <a:endParaRPr lang="en-US" b="0" i="1" baseline="0" dirty="0" smtClean="0"/>
          </a:p>
          <a:p>
            <a:pPr marL="177845" indent="-177845">
              <a:buFontTx/>
              <a:buChar char="-"/>
            </a:pPr>
            <a:r>
              <a:rPr lang="en-US" b="0" i="0" baseline="0" dirty="0" smtClean="0"/>
              <a:t>The student will now be enrolled and added into his or her assigned class.</a:t>
            </a:r>
          </a:p>
          <a:p>
            <a:pPr defTabSz="966529">
              <a:defRPr/>
            </a:pPr>
            <a:endParaRPr lang="en-US" dirty="0" smtClean="0"/>
          </a:p>
          <a:p>
            <a:pPr defTabSz="966529">
              <a:defRPr/>
            </a:pPr>
            <a:endParaRPr lang="en-US" dirty="0" smtClean="0"/>
          </a:p>
          <a:p>
            <a:pPr defTabSz="966529">
              <a:defRPr/>
            </a:pPr>
            <a:endParaRPr lang="en-US" dirty="0" smtClean="0"/>
          </a:p>
          <a:p>
            <a:pPr defTabSz="966529">
              <a:defRPr/>
            </a:pPr>
            <a:endParaRPr lang="en-US" i="1" dirty="0" smtClean="0"/>
          </a:p>
        </p:txBody>
      </p:sp>
      <p:sp>
        <p:nvSpPr>
          <p:cNvPr id="4" name="Slide Number Placeholder 3"/>
          <p:cNvSpPr>
            <a:spLocks noGrp="1"/>
          </p:cNvSpPr>
          <p:nvPr>
            <p:ph type="sldNum" sz="quarter" idx="10"/>
          </p:nvPr>
        </p:nvSpPr>
        <p:spPr/>
        <p:txBody>
          <a:bodyPr/>
          <a:lstStyle/>
          <a:p>
            <a:fld id="{0F86B353-C4F7-488E-8A24-745BB3BD092A}" type="slidenum">
              <a:rPr lang="en-US" smtClean="0"/>
              <a:t>148</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smtClean="0"/>
              <a:t>Present slide.</a:t>
            </a:r>
          </a:p>
          <a:p>
            <a:endParaRPr lang="en-US" i="1" baseline="0" dirty="0" smtClean="0"/>
          </a:p>
          <a:p>
            <a:r>
              <a:rPr lang="en-US" i="1" baseline="0" dirty="0" smtClean="0"/>
              <a:t>Presenter:</a:t>
            </a:r>
          </a:p>
          <a:p>
            <a:pPr marL="177845" indent="-177845">
              <a:buFontTx/>
              <a:buChar char="-"/>
            </a:pPr>
            <a:r>
              <a:rPr lang="en-US" i="0" baseline="0" dirty="0" smtClean="0"/>
              <a:t>To Enroll a student via the </a:t>
            </a:r>
            <a:r>
              <a:rPr lang="en-US" b="1" i="0" baseline="0" dirty="0" smtClean="0"/>
              <a:t>Students</a:t>
            </a:r>
            <a:r>
              <a:rPr lang="en-US" i="0" baseline="0" dirty="0" smtClean="0"/>
              <a:t> tab</a:t>
            </a:r>
          </a:p>
          <a:p>
            <a:pPr marL="652099" lvl="1" indent="-177845">
              <a:buFontTx/>
              <a:buChar char="-"/>
            </a:pPr>
            <a:r>
              <a:rPr lang="en-US" i="0" baseline="0" dirty="0" smtClean="0"/>
              <a:t>Click the </a:t>
            </a:r>
            <a:r>
              <a:rPr lang="en-US" b="1" i="0" baseline="0" dirty="0" smtClean="0"/>
              <a:t>Enroll a Student </a:t>
            </a:r>
            <a:r>
              <a:rPr lang="en-US" i="0" baseline="0" dirty="0" smtClean="0"/>
              <a:t>button</a:t>
            </a:r>
          </a:p>
          <a:p>
            <a:pPr marL="652099" lvl="1" indent="-177845">
              <a:buFontTx/>
              <a:buChar char="-"/>
            </a:pPr>
            <a:r>
              <a:rPr lang="en-US" i="1" baseline="0" dirty="0" smtClean="0"/>
              <a:t>Directions continued on next slide</a:t>
            </a:r>
          </a:p>
          <a:p>
            <a:endParaRPr lang="en-US" baseline="0" dirty="0" smtClean="0"/>
          </a:p>
        </p:txBody>
      </p:sp>
      <p:sp>
        <p:nvSpPr>
          <p:cNvPr id="4" name="Slide Number Placeholder 3"/>
          <p:cNvSpPr>
            <a:spLocks noGrp="1"/>
          </p:cNvSpPr>
          <p:nvPr>
            <p:ph type="sldNum" sz="quarter" idx="10"/>
          </p:nvPr>
        </p:nvSpPr>
        <p:spPr/>
        <p:txBody>
          <a:bodyPr/>
          <a:lstStyle/>
          <a:p>
            <a:fld id="{0F86B353-C4F7-488E-8A24-745BB3BD092A}" type="slidenum">
              <a:rPr lang="en-US" smtClean="0"/>
              <a:t>149</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i="1" dirty="0" smtClean="0"/>
              <a:t>Present slide.</a:t>
            </a:r>
          </a:p>
          <a:p>
            <a:pPr defTabSz="966529">
              <a:defRPr/>
            </a:pPr>
            <a:r>
              <a:rPr lang="en-US" i="1" dirty="0" smtClean="0"/>
              <a:t>Presenter:  “</a:t>
            </a:r>
            <a:r>
              <a:rPr lang="en-US" i="0" dirty="0" smtClean="0"/>
              <a:t>On the next screen you will be asked</a:t>
            </a:r>
            <a:r>
              <a:rPr lang="en-US" i="0" baseline="0" dirty="0" smtClean="0"/>
              <a:t> to </a:t>
            </a:r>
            <a:r>
              <a:rPr lang="en-US" i="0" dirty="0" smtClean="0"/>
              <a:t>complete</a:t>
            </a:r>
            <a:r>
              <a:rPr lang="en-US" i="0" baseline="0" dirty="0" smtClean="0"/>
              <a:t> the student information. Click Add.”</a:t>
            </a:r>
            <a:endParaRPr lang="en-US" i="0" dirty="0" smtClean="0"/>
          </a:p>
          <a:p>
            <a:pPr defTabSz="966529">
              <a:defRPr/>
            </a:pPr>
            <a:endParaRPr lang="en-US" dirty="0" smtClean="0"/>
          </a:p>
          <a:p>
            <a:pPr defTabSz="966529">
              <a:defRPr/>
            </a:pPr>
            <a:endParaRPr lang="en-US" dirty="0" smtClean="0"/>
          </a:p>
          <a:p>
            <a:pPr defTabSz="966529">
              <a:defRPr/>
            </a:pPr>
            <a:endParaRPr lang="en-US" dirty="0" smtClean="0"/>
          </a:p>
          <a:p>
            <a:pPr defTabSz="966529">
              <a:defRPr/>
            </a:pPr>
            <a:endParaRPr lang="en-US" i="1" dirty="0" smtClean="0"/>
          </a:p>
        </p:txBody>
      </p:sp>
      <p:sp>
        <p:nvSpPr>
          <p:cNvPr id="4" name="Slide Number Placeholder 3"/>
          <p:cNvSpPr>
            <a:spLocks noGrp="1"/>
          </p:cNvSpPr>
          <p:nvPr>
            <p:ph type="sldNum" sz="quarter" idx="10"/>
          </p:nvPr>
        </p:nvSpPr>
        <p:spPr/>
        <p:txBody>
          <a:bodyPr/>
          <a:lstStyle/>
          <a:p>
            <a:fld id="{0F86B353-C4F7-488E-8A24-745BB3BD092A}" type="slidenum">
              <a:rPr lang="en-US" smtClean="0"/>
              <a:t>150</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smtClean="0"/>
              <a:t>Present slide.</a:t>
            </a:r>
          </a:p>
          <a:p>
            <a:endParaRPr lang="en-US" i="1" baseline="0" dirty="0" smtClean="0"/>
          </a:p>
          <a:p>
            <a:r>
              <a:rPr lang="en-US" i="1" baseline="0" dirty="0" smtClean="0"/>
              <a:t>Presenter:</a:t>
            </a:r>
          </a:p>
          <a:p>
            <a:pPr marL="652099" lvl="1" indent="-177845">
              <a:buFontTx/>
              <a:buChar char="-"/>
            </a:pPr>
            <a:r>
              <a:rPr lang="en-US" i="0" baseline="0" dirty="0" smtClean="0"/>
              <a:t>Enter the student’s information</a:t>
            </a:r>
          </a:p>
          <a:p>
            <a:pPr marL="1126352" lvl="2" indent="-177845">
              <a:buFontTx/>
              <a:buChar char="-"/>
            </a:pPr>
            <a:r>
              <a:rPr lang="en-US" i="0" baseline="0" dirty="0" smtClean="0"/>
              <a:t>Student Identifier</a:t>
            </a:r>
          </a:p>
          <a:p>
            <a:pPr marL="1126352" lvl="2" indent="-177845">
              <a:buFontTx/>
              <a:buChar char="-"/>
            </a:pPr>
            <a:r>
              <a:rPr lang="en-US" i="0" baseline="0" dirty="0" smtClean="0"/>
              <a:t>First Name</a:t>
            </a:r>
          </a:p>
          <a:p>
            <a:pPr marL="1126352" lvl="2" indent="-177845">
              <a:buFontTx/>
              <a:buChar char="-"/>
            </a:pPr>
            <a:r>
              <a:rPr lang="en-US" i="0" baseline="0" dirty="0" smtClean="0"/>
              <a:t>Middle Name (Not Required)</a:t>
            </a:r>
          </a:p>
          <a:p>
            <a:pPr marL="1126352" lvl="2" indent="-177845">
              <a:buFontTx/>
              <a:buChar char="-"/>
            </a:pPr>
            <a:r>
              <a:rPr lang="en-US" i="0" baseline="0" dirty="0" smtClean="0"/>
              <a:t>Last Name</a:t>
            </a:r>
          </a:p>
          <a:p>
            <a:pPr marL="1126352" lvl="2" indent="-177845">
              <a:buFontTx/>
              <a:buChar char="-"/>
            </a:pPr>
            <a:r>
              <a:rPr lang="en-US" i="0" baseline="0" dirty="0" smtClean="0"/>
              <a:t>Birthdate</a:t>
            </a:r>
          </a:p>
          <a:p>
            <a:pPr marL="1126352" lvl="2" indent="-177845">
              <a:buFontTx/>
              <a:buChar char="-"/>
            </a:pPr>
            <a:r>
              <a:rPr lang="en-US" i="0" baseline="0" dirty="0" smtClean="0"/>
              <a:t>Grade Level</a:t>
            </a:r>
          </a:p>
          <a:p>
            <a:pPr marL="1126352" lvl="2" indent="-177845">
              <a:buFontTx/>
              <a:buChar char="-"/>
            </a:pPr>
            <a:r>
              <a:rPr lang="en-US" i="0" baseline="0" dirty="0" smtClean="0"/>
              <a:t>Gender</a:t>
            </a:r>
          </a:p>
          <a:p>
            <a:pPr marL="652099" lvl="1" indent="-177845">
              <a:buFontTx/>
              <a:buChar char="-"/>
            </a:pPr>
            <a:r>
              <a:rPr lang="en-US" i="1" baseline="0" dirty="0" smtClean="0"/>
              <a:t>Click the </a:t>
            </a:r>
            <a:r>
              <a:rPr lang="en-US" b="1" i="1" baseline="0" dirty="0" smtClean="0"/>
              <a:t>Add</a:t>
            </a:r>
            <a:r>
              <a:rPr lang="en-US" i="1" baseline="0" dirty="0" smtClean="0"/>
              <a:t> button</a:t>
            </a:r>
          </a:p>
          <a:p>
            <a:pPr marL="652099" lvl="1" indent="-177845">
              <a:buFontTx/>
              <a:buChar char="-"/>
            </a:pPr>
            <a:endParaRPr lang="en-US" i="1" baseline="0" dirty="0" smtClean="0"/>
          </a:p>
          <a:p>
            <a:pPr marL="177845" indent="-177845">
              <a:buFontTx/>
              <a:buChar char="-"/>
            </a:pPr>
            <a:r>
              <a:rPr lang="en-US" b="1" i="0" baseline="0" dirty="0" smtClean="0"/>
              <a:t>Note: </a:t>
            </a:r>
            <a:r>
              <a:rPr lang="en-US" i="0" baseline="0" dirty="0" smtClean="0"/>
              <a:t>Remember, this process will enroll a student into the school but will not add him or her to a class. The PMRN Manager must now add the student to his or her assigned class.</a:t>
            </a:r>
          </a:p>
          <a:p>
            <a:pPr defTabSz="966529">
              <a:defRPr/>
            </a:pPr>
            <a:endParaRPr lang="en-US" dirty="0" smtClean="0"/>
          </a:p>
          <a:p>
            <a:pPr defTabSz="966529">
              <a:defRPr/>
            </a:pPr>
            <a:endParaRPr lang="en-US" dirty="0" smtClean="0"/>
          </a:p>
          <a:p>
            <a:pPr defTabSz="966529">
              <a:defRPr/>
            </a:pPr>
            <a:endParaRPr lang="en-US" dirty="0" smtClean="0"/>
          </a:p>
          <a:p>
            <a:pPr defTabSz="966529">
              <a:defRPr/>
            </a:pPr>
            <a:endParaRPr lang="en-US" i="1" dirty="0" smtClean="0"/>
          </a:p>
        </p:txBody>
      </p:sp>
      <p:sp>
        <p:nvSpPr>
          <p:cNvPr id="4" name="Slide Number Placeholder 3"/>
          <p:cNvSpPr>
            <a:spLocks noGrp="1"/>
          </p:cNvSpPr>
          <p:nvPr>
            <p:ph type="sldNum" sz="quarter" idx="10"/>
          </p:nvPr>
        </p:nvSpPr>
        <p:spPr/>
        <p:txBody>
          <a:bodyPr/>
          <a:lstStyle/>
          <a:p>
            <a:fld id="{0F86B353-C4F7-488E-8A24-745BB3BD092A}" type="slidenum">
              <a:rPr lang="en-US" smtClean="0"/>
              <a:t>151</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 “ </a:t>
            </a:r>
            <a:r>
              <a:rPr lang="en-US" i="0" dirty="0" smtClean="0"/>
              <a:t>We have completed the purpose and will now move to System Specifications.</a:t>
            </a:r>
            <a:r>
              <a:rPr lang="en-US" baseline="0" dirty="0" smtClean="0"/>
              <a:t>“</a:t>
            </a:r>
          </a:p>
          <a:p>
            <a:endParaRPr lang="en-US" baseline="0" dirty="0" smtClean="0"/>
          </a:p>
          <a:p>
            <a:endParaRPr lang="en-US" i="1" dirty="0"/>
          </a:p>
        </p:txBody>
      </p:sp>
      <p:sp>
        <p:nvSpPr>
          <p:cNvPr id="4" name="Slide Number Placeholder 3"/>
          <p:cNvSpPr>
            <a:spLocks noGrp="1"/>
          </p:cNvSpPr>
          <p:nvPr>
            <p:ph type="sldNum" sz="quarter" idx="10"/>
          </p:nvPr>
        </p:nvSpPr>
        <p:spPr/>
        <p:txBody>
          <a:bodyPr/>
          <a:lstStyle/>
          <a:p>
            <a:fld id="{9A0A4684-5EFD-1E48-B4E2-743DED377690}" type="slidenum">
              <a:rPr lang="en-US" smtClean="0"/>
              <a:t>15</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2582716"/>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 slide.</a:t>
            </a:r>
          </a:p>
          <a:p>
            <a:endParaRPr lang="en-US" i="1" dirty="0" smtClean="0"/>
          </a:p>
          <a:p>
            <a:r>
              <a:rPr lang="en-US" i="1" dirty="0" smtClean="0"/>
              <a:t>Presenter:</a:t>
            </a:r>
          </a:p>
          <a:p>
            <a:pPr marL="177845" indent="-177845">
              <a:buFontTx/>
              <a:buChar char="-"/>
            </a:pPr>
            <a:r>
              <a:rPr lang="en-US" i="0" dirty="0" smtClean="0"/>
              <a:t>A class may be re-assigned</a:t>
            </a:r>
            <a:r>
              <a:rPr lang="en-US" i="0" baseline="0" dirty="0" smtClean="0"/>
              <a:t> to a different teacher if  the current teacher is re-assigned or is no longer in the school.</a:t>
            </a:r>
          </a:p>
          <a:p>
            <a:pPr marL="177845" indent="-177845">
              <a:buFontTx/>
              <a:buChar char="-"/>
            </a:pPr>
            <a:r>
              <a:rPr lang="en-US" b="1" i="0" baseline="0" dirty="0" smtClean="0"/>
              <a:t>Note: </a:t>
            </a:r>
            <a:r>
              <a:rPr lang="en-US" i="0" baseline="0" dirty="0" smtClean="0"/>
              <a:t>A class may only be assigned to a teacher who does not already have a class at the same grade level assigned to them.</a:t>
            </a:r>
            <a:endParaRPr lang="en-US" i="0" dirty="0" smtClean="0"/>
          </a:p>
          <a:p>
            <a:endParaRPr lang="en-US" i="1" dirty="0" smtClean="0"/>
          </a:p>
          <a:p>
            <a:endParaRPr lang="en-US" dirty="0" smtClean="0"/>
          </a:p>
          <a:p>
            <a:r>
              <a:rPr lang="en-US" i="1" dirty="0" smtClean="0"/>
              <a:t>Click for</a:t>
            </a:r>
            <a:r>
              <a:rPr lang="en-US" i="1" baseline="0" dirty="0" smtClean="0"/>
              <a:t> fly-in:  </a:t>
            </a:r>
          </a:p>
          <a:p>
            <a:r>
              <a:rPr lang="en-US" i="1" baseline="0" dirty="0" smtClean="0"/>
              <a:t>    Presenter: </a:t>
            </a:r>
            <a:r>
              <a:rPr lang="en-US" dirty="0" smtClean="0"/>
              <a:t>Click the </a:t>
            </a:r>
            <a:r>
              <a:rPr lang="en-US" b="1" dirty="0" smtClean="0"/>
              <a:t>Classes/Periods </a:t>
            </a:r>
            <a:r>
              <a:rPr lang="en-US" dirty="0" smtClean="0"/>
              <a:t> tab.”</a:t>
            </a:r>
          </a:p>
          <a:p>
            <a:r>
              <a:rPr lang="en-US" dirty="0" smtClean="0"/>
              <a:t> </a:t>
            </a:r>
          </a:p>
          <a:p>
            <a:r>
              <a:rPr lang="en-US" i="1" dirty="0" smtClean="0"/>
              <a:t>Click</a:t>
            </a:r>
            <a:r>
              <a:rPr lang="en-US" i="1" baseline="0" dirty="0" smtClean="0"/>
              <a:t> for fly-in: </a:t>
            </a:r>
          </a:p>
          <a:p>
            <a:r>
              <a:rPr lang="en-US" i="1" baseline="0" dirty="0" smtClean="0"/>
              <a:t>    Presenter: “</a:t>
            </a:r>
            <a:r>
              <a:rPr lang="en-US" dirty="0" smtClean="0"/>
              <a:t>Click name of class for which you wish to assign teacher.”</a:t>
            </a:r>
          </a:p>
          <a:p>
            <a:endParaRPr lang="en-US" dirty="0" smtClean="0"/>
          </a:p>
          <a:p>
            <a:r>
              <a:rPr lang="en-US" i="1" dirty="0" smtClean="0"/>
              <a:t>Click</a:t>
            </a:r>
            <a:r>
              <a:rPr lang="en-US" i="1" baseline="0" dirty="0" smtClean="0"/>
              <a:t> for fly-in: </a:t>
            </a:r>
          </a:p>
          <a:p>
            <a:r>
              <a:rPr lang="en-US" i="1" baseline="0" dirty="0" smtClean="0"/>
              <a:t>    Presenter: “</a:t>
            </a:r>
            <a:r>
              <a:rPr lang="en-US" dirty="0" smtClean="0"/>
              <a:t>In the Period drop-down menu, select ALL.”</a:t>
            </a:r>
          </a:p>
          <a:p>
            <a:endParaRPr lang="en-US" dirty="0" smtClean="0"/>
          </a:p>
          <a:p>
            <a:r>
              <a:rPr lang="en-US" i="1" dirty="0" smtClean="0"/>
              <a:t>Click</a:t>
            </a:r>
            <a:r>
              <a:rPr lang="en-US" i="1" baseline="0" dirty="0" smtClean="0"/>
              <a:t> for fly-in: </a:t>
            </a:r>
          </a:p>
          <a:p>
            <a:r>
              <a:rPr lang="en-US" i="1" baseline="0" dirty="0" smtClean="0"/>
              <a:t>    Presenter: “</a:t>
            </a:r>
            <a:r>
              <a:rPr lang="en-US" dirty="0" smtClean="0"/>
              <a:t>Select new teacher from the “Change the teacher for this period” drop-down menu.”</a:t>
            </a:r>
          </a:p>
          <a:p>
            <a:endParaRPr lang="en-US" dirty="0" smtClean="0"/>
          </a:p>
          <a:p>
            <a:r>
              <a:rPr lang="en-US" i="1" dirty="0" smtClean="0"/>
              <a:t>Click</a:t>
            </a:r>
            <a:r>
              <a:rPr lang="en-US" i="1" baseline="0" dirty="0" smtClean="0"/>
              <a:t> for fly-in: </a:t>
            </a:r>
          </a:p>
          <a:p>
            <a:r>
              <a:rPr lang="en-US" i="1" baseline="0" dirty="0" smtClean="0"/>
              <a:t>    Presenter: “</a:t>
            </a:r>
            <a:r>
              <a:rPr lang="en-US" dirty="0" smtClean="0"/>
              <a:t>Click </a:t>
            </a:r>
            <a:r>
              <a:rPr lang="en-US" b="1" dirty="0" smtClean="0"/>
              <a:t>Submit</a:t>
            </a:r>
            <a:r>
              <a:rPr lang="en-US" dirty="0" smtClean="0"/>
              <a:t>.”</a:t>
            </a:r>
          </a:p>
          <a:p>
            <a:endParaRPr lang="en-US" dirty="0" smtClean="0"/>
          </a:p>
          <a:p>
            <a:pPr marL="177845" indent="-177845">
              <a:buFontTx/>
              <a:buChar char="-"/>
            </a:pPr>
            <a:r>
              <a:rPr lang="en-US" baseline="0" dirty="0" smtClean="0"/>
              <a:t>The class will now be assigned to the new teacher.</a:t>
            </a:r>
          </a:p>
        </p:txBody>
      </p:sp>
      <p:sp>
        <p:nvSpPr>
          <p:cNvPr id="4" name="Slide Number Placeholder 3"/>
          <p:cNvSpPr>
            <a:spLocks noGrp="1"/>
          </p:cNvSpPr>
          <p:nvPr>
            <p:ph type="sldNum" sz="quarter" idx="10"/>
          </p:nvPr>
        </p:nvSpPr>
        <p:spPr/>
        <p:txBody>
          <a:bodyPr/>
          <a:lstStyle/>
          <a:p>
            <a:fld id="{0F86B353-C4F7-488E-8A24-745BB3BD092A}" type="slidenum">
              <a:rPr lang="en-US" smtClean="0"/>
              <a:t>152</a:t>
            </a:fld>
            <a:endParaRPr lang="en-US" dirty="0"/>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 slide.</a:t>
            </a:r>
          </a:p>
          <a:p>
            <a:endParaRPr lang="en-US" i="1" dirty="0" smtClean="0"/>
          </a:p>
          <a:p>
            <a:r>
              <a:rPr lang="en-US" i="1" dirty="0" smtClean="0"/>
              <a:t>Presenter:</a:t>
            </a:r>
          </a:p>
          <a:p>
            <a:pPr marL="177845" indent="-177845">
              <a:buFontTx/>
              <a:buChar char="-"/>
            </a:pPr>
            <a:r>
              <a:rPr lang="en-US" i="0" baseline="0" dirty="0" smtClean="0"/>
              <a:t>A student may be removed from a class within the school in the PMRN.</a:t>
            </a:r>
          </a:p>
          <a:p>
            <a:endParaRPr lang="en-US" i="1" dirty="0" smtClean="0"/>
          </a:p>
          <a:p>
            <a:r>
              <a:rPr lang="en-US" i="1" dirty="0" smtClean="0"/>
              <a:t>Click for</a:t>
            </a:r>
            <a:r>
              <a:rPr lang="en-US" i="1" baseline="0" dirty="0" smtClean="0"/>
              <a:t> fly-in:  </a:t>
            </a:r>
          </a:p>
          <a:p>
            <a:r>
              <a:rPr lang="en-US" i="1" baseline="0" dirty="0" smtClean="0"/>
              <a:t>    Presenter: “</a:t>
            </a:r>
            <a:r>
              <a:rPr lang="en-US" dirty="0" smtClean="0"/>
              <a:t>Click the </a:t>
            </a:r>
            <a:r>
              <a:rPr lang="en-US" b="1" dirty="0" smtClean="0"/>
              <a:t>Classes/Periods </a:t>
            </a:r>
            <a:r>
              <a:rPr lang="en-US" dirty="0" smtClean="0"/>
              <a:t> tab.”</a:t>
            </a:r>
          </a:p>
          <a:p>
            <a:r>
              <a:rPr lang="en-US" dirty="0" smtClean="0"/>
              <a:t> </a:t>
            </a:r>
          </a:p>
          <a:p>
            <a:endParaRPr lang="en-US" dirty="0" smtClean="0"/>
          </a:p>
          <a:p>
            <a:r>
              <a:rPr lang="en-US" i="1" dirty="0" smtClean="0"/>
              <a:t>Click for</a:t>
            </a:r>
            <a:r>
              <a:rPr lang="en-US" i="1" baseline="0" dirty="0" smtClean="0"/>
              <a:t> fly-in:  </a:t>
            </a:r>
          </a:p>
          <a:p>
            <a:pPr defTabSz="966529">
              <a:defRPr/>
            </a:pPr>
            <a:r>
              <a:rPr lang="en-US" i="1" baseline="0" dirty="0" smtClean="0"/>
              <a:t>    Presenter: “</a:t>
            </a:r>
            <a:r>
              <a:rPr lang="en-US" dirty="0" smtClean="0"/>
              <a:t>Click Remove Student.”</a:t>
            </a:r>
            <a:r>
              <a:rPr lang="en-US" b="1" dirty="0" smtClean="0"/>
              <a:t> </a:t>
            </a:r>
            <a:r>
              <a:rPr lang="en-US" dirty="0" smtClean="0"/>
              <a:t> </a:t>
            </a:r>
          </a:p>
          <a:p>
            <a:endParaRPr lang="en-US" dirty="0" smtClean="0"/>
          </a:p>
          <a:p>
            <a:endParaRPr lang="en-US" i="1" dirty="0" smtClean="0"/>
          </a:p>
          <a:p>
            <a:endParaRPr lang="en-US" i="1" dirty="0" smtClean="0"/>
          </a:p>
          <a:p>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153</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a:t>
            </a:r>
            <a:r>
              <a:rPr lang="en-US" i="1" baseline="0" dirty="0" smtClean="0"/>
              <a:t> “</a:t>
            </a:r>
            <a:r>
              <a:rPr lang="en-US" dirty="0" smtClean="0"/>
              <a:t>Uncheck the student’s “In Class” box.</a:t>
            </a:r>
          </a:p>
          <a:p>
            <a:r>
              <a:rPr lang="en-US" dirty="0" smtClean="0"/>
              <a:t>Click: </a:t>
            </a:r>
            <a:r>
              <a:rPr lang="en-US" b="1" dirty="0" smtClean="0"/>
              <a:t>Submit” </a:t>
            </a:r>
            <a:r>
              <a:rPr lang="en-US" dirty="0" smtClean="0"/>
              <a:t> </a:t>
            </a:r>
          </a:p>
          <a:p>
            <a:endParaRPr lang="en-US" dirty="0"/>
          </a:p>
          <a:p>
            <a:r>
              <a:rPr lang="en-US" i="1" dirty="0"/>
              <a:t>Additional Information:</a:t>
            </a:r>
          </a:p>
          <a:p>
            <a:r>
              <a:rPr lang="en-US" dirty="0"/>
              <a:t>Students can be removed from a class, but their information is still available </a:t>
            </a:r>
            <a:r>
              <a:rPr lang="en-US" b="1" dirty="0"/>
              <a:t>within the school </a:t>
            </a:r>
            <a:r>
              <a:rPr lang="en-US" dirty="0"/>
              <a:t>so they can be transferred to another class. Students can also be </a:t>
            </a:r>
            <a:r>
              <a:rPr lang="en-US" b="1" dirty="0"/>
              <a:t>withdrawn from a school</a:t>
            </a:r>
            <a:r>
              <a:rPr lang="en-US" dirty="0"/>
              <a:t>. Only School Level 1, 2, or 3 Users can remove students from a class or withdraw students from a school. </a:t>
            </a:r>
          </a:p>
          <a:p>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154</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panose="020B0604020202020204" pitchFamily="34" charset="0"/>
              <a:buNone/>
            </a:pPr>
            <a:r>
              <a:rPr lang="en-US" i="1" dirty="0" smtClean="0"/>
              <a:t>Presenter</a:t>
            </a:r>
            <a:r>
              <a:rPr lang="en-US" dirty="0" smtClean="0"/>
              <a:t>: “Students must be reassigned to another class in the PMRN prior to deleting that class.</a:t>
            </a:r>
          </a:p>
          <a:p>
            <a:pPr lvl="1">
              <a:buFont typeface="Arial" panose="020B0604020202020204" pitchFamily="34" charset="0"/>
              <a:buNone/>
            </a:pPr>
            <a:r>
              <a:rPr lang="en-US" dirty="0" smtClean="0"/>
              <a:t>	</a:t>
            </a:r>
            <a:r>
              <a:rPr lang="en-US" baseline="0" dirty="0" smtClean="0"/>
              <a:t>       </a:t>
            </a:r>
            <a:r>
              <a:rPr lang="en-US" dirty="0" smtClean="0"/>
              <a:t>Click  the </a:t>
            </a:r>
            <a:r>
              <a:rPr lang="en-US" b="1" dirty="0" smtClean="0"/>
              <a:t>Classes/Periods </a:t>
            </a:r>
            <a:r>
              <a:rPr lang="en-US" dirty="0" smtClean="0"/>
              <a:t>tab.”</a:t>
            </a:r>
          </a:p>
          <a:p>
            <a:pPr lvl="1">
              <a:buFont typeface="Arial" panose="020B0604020202020204" pitchFamily="34" charset="0"/>
              <a:buNone/>
            </a:pPr>
            <a:endParaRPr lang="en-US" dirty="0" smtClean="0"/>
          </a:p>
          <a:p>
            <a:pPr lvl="1">
              <a:buFont typeface="Arial" panose="020B0604020202020204" pitchFamily="34" charset="0"/>
              <a:buNone/>
            </a:pPr>
            <a:endParaRPr lang="en-US" dirty="0" smtClean="0"/>
          </a:p>
          <a:p>
            <a:pPr lvl="1">
              <a:buFont typeface="Arial" panose="020B0604020202020204" pitchFamily="34" charset="0"/>
              <a:buNone/>
            </a:pPr>
            <a:r>
              <a:rPr lang="en-US" i="1" dirty="0" smtClean="0"/>
              <a:t>Present slide.</a:t>
            </a:r>
          </a:p>
          <a:p>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155</a:t>
            </a:fld>
            <a:endParaRPr lang="en-US" dirty="0"/>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endParaRPr lang="en-US" dirty="0"/>
          </a:p>
          <a:p>
            <a:r>
              <a:rPr lang="en-US" i="1" dirty="0" smtClean="0"/>
              <a:t>Presenter:</a:t>
            </a:r>
            <a:r>
              <a:rPr lang="en-US" i="1" baseline="0" dirty="0" smtClean="0"/>
              <a:t>   “</a:t>
            </a:r>
            <a:r>
              <a:rPr lang="en-US" dirty="0" smtClean="0"/>
              <a:t>Click </a:t>
            </a:r>
            <a:r>
              <a:rPr lang="en-US" b="1" dirty="0" smtClean="0"/>
              <a:t>Students </a:t>
            </a:r>
            <a:r>
              <a:rPr lang="en-US" dirty="0" smtClean="0"/>
              <a:t>tab. </a:t>
            </a:r>
          </a:p>
          <a:p>
            <a:r>
              <a:rPr lang="en-US" dirty="0" smtClean="0"/>
              <a:t>From the drop-down menu, select either </a:t>
            </a:r>
            <a:r>
              <a:rPr lang="en-US" i="1" dirty="0" smtClean="0"/>
              <a:t>All Grades</a:t>
            </a:r>
            <a:r>
              <a:rPr lang="en-US" dirty="0" smtClean="0"/>
              <a:t>, or the student’s specific grade.</a:t>
            </a:r>
          </a:p>
          <a:p>
            <a:r>
              <a:rPr lang="en-US" dirty="0" smtClean="0"/>
              <a:t>Click either the </a:t>
            </a:r>
            <a:r>
              <a:rPr lang="en-US" i="1" dirty="0" smtClean="0"/>
              <a:t>letter </a:t>
            </a:r>
            <a:r>
              <a:rPr lang="en-US" dirty="0" smtClean="0"/>
              <a:t>that is the first letter of the student’s Last Name OR type the student’s Last Name in the box. </a:t>
            </a:r>
          </a:p>
          <a:p>
            <a:r>
              <a:rPr lang="en-US" dirty="0" smtClean="0"/>
              <a:t>Click </a:t>
            </a:r>
            <a:r>
              <a:rPr lang="en-US" b="1" dirty="0" smtClean="0"/>
              <a:t>Search</a:t>
            </a:r>
            <a:r>
              <a:rPr lang="en-US" dirty="0" smtClean="0"/>
              <a:t>. </a:t>
            </a:r>
          </a:p>
          <a:p>
            <a:endParaRPr lang="en-US" dirty="0" smtClean="0"/>
          </a:p>
          <a:p>
            <a:r>
              <a:rPr lang="en-US" i="1" dirty="0" smtClean="0"/>
              <a:t>Presenter:</a:t>
            </a:r>
            <a:r>
              <a:rPr lang="en-US" i="1" baseline="0" dirty="0" smtClean="0"/>
              <a:t> “</a:t>
            </a:r>
            <a:r>
              <a:rPr lang="en-US" dirty="0" smtClean="0"/>
              <a:t>Click on the box(</a:t>
            </a:r>
            <a:r>
              <a:rPr lang="en-US" dirty="0" err="1" smtClean="0"/>
              <a:t>es</a:t>
            </a:r>
            <a:r>
              <a:rPr lang="en-US" dirty="0" smtClean="0"/>
              <a:t>) next to the names of the  students(s) you want to withdraw.</a:t>
            </a:r>
          </a:p>
          <a:p>
            <a:r>
              <a:rPr lang="en-US" dirty="0" smtClean="0"/>
              <a:t>Click the </a:t>
            </a:r>
            <a:r>
              <a:rPr lang="en-US" b="1" dirty="0" smtClean="0"/>
              <a:t>Withdraw Selected Students </a:t>
            </a:r>
            <a:r>
              <a:rPr lang="en-US" dirty="0" smtClean="0"/>
              <a:t>button.   </a:t>
            </a:r>
          </a:p>
          <a:p>
            <a:r>
              <a:rPr lang="en-US" dirty="0" smtClean="0"/>
              <a:t>Click </a:t>
            </a:r>
            <a:r>
              <a:rPr lang="en-US" b="1" dirty="0" smtClean="0"/>
              <a:t>Continue</a:t>
            </a:r>
            <a:r>
              <a:rPr lang="en-US" dirty="0" smtClean="0"/>
              <a:t>.”</a:t>
            </a:r>
          </a:p>
          <a:p>
            <a:endParaRPr lang="en-US" dirty="0" smtClean="0"/>
          </a:p>
          <a:p>
            <a:endParaRPr lang="en-US" dirty="0" smtClean="0"/>
          </a:p>
          <a:p>
            <a:r>
              <a:rPr lang="en-US" dirty="0" smtClean="0"/>
              <a:t> </a:t>
            </a:r>
          </a:p>
          <a:p>
            <a:pPr defTabSz="966529">
              <a:defRPr/>
            </a:pPr>
            <a:r>
              <a:rPr lang="en-US" i="1" dirty="0"/>
              <a:t>Additional Information:</a:t>
            </a:r>
          </a:p>
          <a:p>
            <a:pPr defTabSz="966529">
              <a:defRPr/>
            </a:pPr>
            <a:r>
              <a:rPr lang="en-US" dirty="0"/>
              <a:t>Only a School Level 1, 2 , or 3 User can withdraw a student from school in the PMRN. </a:t>
            </a:r>
            <a:endParaRPr lang="en-US" dirty="0" smtClean="0"/>
          </a:p>
          <a:p>
            <a:endParaRPr lang="en-US" dirty="0"/>
          </a:p>
          <a:p>
            <a:r>
              <a:rPr lang="en-US" b="1" dirty="0" smtClean="0"/>
              <a:t>Note: </a:t>
            </a:r>
            <a:r>
              <a:rPr lang="en-US" dirty="0" smtClean="0"/>
              <a:t>If a student needs to be withdrawn and is “In Progress” with a task in the 3-12 WAM, a User will now be able to withdraw the student, even though</a:t>
            </a:r>
            <a:r>
              <a:rPr lang="en-US" baseline="0" dirty="0" smtClean="0"/>
              <a:t> the student has not completed testing</a:t>
            </a:r>
            <a:r>
              <a:rPr lang="en-US" dirty="0" smtClean="0"/>
              <a:t>. Please contact the Support Specialists of the PMRN Help Desk for assistance.</a:t>
            </a:r>
          </a:p>
          <a:p>
            <a:endParaRPr lang="en-US" dirty="0" smtClean="0"/>
          </a:p>
          <a:p>
            <a:r>
              <a:rPr lang="en-US" dirty="0" smtClean="0"/>
              <a:t>- When a list of students is retrieved, click the check box(</a:t>
            </a:r>
            <a:r>
              <a:rPr lang="en-US" dirty="0" err="1" smtClean="0"/>
              <a:t>es</a:t>
            </a:r>
            <a:r>
              <a:rPr lang="en-US" dirty="0" smtClean="0"/>
              <a:t>) that belong(s) to the students(s) you want to withdraw so that the check is not selected. </a:t>
            </a:r>
          </a:p>
          <a:p>
            <a:r>
              <a:rPr lang="en-US" dirty="0" smtClean="0"/>
              <a:t>Click the </a:t>
            </a:r>
            <a:r>
              <a:rPr lang="en-US" b="1" dirty="0" smtClean="0"/>
              <a:t>Withdraw Selected Students </a:t>
            </a:r>
            <a:r>
              <a:rPr lang="en-US" dirty="0" smtClean="0"/>
              <a:t>button. </a:t>
            </a:r>
          </a:p>
          <a:p>
            <a:endParaRPr lang="en-US" dirty="0" smtClean="0"/>
          </a:p>
        </p:txBody>
      </p:sp>
      <p:sp>
        <p:nvSpPr>
          <p:cNvPr id="4" name="Slide Number Placeholder 3"/>
          <p:cNvSpPr>
            <a:spLocks noGrp="1"/>
          </p:cNvSpPr>
          <p:nvPr>
            <p:ph type="sldNum" sz="quarter" idx="10"/>
          </p:nvPr>
        </p:nvSpPr>
        <p:spPr/>
        <p:txBody>
          <a:bodyPr/>
          <a:lstStyle/>
          <a:p>
            <a:fld id="{0F86B353-C4F7-488E-8A24-745BB3BD092A}" type="slidenum">
              <a:rPr lang="en-US" smtClean="0"/>
              <a:t>156</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 slide.</a:t>
            </a:r>
          </a:p>
          <a:p>
            <a:endParaRPr lang="en-US" dirty="0" smtClean="0"/>
          </a:p>
          <a:p>
            <a:r>
              <a:rPr lang="en-US" dirty="0" smtClean="0"/>
              <a:t>Presenter:</a:t>
            </a:r>
          </a:p>
          <a:p>
            <a:r>
              <a:rPr lang="en-US" baseline="0" dirty="0" smtClean="0"/>
              <a:t>We have covered the following topics in this section:</a:t>
            </a:r>
          </a:p>
          <a:p>
            <a:pPr marL="181225" indent="-181225">
              <a:buFontTx/>
              <a:buChar char="-"/>
            </a:pPr>
            <a:endParaRPr lang="en-US" dirty="0" smtClean="0"/>
          </a:p>
          <a:p>
            <a:pPr marL="181225" indent="-181225">
              <a:buFontTx/>
              <a:buChar char="-"/>
            </a:pPr>
            <a:r>
              <a:rPr lang="en-US" dirty="0" smtClean="0"/>
              <a:t>PMRN Manager Sign In</a:t>
            </a:r>
          </a:p>
          <a:p>
            <a:pPr marL="181225" indent="-181225">
              <a:buFontTx/>
              <a:buChar char="-"/>
            </a:pPr>
            <a:r>
              <a:rPr lang="en-US" dirty="0" smtClean="0"/>
              <a:t>PMRN Access Levels</a:t>
            </a:r>
          </a:p>
          <a:p>
            <a:pPr marL="181225" indent="-181225">
              <a:buFontTx/>
              <a:buChar char="-"/>
            </a:pPr>
            <a:r>
              <a:rPr lang="en-US" dirty="0" smtClean="0"/>
              <a:t>Adding Users</a:t>
            </a:r>
          </a:p>
          <a:p>
            <a:pPr marL="664488" lvl="1" indent="-181225">
              <a:buFontTx/>
              <a:buChar char="-"/>
            </a:pPr>
            <a:r>
              <a:rPr lang="en-US" dirty="0" smtClean="0"/>
              <a:t>Removing Users</a:t>
            </a:r>
          </a:p>
          <a:p>
            <a:pPr marL="181225" indent="-181225">
              <a:buFontTx/>
              <a:buChar char="-"/>
            </a:pPr>
            <a:r>
              <a:rPr lang="en-US" dirty="0" smtClean="0"/>
              <a:t>Adding Teachers</a:t>
            </a:r>
          </a:p>
          <a:p>
            <a:pPr marL="664488" lvl="1" indent="-181225">
              <a:buFontTx/>
              <a:buChar char="-"/>
            </a:pPr>
            <a:r>
              <a:rPr lang="en-US" dirty="0" smtClean="0"/>
              <a:t>Removing Teachers</a:t>
            </a:r>
          </a:p>
          <a:p>
            <a:pPr marL="181225" indent="-181225">
              <a:buFontTx/>
              <a:buChar char="-"/>
            </a:pPr>
            <a:r>
              <a:rPr lang="en-US" dirty="0" smtClean="0"/>
              <a:t>Creating Classes</a:t>
            </a:r>
          </a:p>
          <a:p>
            <a:pPr marL="664488" lvl="1" indent="-181225">
              <a:buFontTx/>
              <a:buChar char="-"/>
            </a:pPr>
            <a:r>
              <a:rPr lang="en-US" dirty="0" smtClean="0"/>
              <a:t>Adding, Deleting, Assigning</a:t>
            </a:r>
          </a:p>
          <a:p>
            <a:pPr marL="181225" indent="-181225">
              <a:buFontTx/>
              <a:buChar char="-"/>
            </a:pPr>
            <a:r>
              <a:rPr lang="en-US" dirty="0" smtClean="0"/>
              <a:t>Enrolling Students</a:t>
            </a:r>
          </a:p>
          <a:p>
            <a:pPr marL="664488" lvl="1" indent="-181225">
              <a:buFontTx/>
              <a:buChar char="-"/>
            </a:pPr>
            <a:r>
              <a:rPr lang="en-US" dirty="0" smtClean="0"/>
              <a:t>Enrolling, Adding, Removing, Withdrawing</a:t>
            </a:r>
          </a:p>
          <a:p>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157</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158</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184107357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a:t>
            </a:r>
          </a:p>
          <a:p>
            <a:r>
              <a:rPr lang="en-US" b="1" i="1" dirty="0" smtClean="0"/>
              <a:t>“</a:t>
            </a:r>
            <a:r>
              <a:rPr lang="en-US" b="1" i="0" baseline="0" dirty="0" smtClean="0"/>
              <a:t>As we transition from version 3 to version 4 of the PMRN a</a:t>
            </a:r>
            <a:r>
              <a:rPr lang="en-US" b="1" i="0" dirty="0" smtClean="0"/>
              <a:t>ll</a:t>
            </a:r>
            <a:r>
              <a:rPr lang="en-US" b="1" i="0" baseline="0" dirty="0" smtClean="0"/>
              <a:t> features of the coach’s log remain the same. The only difference is that is now hosted on the FLDOE website and can be accessed through the SSO portal.</a:t>
            </a:r>
            <a:br>
              <a:rPr lang="en-US" b="1" i="0" baseline="0" dirty="0" smtClean="0"/>
            </a:br>
            <a:endParaRPr lang="en-US" b="1" i="1" dirty="0" smtClean="0"/>
          </a:p>
          <a:p>
            <a:r>
              <a:rPr lang="en-US" dirty="0" smtClean="0"/>
              <a:t>What is the Coach’s Log?</a:t>
            </a:r>
          </a:p>
          <a:p>
            <a:r>
              <a:rPr lang="en-US" dirty="0" smtClean="0"/>
              <a:t>The Professional Development Log for Reading/Literacy Coaches was designed</a:t>
            </a:r>
            <a:r>
              <a:rPr lang="en-US" baseline="0" dirty="0" smtClean="0"/>
              <a:t> to provide a guide of the most effective roles a coach can serve and guide their professional development in using their skills that most affect literacy instruction in a school.</a:t>
            </a:r>
            <a:r>
              <a:rPr lang="en-US" dirty="0" smtClean="0"/>
              <a:t> Reading and Literacy Coaches across the state are required to report on Coaching Activity on a bi-weekly basis.</a:t>
            </a:r>
          </a:p>
          <a:p>
            <a:endParaRPr lang="en-US" dirty="0" smtClean="0"/>
          </a:p>
          <a:p>
            <a:r>
              <a:rPr lang="en-US" dirty="0" smtClean="0"/>
              <a:t>When the principal registers a school at the beginning of the year, they will indicate if the school will utilize the bi-weekly Coach’s Log.</a:t>
            </a:r>
          </a:p>
          <a:p>
            <a:endParaRPr lang="en-US" dirty="0" smtClean="0"/>
          </a:p>
          <a:p>
            <a:r>
              <a:rPr lang="en-US" dirty="0" smtClean="0"/>
              <a:t>The State</a:t>
            </a:r>
            <a:r>
              <a:rPr lang="en-US" baseline="0" dirty="0" smtClean="0"/>
              <a:t> Board Rule can be accessed at </a:t>
            </a:r>
            <a:r>
              <a:rPr lang="en-US" u="sng" dirty="0">
                <a:hlinkClick r:id="rId3"/>
              </a:rPr>
              <a:t>http://www.justreadflorida.com/docs/6A-6-053.pdf</a:t>
            </a:r>
            <a:endParaRPr lang="en-US" u="sng" dirty="0"/>
          </a:p>
          <a:p>
            <a:endParaRPr lang="en-US"/>
          </a:p>
          <a:p>
            <a:r>
              <a:rPr lang="en-US"/>
              <a:t>It </a:t>
            </a:r>
            <a:r>
              <a:rPr lang="en-US" dirty="0"/>
              <a:t>states that:</a:t>
            </a:r>
          </a:p>
          <a:p>
            <a:pPr defTabSz="474254">
              <a:defRPr/>
            </a:pPr>
            <a:r>
              <a:rPr lang="en-US" dirty="0"/>
              <a:t>(c) All reading/literacy coaches must report their time to the Progress Monitoring and Reporting Network (</a:t>
            </a:r>
            <a:r>
              <a:rPr lang="en-US" dirty="0" err="1"/>
              <a:t>PMRN</a:t>
            </a:r>
            <a:r>
              <a:rPr lang="en-US" dirty="0"/>
              <a:t>) on a biweekly basis. Principals will be required to log onto the </a:t>
            </a:r>
            <a:r>
              <a:rPr lang="en-US" dirty="0" err="1"/>
              <a:t>PMRN</a:t>
            </a:r>
            <a:r>
              <a:rPr lang="en-US" dirty="0"/>
              <a:t> prior to the start of each school year to enroll their reading/literacy coach(</a:t>
            </a:r>
            <a:r>
              <a:rPr lang="en-US" dirty="0" err="1"/>
              <a:t>es</a:t>
            </a:r>
            <a:r>
              <a:rPr lang="en-US" dirty="0"/>
              <a:t>). Principals must provide the funding source(s) for each coach at the beginning of the school year. Any reading/literacy coach who is funded through the Research-Based Reading Instruction Allocation in the Florida Education Finance Program (</a:t>
            </a:r>
            <a:r>
              <a:rPr lang="en-US" dirty="0" err="1"/>
              <a:t>FEFP</a:t>
            </a:r>
            <a:r>
              <a:rPr lang="en-US" dirty="0"/>
              <a:t>) as part of the K-12 Comprehensive Reading Plan must be a full-time coach. Reading/literacy coaches who split their time between two schools are considered full-time coaches. </a:t>
            </a:r>
          </a:p>
          <a:p>
            <a:endParaRPr lang="en-US" u="none"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159</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i="1" dirty="0" smtClean="0"/>
              <a:t>Present slide.</a:t>
            </a:r>
            <a:endParaRPr lang="en-US" i="1" dirty="0"/>
          </a:p>
        </p:txBody>
      </p:sp>
      <p:sp>
        <p:nvSpPr>
          <p:cNvPr id="4" name="Slide Number Placeholder 3"/>
          <p:cNvSpPr>
            <a:spLocks noGrp="1"/>
          </p:cNvSpPr>
          <p:nvPr>
            <p:ph type="sldNum" sz="quarter" idx="10"/>
          </p:nvPr>
        </p:nvSpPr>
        <p:spPr/>
        <p:txBody>
          <a:bodyPr/>
          <a:lstStyle/>
          <a:p>
            <a:fld id="{0F86B353-C4F7-488E-8A24-745BB3BD092A}" type="slidenum">
              <a:rPr lang="en-US" smtClean="0"/>
              <a:t>160</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i="1" dirty="0">
                <a:solidFill>
                  <a:srgbClr val="12112A"/>
                </a:solidFill>
                <a:cs typeface="Tahoma" pitchFamily="34" charset="0"/>
              </a:rPr>
              <a:t>Present slide.</a:t>
            </a:r>
            <a:endParaRPr lang="en-US" i="1" dirty="0"/>
          </a:p>
        </p:txBody>
      </p:sp>
      <p:sp>
        <p:nvSpPr>
          <p:cNvPr id="4" name="Slide Number Placeholder 3"/>
          <p:cNvSpPr>
            <a:spLocks noGrp="1"/>
          </p:cNvSpPr>
          <p:nvPr>
            <p:ph type="sldNum" sz="quarter" idx="10"/>
          </p:nvPr>
        </p:nvSpPr>
        <p:spPr/>
        <p:txBody>
          <a:bodyPr/>
          <a:lstStyle/>
          <a:p>
            <a:fld id="{0F86B353-C4F7-488E-8A24-745BB3BD092A}" type="slidenum">
              <a:rPr lang="en-US" smtClean="0"/>
              <a:t>161</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 </a:t>
            </a:r>
          </a:p>
          <a:p>
            <a:r>
              <a:rPr lang="en-US" i="1" dirty="0" smtClean="0"/>
              <a:t>“ </a:t>
            </a:r>
            <a:r>
              <a:rPr lang="en-US" i="0" dirty="0" smtClean="0"/>
              <a:t>This</a:t>
            </a:r>
            <a:r>
              <a:rPr lang="en-US" i="0" baseline="0" dirty="0" smtClean="0"/>
              <a:t> section will provide an overview of the development of the content of the FAIR-FS.”</a:t>
            </a:r>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16</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1841073577"/>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i="1" dirty="0" smtClean="0"/>
              <a:t>Presenter:</a:t>
            </a:r>
          </a:p>
          <a:p>
            <a:r>
              <a:rPr lang="en-US" altLang="en-US" dirty="0" smtClean="0"/>
              <a:t>“The </a:t>
            </a:r>
            <a:r>
              <a:rPr lang="en-US" altLang="en-US" b="0" dirty="0" smtClean="0"/>
              <a:t>SSO Component of Adding User (if new User) requires the following. . .”</a:t>
            </a:r>
          </a:p>
          <a:p>
            <a:endParaRPr lang="en-US" altLang="en-US" i="1" dirty="0" smtClean="0"/>
          </a:p>
          <a:p>
            <a:r>
              <a:rPr lang="en-US" altLang="en-US" i="1" dirty="0" smtClean="0"/>
              <a:t>Present slide.</a:t>
            </a:r>
          </a:p>
          <a:p>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162</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i="1" dirty="0"/>
              <a:t>Presenter:</a:t>
            </a:r>
          </a:p>
          <a:p>
            <a:r>
              <a:rPr lang="en-US" altLang="en-US" dirty="0"/>
              <a:t>“The </a:t>
            </a:r>
            <a:r>
              <a:rPr lang="en-US" altLang="en-US" dirty="0" smtClean="0"/>
              <a:t>next steps in  the SSO </a:t>
            </a:r>
            <a:r>
              <a:rPr lang="en-US" altLang="en-US" dirty="0"/>
              <a:t>Component of Adding User (if new User) </a:t>
            </a:r>
            <a:r>
              <a:rPr lang="en-US" altLang="en-US" dirty="0" smtClean="0"/>
              <a:t>are. . .”</a:t>
            </a:r>
            <a:endParaRPr lang="en-US" altLang="en-US" dirty="0"/>
          </a:p>
          <a:p>
            <a:endParaRPr lang="en-US" altLang="en-US" i="1" dirty="0"/>
          </a:p>
          <a:p>
            <a:r>
              <a:rPr lang="en-US" altLang="en-US" i="1" dirty="0"/>
              <a:t>Present slide.</a:t>
            </a:r>
          </a:p>
          <a:p>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163</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i="1" dirty="0" smtClean="0"/>
              <a:t>Presenter:</a:t>
            </a:r>
          </a:p>
          <a:p>
            <a:r>
              <a:rPr lang="en-US" altLang="en-US" dirty="0" smtClean="0"/>
              <a:t>“Once the Coach’s Log User has been added, he/she may Sign In to the PMRN, select Coach’s Log access level, and enter hours into the Coach’s Log form.</a:t>
            </a:r>
          </a:p>
          <a:p>
            <a:pPr marL="181225" indent="-181225">
              <a:buFontTx/>
              <a:buChar char="-"/>
            </a:pPr>
            <a:endParaRPr lang="en-US" altLang="en-US" dirty="0" smtClean="0"/>
          </a:p>
          <a:p>
            <a:r>
              <a:rPr lang="en-US" altLang="en-US" dirty="0" smtClean="0"/>
              <a:t>Upon Signing In for the first time each year, the Coach will be required to fill out his/her Professional Information and Submit the form before he/she can continue to the Log.</a:t>
            </a:r>
          </a:p>
          <a:p>
            <a:pPr marL="664488" lvl="1" indent="-181225">
              <a:buFontTx/>
              <a:buChar char="-"/>
            </a:pPr>
            <a:r>
              <a:rPr lang="en-US" altLang="en-US" dirty="0" smtClean="0"/>
              <a:t>The Professional Information can be edited in subsequent sessions by clicking the “View and Edit Professional Information” button that appears at the top of the Coach’s Log Form.</a:t>
            </a:r>
          </a:p>
          <a:p>
            <a:pPr marL="181225" indent="-181225">
              <a:buFontTx/>
              <a:buChar char="-"/>
            </a:pPr>
            <a:endParaRPr lang="en-US" altLang="en-US" dirty="0" smtClean="0"/>
          </a:p>
          <a:p>
            <a:r>
              <a:rPr lang="en-US" altLang="en-US" dirty="0" smtClean="0"/>
              <a:t>Coaches who serve multiple schools will need to be added as a User and fill out a Coach’s Log at each school.”</a:t>
            </a:r>
          </a:p>
          <a:p>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164</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i="1" dirty="0" smtClean="0"/>
              <a:t>Present</a:t>
            </a:r>
            <a:r>
              <a:rPr lang="en-US" altLang="en-US" b="0" i="1" baseline="0" dirty="0" smtClean="0"/>
              <a:t> slide.</a:t>
            </a:r>
            <a:endParaRPr lang="en-US" altLang="en-US" b="0" i="1" dirty="0" smtClean="0"/>
          </a:p>
        </p:txBody>
      </p:sp>
      <p:sp>
        <p:nvSpPr>
          <p:cNvPr id="4" name="Slide Number Placeholder 3"/>
          <p:cNvSpPr>
            <a:spLocks noGrp="1"/>
          </p:cNvSpPr>
          <p:nvPr>
            <p:ph type="sldNum" sz="quarter" idx="10"/>
          </p:nvPr>
        </p:nvSpPr>
        <p:spPr/>
        <p:txBody>
          <a:bodyPr/>
          <a:lstStyle/>
          <a:p>
            <a:fld id="{0F86B353-C4F7-488E-8A24-745BB3BD092A}" type="slidenum">
              <a:rPr lang="en-US" smtClean="0"/>
              <a:t>165</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altLang="en-US" b="0" i="1" dirty="0" smtClean="0"/>
              <a:t>Presenter:</a:t>
            </a:r>
          </a:p>
          <a:p>
            <a:pPr defTabSz="483265">
              <a:defRPr/>
            </a:pPr>
            <a:endParaRPr lang="en-US" altLang="en-US" b="0" i="1" dirty="0" smtClean="0"/>
          </a:p>
          <a:p>
            <a:r>
              <a:rPr lang="en-US" altLang="en-US" b="0" dirty="0" smtClean="0"/>
              <a:t>“There are 16 task areas to assist Coaches in categorizing time and in making decisions on how to best use time to improve student performance in reading. Select task areas provide for even more detailed recording by allowing the selection of a teacher (or teachers). </a:t>
            </a:r>
          </a:p>
          <a:p>
            <a:endParaRPr lang="en-US" altLang="en-US" b="0" dirty="0" smtClean="0"/>
          </a:p>
          <a:p>
            <a:r>
              <a:rPr lang="en-US" altLang="en-US" b="0" dirty="0" smtClean="0"/>
              <a:t>The following 4 task areas allow for teacher selection: Small Group Professional Development, Modeling Lessons, Coaching, Coach-Teacher Conferences and Conversations</a:t>
            </a:r>
          </a:p>
          <a:p>
            <a:pPr marL="664488" lvl="1" indent="-181225">
              <a:buFontTx/>
              <a:buChar char="-"/>
            </a:pPr>
            <a:r>
              <a:rPr lang="en-US" altLang="en-US" b="0" dirty="0" smtClean="0"/>
              <a:t>The Teacher Selection Table is populated by the upload of Survey 8</a:t>
            </a:r>
          </a:p>
          <a:p>
            <a:pPr marL="664488" lvl="1" indent="-181225">
              <a:buFontTx/>
              <a:buChar char="-"/>
            </a:pPr>
            <a:r>
              <a:rPr lang="en-US" altLang="en-US" b="0" dirty="0" smtClean="0"/>
              <a:t>Selections are only visible on the Coach’s Log Form- they are not displayed on the report</a:t>
            </a:r>
          </a:p>
          <a:p>
            <a:pPr marL="664488" lvl="1" indent="-181225">
              <a:buFontTx/>
              <a:buChar char="-"/>
            </a:pPr>
            <a:r>
              <a:rPr lang="en-US" altLang="en-US" b="0" dirty="0" smtClean="0"/>
              <a:t>The teachers displayed can be edited by clicking the “Edit Teachers” button within any of the task areas above</a:t>
            </a:r>
          </a:p>
          <a:p>
            <a:endParaRPr lang="en-US" altLang="en-US" b="0" dirty="0" smtClean="0"/>
          </a:p>
          <a:p>
            <a:r>
              <a:rPr lang="en-US" altLang="en-US" b="0" dirty="0" smtClean="0"/>
              <a:t>The remaining 12 task areas do not incorporate teacher selection: Whole Faculty Professional Development, Planning, Student Assessment, Data Reporting, Data Analysis, Meetings, Knowledge Building, Managing Reading Materials, Other, Successes, Concerns, and Hours Outside the Contracted Day.”</a:t>
            </a:r>
          </a:p>
          <a:p>
            <a:endParaRPr lang="en-US" altLang="en-US" b="0" dirty="0" smtClean="0"/>
          </a:p>
        </p:txBody>
      </p:sp>
      <p:sp>
        <p:nvSpPr>
          <p:cNvPr id="4" name="Slide Number Placeholder 3"/>
          <p:cNvSpPr>
            <a:spLocks noGrp="1"/>
          </p:cNvSpPr>
          <p:nvPr>
            <p:ph type="sldNum" sz="quarter" idx="10"/>
          </p:nvPr>
        </p:nvSpPr>
        <p:spPr/>
        <p:txBody>
          <a:bodyPr/>
          <a:lstStyle/>
          <a:p>
            <a:fld id="{0F86B353-C4F7-488E-8A24-745BB3BD092A}" type="slidenum">
              <a:rPr lang="en-US" smtClean="0"/>
              <a:t>166</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i="1" dirty="0" smtClean="0"/>
              <a:t>Present slide.</a:t>
            </a:r>
          </a:p>
        </p:txBody>
      </p:sp>
      <p:sp>
        <p:nvSpPr>
          <p:cNvPr id="4" name="Slide Number Placeholder 3"/>
          <p:cNvSpPr>
            <a:spLocks noGrp="1"/>
          </p:cNvSpPr>
          <p:nvPr>
            <p:ph type="sldNum" sz="quarter" idx="10"/>
          </p:nvPr>
        </p:nvSpPr>
        <p:spPr/>
        <p:txBody>
          <a:bodyPr/>
          <a:lstStyle/>
          <a:p>
            <a:fld id="{0F86B353-C4F7-488E-8A24-745BB3BD092A}" type="slidenum">
              <a:rPr lang="en-US" smtClean="0"/>
              <a:t>167</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i="1" dirty="0" smtClean="0"/>
              <a:t>Presenter:</a:t>
            </a:r>
          </a:p>
          <a:p>
            <a:r>
              <a:rPr lang="en-US" altLang="en-US" b="0" dirty="0" smtClean="0"/>
              <a:t>“Narratives</a:t>
            </a:r>
          </a:p>
          <a:p>
            <a:pPr marL="664488" lvl="1" indent="-181225">
              <a:buFontTx/>
              <a:buChar char="-"/>
            </a:pPr>
            <a:r>
              <a:rPr lang="en-US" altLang="en-US" b="0" dirty="0" smtClean="0"/>
              <a:t>Coaches can enter narratives in task areas 13-16 (Other, Successes, Concerns, Hours Outside the Contracted Day).</a:t>
            </a:r>
          </a:p>
          <a:p>
            <a:pPr marL="664488" lvl="1" indent="-181225">
              <a:buFontTx/>
              <a:buChar char="-"/>
            </a:pPr>
            <a:r>
              <a:rPr lang="en-US" altLang="en-US" b="0" dirty="0" smtClean="0"/>
              <a:t>These narratives are viewable within the Coach’s Log form or on the Coach’s Log Report </a:t>
            </a:r>
          </a:p>
          <a:p>
            <a:pPr marL="1147753" lvl="2" indent="-181225">
              <a:buFontTx/>
              <a:buChar char="-"/>
            </a:pPr>
            <a:r>
              <a:rPr lang="en-US" altLang="en-US" b="0" dirty="0" smtClean="0"/>
              <a:t>The Coach’s Log Report shows the hours submitted for each submitted reporting period</a:t>
            </a:r>
          </a:p>
          <a:p>
            <a:pPr marL="1147753" lvl="2" indent="-181225">
              <a:buFontTx/>
              <a:buChar char="-"/>
            </a:pPr>
            <a:r>
              <a:rPr lang="en-US" altLang="en-US" b="0" dirty="0" smtClean="0"/>
              <a:t>The principal (School Level 1 User) can also view a Coach’s Log Report and toggle between each Coach at the school</a:t>
            </a:r>
          </a:p>
          <a:p>
            <a:pPr marL="181225" indent="-181225">
              <a:buFontTx/>
              <a:buChar char="-"/>
            </a:pPr>
            <a:endParaRPr lang="en-US" altLang="en-US" b="0" dirty="0" smtClean="0"/>
          </a:p>
          <a:p>
            <a:r>
              <a:rPr lang="en-US" altLang="en-US" b="0" dirty="0" smtClean="0"/>
              <a:t>Coaches may report up to 9 hours a day, 45 hours a week, and 90 hours for the bi-weekly reporting period. These hours can be distributed across all task areas of the Coach’s Log.</a:t>
            </a:r>
          </a:p>
          <a:p>
            <a:pPr marL="181225" indent="-181225">
              <a:buFontTx/>
              <a:buChar char="-"/>
            </a:pPr>
            <a:endParaRPr lang="en-US" altLang="en-US" b="0" dirty="0" smtClean="0"/>
          </a:p>
          <a:p>
            <a:r>
              <a:rPr lang="en-US" altLang="en-US" b="0" dirty="0" smtClean="0"/>
              <a:t>The hours in the Coach’s Log can be Saved or Submitted</a:t>
            </a:r>
          </a:p>
          <a:p>
            <a:pPr marL="664488" lvl="1" indent="-181225">
              <a:buFontTx/>
              <a:buChar char="-"/>
            </a:pPr>
            <a:r>
              <a:rPr lang="en-US" altLang="en-US" b="0" dirty="0" smtClean="0"/>
              <a:t>The Coach can edit a Saved Log</a:t>
            </a:r>
          </a:p>
          <a:p>
            <a:pPr marL="664488" lvl="1" indent="-181225">
              <a:buFontTx/>
              <a:buChar char="-"/>
            </a:pPr>
            <a:r>
              <a:rPr lang="en-US" altLang="en-US" b="0" dirty="0" smtClean="0"/>
              <a:t>A Submitted Log has been officially submitted to the PMRN and must be unlocked by a Support Specialist in order for editing to occur.”</a:t>
            </a:r>
          </a:p>
          <a:p>
            <a:endParaRPr lang="en-US" altLang="en-US" b="0" dirty="0" smtClean="0"/>
          </a:p>
        </p:txBody>
      </p:sp>
      <p:sp>
        <p:nvSpPr>
          <p:cNvPr id="4" name="Slide Number Placeholder 3"/>
          <p:cNvSpPr>
            <a:spLocks noGrp="1"/>
          </p:cNvSpPr>
          <p:nvPr>
            <p:ph type="sldNum" sz="quarter" idx="10"/>
          </p:nvPr>
        </p:nvSpPr>
        <p:spPr/>
        <p:txBody>
          <a:bodyPr/>
          <a:lstStyle/>
          <a:p>
            <a:fld id="{0F86B353-C4F7-488E-8A24-745BB3BD092A}" type="slidenum">
              <a:rPr lang="en-US" smtClean="0"/>
              <a:t>168</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i="1" dirty="0" smtClean="0"/>
              <a:t>Present slide.</a:t>
            </a:r>
          </a:p>
        </p:txBody>
      </p:sp>
      <p:sp>
        <p:nvSpPr>
          <p:cNvPr id="4" name="Slide Number Placeholder 3"/>
          <p:cNvSpPr>
            <a:spLocks noGrp="1"/>
          </p:cNvSpPr>
          <p:nvPr>
            <p:ph type="sldNum" sz="quarter" idx="10"/>
          </p:nvPr>
        </p:nvSpPr>
        <p:spPr/>
        <p:txBody>
          <a:bodyPr/>
          <a:lstStyle/>
          <a:p>
            <a:fld id="{0F86B353-C4F7-488E-8A24-745BB3BD092A}" type="slidenum">
              <a:rPr lang="en-US" smtClean="0"/>
              <a:t>169</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altLang="en-US" b="0" i="1" dirty="0" smtClean="0"/>
              <a:t>Presenter:</a:t>
            </a:r>
          </a:p>
          <a:p>
            <a:r>
              <a:rPr lang="en-US" altLang="en-US" b="0" dirty="0" smtClean="0"/>
              <a:t>“E-mails associated with the Coach’s Log</a:t>
            </a:r>
          </a:p>
          <a:p>
            <a:pPr lvl="1"/>
            <a:r>
              <a:rPr lang="en-US" altLang="en-US" b="0" dirty="0" smtClean="0"/>
              <a:t>- If a Log has not yet been Submitted</a:t>
            </a:r>
          </a:p>
          <a:p>
            <a:pPr marL="1147753" lvl="2" indent="-181225">
              <a:buFontTx/>
              <a:buChar char="-"/>
            </a:pPr>
            <a:r>
              <a:rPr lang="en-US" altLang="en-US" b="0" dirty="0" smtClean="0"/>
              <a:t>The “Coach’s Log Submission Reminder” is sent to the Coach’s Log User on the Thursday before the end of the Reporting Period.</a:t>
            </a:r>
          </a:p>
          <a:p>
            <a:pPr marL="1147753" lvl="2" indent="-181225">
              <a:buFontTx/>
              <a:buChar char="-"/>
            </a:pPr>
            <a:r>
              <a:rPr lang="en-US" altLang="en-US" b="0" dirty="0" smtClean="0"/>
              <a:t>The “Coach’s Log Submission- Final Reminder” is sent to the Coach’s Log User the Monday before the end of the Reporting Period.</a:t>
            </a:r>
          </a:p>
          <a:p>
            <a:endParaRPr lang="en-US" altLang="en-US" b="0" dirty="0" smtClean="0"/>
          </a:p>
          <a:p>
            <a:r>
              <a:rPr lang="en-US" altLang="en-US" b="0" dirty="0" smtClean="0"/>
              <a:t>The “School Level 1 Coach’s Log E-mail” is sent to the principal.  This E-mail reports to the principal who and who has not submitted the log for the most recent reporting period and the number of hours reported.”</a:t>
            </a:r>
          </a:p>
          <a:p>
            <a:endParaRPr lang="en-US" altLang="en-US" b="0" dirty="0" smtClean="0"/>
          </a:p>
        </p:txBody>
      </p:sp>
      <p:sp>
        <p:nvSpPr>
          <p:cNvPr id="4" name="Slide Number Placeholder 3"/>
          <p:cNvSpPr>
            <a:spLocks noGrp="1"/>
          </p:cNvSpPr>
          <p:nvPr>
            <p:ph type="sldNum" sz="quarter" idx="10"/>
          </p:nvPr>
        </p:nvSpPr>
        <p:spPr/>
        <p:txBody>
          <a:bodyPr/>
          <a:lstStyle/>
          <a:p>
            <a:fld id="{0F86B353-C4F7-488E-8A24-745BB3BD092A}" type="slidenum">
              <a:rPr lang="en-US" smtClean="0"/>
              <a:t>170</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a:t>
            </a:r>
            <a:r>
              <a:rPr lang="en-US" i="1" baseline="0" dirty="0" smtClean="0"/>
              <a:t> slide.</a:t>
            </a:r>
            <a:endParaRPr lang="en-US" i="1" dirty="0" smtClean="0"/>
          </a:p>
        </p:txBody>
      </p:sp>
      <p:sp>
        <p:nvSpPr>
          <p:cNvPr id="4" name="Slide Number Placeholder 3"/>
          <p:cNvSpPr>
            <a:spLocks noGrp="1"/>
          </p:cNvSpPr>
          <p:nvPr>
            <p:ph type="sldNum" sz="quarter" idx="10"/>
          </p:nvPr>
        </p:nvSpPr>
        <p:spPr/>
        <p:txBody>
          <a:bodyPr/>
          <a:lstStyle/>
          <a:p>
            <a:fld id="{9A0A4684-5EFD-1E48-B4E2-743DED377690}" type="slidenum">
              <a:rPr lang="en-US" smtClean="0"/>
              <a:t>171</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2582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a:t>
            </a:r>
            <a:r>
              <a:rPr lang="en-US" i="1" baseline="0" dirty="0" smtClean="0"/>
              <a:t> slide.</a:t>
            </a:r>
            <a:endParaRPr lang="en-US" i="1" dirty="0" smtClean="0"/>
          </a:p>
          <a:p>
            <a:endParaRPr lang="en-US" i="1" baseline="0" dirty="0" smtClean="0"/>
          </a:p>
          <a:p>
            <a:r>
              <a:rPr lang="en-US" i="1" baseline="0" dirty="0" smtClean="0"/>
              <a:t>Presenter:</a:t>
            </a:r>
          </a:p>
          <a:p>
            <a:r>
              <a:rPr lang="en-US" baseline="0" dirty="0" smtClean="0"/>
              <a:t>“The individual subtests measure those component skills of reading comprehension (Word Recognition and Vocabulary Knowledge) that most heavily influence a student’s later performance in reading comprehension.”</a:t>
            </a:r>
            <a:endParaRPr lang="en-US" i="1" dirty="0"/>
          </a:p>
          <a:p>
            <a:endParaRPr lang="en-US" i="1" dirty="0"/>
          </a:p>
          <a:p>
            <a:endParaRPr lang="en-US" i="1" dirty="0"/>
          </a:p>
          <a:p>
            <a:endParaRPr lang="en-US" i="1" dirty="0"/>
          </a:p>
          <a:p>
            <a:r>
              <a:rPr lang="en-US" i="1" dirty="0"/>
              <a:t>Additional information:</a:t>
            </a:r>
          </a:p>
          <a:p>
            <a:r>
              <a:rPr lang="en-US" dirty="0"/>
              <a:t>The FAIR-FS is grounded in </a:t>
            </a:r>
            <a:r>
              <a:rPr lang="en-US" dirty="0" smtClean="0"/>
              <a:t>the</a:t>
            </a:r>
            <a:r>
              <a:rPr lang="en-US" baseline="0" dirty="0" smtClean="0"/>
              <a:t> latest</a:t>
            </a:r>
            <a:r>
              <a:rPr lang="en-US" dirty="0" smtClean="0"/>
              <a:t> research-based conceptualizations (</a:t>
            </a:r>
            <a:r>
              <a:rPr lang="en-US" dirty="0" err="1" smtClean="0"/>
              <a:t>Perfetti</a:t>
            </a:r>
            <a:r>
              <a:rPr lang="en-US" dirty="0" smtClean="0"/>
              <a:t> &amp; </a:t>
            </a:r>
            <a:r>
              <a:rPr lang="en-US" dirty="0" err="1" smtClean="0"/>
              <a:t>Stafura</a:t>
            </a:r>
            <a:r>
              <a:rPr lang="en-US" dirty="0" smtClean="0"/>
              <a:t>, 2014) of </a:t>
            </a:r>
            <a:r>
              <a:rPr lang="en-US" dirty="0"/>
              <a:t>reading comprehension as consisting of competencies in the following areas </a:t>
            </a:r>
            <a:r>
              <a:rPr lang="en-US" dirty="0" smtClean="0"/>
              <a:t>: </a:t>
            </a:r>
            <a:r>
              <a:rPr lang="en-US" dirty="0"/>
              <a:t>word recognition, language comprehension (e.g., vocabulary and syntactic knowledge), world knowledge, motivation, and cognitive abilities (e.g., working memory; executive function). The 3-12  FAIR-FS includes tasks of word recognition, vocabulary, syntax, and reading comprehension. It handles world knowledge by ensuring that the reading comprehension items are based on Florida Standards and </a:t>
            </a:r>
            <a:r>
              <a:rPr lang="en-US" dirty="0" smtClean="0"/>
              <a:t>questions can </a:t>
            </a:r>
            <a:r>
              <a:rPr lang="en-US" dirty="0"/>
              <a:t>be answered by reading the passage. Motivation is indirectly addressed by reporting the number of minutes students spend on each passage. Cognitive abilities are indirectly addressed by providing a computer-adaptive system that adapts to the students’ level of functioning.</a:t>
            </a:r>
          </a:p>
          <a:p>
            <a:r>
              <a:rPr lang="en-US" dirty="0"/>
              <a:t> </a:t>
            </a:r>
          </a:p>
        </p:txBody>
      </p:sp>
      <p:sp>
        <p:nvSpPr>
          <p:cNvPr id="4" name="Slide Number Placeholder 3"/>
          <p:cNvSpPr>
            <a:spLocks noGrp="1"/>
          </p:cNvSpPr>
          <p:nvPr>
            <p:ph type="sldNum" sz="quarter" idx="10"/>
          </p:nvPr>
        </p:nvSpPr>
        <p:spPr/>
        <p:txBody>
          <a:bodyPr/>
          <a:lstStyle/>
          <a:p>
            <a:fld id="{9A0A4684-5EFD-1E48-B4E2-743DED377690}" type="slidenum">
              <a:rPr lang="en-US" smtClean="0"/>
              <a:t>17</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306201747"/>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0A4684-5EFD-1E48-B4E2-743DED377690}" type="slidenum">
              <a:rPr lang="en-US" smtClean="0"/>
              <a:t>172</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1236172100"/>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 slide.</a:t>
            </a:r>
            <a:endParaRPr lang="en-US" i="1" dirty="0"/>
          </a:p>
        </p:txBody>
      </p:sp>
      <p:sp>
        <p:nvSpPr>
          <p:cNvPr id="4" name="Slide Number Placeholder 3"/>
          <p:cNvSpPr>
            <a:spLocks noGrp="1"/>
          </p:cNvSpPr>
          <p:nvPr>
            <p:ph type="sldNum" sz="quarter" idx="10"/>
          </p:nvPr>
        </p:nvSpPr>
        <p:spPr/>
        <p:txBody>
          <a:bodyPr/>
          <a:lstStyle/>
          <a:p>
            <a:fld id="{9A0A4684-5EFD-1E48-B4E2-743DED377690}" type="slidenum">
              <a:rPr lang="en-US" smtClean="0"/>
              <a:t>173</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3359779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13612"/>
            <a:ext cx="5852160" cy="4629151"/>
          </a:xfrm>
        </p:spPr>
        <p:txBody>
          <a:bodyPr/>
          <a:lstStyle/>
          <a:p>
            <a:pPr defTabSz="483265">
              <a:defRPr/>
            </a:pPr>
            <a:r>
              <a:rPr lang="en-US" i="1" dirty="0"/>
              <a:t>Present slide.</a:t>
            </a:r>
          </a:p>
          <a:p>
            <a:pPr defTabSz="483265">
              <a:defRPr/>
            </a:pPr>
            <a:endParaRPr lang="en-US" dirty="0"/>
          </a:p>
          <a:p>
            <a:pPr defTabSz="483265">
              <a:defRPr/>
            </a:pPr>
            <a:r>
              <a:rPr lang="en-US" i="1" dirty="0"/>
              <a:t>Additional information:</a:t>
            </a:r>
          </a:p>
          <a:p>
            <a:pPr defTabSz="483265">
              <a:defRPr/>
            </a:pPr>
            <a:r>
              <a:rPr lang="en-US" sz="1100" dirty="0"/>
              <a:t>The FAIR-FS was developed with two federal grants to the Florida Center for Reading Research at Florida State University. The first was a measurement grant (2011-2014) focused on innovations in computer-adaptive testing that allow for tasks that take less time, are more reliable (above .90), and address more teachable skills than commercially available screening measures. The second grant (2010 – 2015) allowed FCRR to investigate the reading and language skills that best predict literacy outcomes and then to develop and empirically validate items that address these skills. Studies have been conducted to examine item difficulty and item information to produce a developmental ability scale and Florida representative norms for FAIR-FS tasks. The Florida Department of Education then funded an implementation study (2013-2014) to receive teacher input into a new diagnostic tool, administration manuals, and professional development materials. </a:t>
            </a:r>
          </a:p>
          <a:p>
            <a:endParaRPr lang="en-US" sz="1100" dirty="0"/>
          </a:p>
          <a:p>
            <a:pPr marL="302011" indent="-302011">
              <a:buFont typeface="Arial" pitchFamily="34" charset="0"/>
              <a:buChar char="•"/>
            </a:pPr>
            <a:r>
              <a:rPr lang="en-US" sz="1100" dirty="0"/>
              <a:t>Recent research has shown that explicit instruction in the alphabetic principle is necessary to learn to decode and to prevent reading difficulties.</a:t>
            </a:r>
          </a:p>
          <a:p>
            <a:pPr marL="302011" indent="-302011">
              <a:buFont typeface="Arial" pitchFamily="34" charset="0"/>
              <a:buChar char="•"/>
            </a:pPr>
            <a:r>
              <a:rPr lang="en-US" sz="1100" dirty="0"/>
              <a:t>Mastery of alphabetic principle must be coupled with construction of meaning--</a:t>
            </a:r>
          </a:p>
          <a:p>
            <a:r>
              <a:rPr lang="en-US" sz="1100" dirty="0"/>
              <a:t>         at the word, sentence, and text level--if comprehension is to occur. (This is the Simple   </a:t>
            </a:r>
          </a:p>
          <a:p>
            <a:r>
              <a:rPr lang="en-US" sz="1100" dirty="0"/>
              <a:t>         View model of reading and has hundreds of studies lending empirical support)</a:t>
            </a:r>
            <a:endParaRPr lang="en-US" sz="1100" dirty="0">
              <a:solidFill>
                <a:schemeClr val="bg1"/>
              </a:solidFill>
            </a:endParaRPr>
          </a:p>
          <a:p>
            <a:pPr marL="302011" indent="-302011">
              <a:buFont typeface="Arial" pitchFamily="34" charset="0"/>
              <a:buChar char="•"/>
            </a:pPr>
            <a:r>
              <a:rPr lang="en-US" sz="1100" dirty="0"/>
              <a:t>Oral language skills (such as syntax and vocabulary) are crucial to the construction of meaning of written language and must be addressed in assessment and instruction.</a:t>
            </a:r>
          </a:p>
          <a:p>
            <a:pPr marL="302011" indent="-302011">
              <a:buFont typeface="Arial" pitchFamily="34" charset="0"/>
              <a:buChar char="•"/>
            </a:pPr>
            <a:r>
              <a:rPr lang="en-US" sz="1100" dirty="0"/>
              <a:t>In order to maximize the amount of valid information provided to educators, parents, and students, while minimizing time spent testing, FAIR FS was created as a computer-adaptive assessment, which utilizes Item Response Theory.</a:t>
            </a:r>
          </a:p>
          <a:p>
            <a:pPr marL="302011" indent="-302011">
              <a:buFont typeface="Arial" pitchFamily="34" charset="0"/>
              <a:buChar char="•"/>
            </a:pPr>
            <a:r>
              <a:rPr lang="en-US" sz="1100" dirty="0"/>
              <a:t>The primary focus of the FAIR-FS is to assess the skills that predict successful reading comprehension. Each assessment task also matches 1 or more standards. </a:t>
            </a:r>
          </a:p>
          <a:p>
            <a:endParaRPr lang="en-US" sz="1100" dirty="0"/>
          </a:p>
        </p:txBody>
      </p:sp>
      <p:sp>
        <p:nvSpPr>
          <p:cNvPr id="4" name="Slide Number Placeholder 3"/>
          <p:cNvSpPr>
            <a:spLocks noGrp="1"/>
          </p:cNvSpPr>
          <p:nvPr>
            <p:ph type="sldNum" sz="quarter" idx="10"/>
          </p:nvPr>
        </p:nvSpPr>
        <p:spPr/>
        <p:txBody>
          <a:bodyPr/>
          <a:lstStyle/>
          <a:p>
            <a:fld id="{9A0A4684-5EFD-1E48-B4E2-743DED377690}" type="slidenum">
              <a:rPr lang="en-US" smtClean="0"/>
              <a:t>18</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4071858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i="1" dirty="0" smtClean="0"/>
              <a:t>Presenter:</a:t>
            </a:r>
          </a:p>
          <a:p>
            <a:pPr defTabSz="966529">
              <a:defRPr/>
            </a:pPr>
            <a:r>
              <a:rPr lang="en-US" i="1" dirty="0" smtClean="0"/>
              <a:t>“</a:t>
            </a:r>
            <a:r>
              <a:rPr lang="en-US" dirty="0"/>
              <a:t>I</a:t>
            </a:r>
            <a:r>
              <a:rPr lang="en-US" i="0" dirty="0" smtClean="0"/>
              <a:t>n</a:t>
            </a:r>
            <a:r>
              <a:rPr lang="en-US" dirty="0" smtClean="0"/>
              <a:t> the FAIR</a:t>
            </a:r>
            <a:r>
              <a:rPr lang="en-US" baseline="0" dirty="0" smtClean="0"/>
              <a:t> 20</a:t>
            </a:r>
            <a:r>
              <a:rPr lang="en-US" dirty="0" smtClean="0"/>
              <a:t>09 system, users really</a:t>
            </a:r>
            <a:r>
              <a:rPr lang="en-US" baseline="0" dirty="0" smtClean="0"/>
              <a:t> liked the small amount of time that it took to administer the assessment. However, many expressed frustration that the screening component only included 1 to 2 discrete skills and provided less information about important reading skills than other reading screening assessment tools. </a:t>
            </a:r>
          </a:p>
          <a:p>
            <a:pPr defTabSz="966529">
              <a:defRPr/>
            </a:pPr>
            <a:endParaRPr lang="en-US" baseline="0" dirty="0" smtClean="0"/>
          </a:p>
          <a:p>
            <a:pPr defTabSz="966529">
              <a:defRPr/>
            </a:pPr>
            <a:r>
              <a:rPr lang="en-US" baseline="0" dirty="0" smtClean="0"/>
              <a:t>The FAIR-FS has more tasks in the screening to provide quite a bit more information. Adding more tasks increases the amount of time required for assessment. The amount of time for each task has been greatly reduced by using more sophisticated statistics: Item Response Theory. Formulas are calculated by the computer in the background.”</a:t>
            </a:r>
            <a:endParaRPr lang="en-US" dirty="0" smtClean="0"/>
          </a:p>
          <a:p>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19</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380056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a:t>
            </a:r>
          </a:p>
          <a:p>
            <a:r>
              <a:rPr lang="en-US" dirty="0" smtClean="0"/>
              <a:t>“Since this is a train-the-trainer</a:t>
            </a:r>
            <a:r>
              <a:rPr lang="en-US" baseline="0" dirty="0" smtClean="0"/>
              <a:t> session, you are being provided with a large amount of information that is targeted toward a variety of audiences. Knowing that you will be asked the most questions by a variety of educators, we will be providing more background information than is necessary for the most users. For the most part, the </a:t>
            </a:r>
            <a:r>
              <a:rPr lang="en-US" dirty="0" smtClean="0"/>
              <a:t>P</a:t>
            </a:r>
            <a:r>
              <a:rPr lang="en-US" baseline="0" dirty="0" smtClean="0"/>
              <a:t>owerPoint is broken into sections by user. You can decide which sections to distribute to and train each user in your school district (e.g., principals, reading coaches, district IT coordinators). And, you may choose to delete or add slides to certain sections. We have used the hidden slide function strategically throughout our materials so that you have the information available, but can choose whether or not to present them. The slides that we’ve hidden are because we think some people might be interested in having them, but they aren’t necessary for us to present to you at this time.”</a:t>
            </a:r>
          </a:p>
          <a:p>
            <a:endParaRPr lang="en-US" baseline="0" dirty="0" smtClean="0"/>
          </a:p>
        </p:txBody>
      </p:sp>
      <p:sp>
        <p:nvSpPr>
          <p:cNvPr id="4" name="Slide Number Placeholder 3"/>
          <p:cNvSpPr>
            <a:spLocks noGrp="1"/>
          </p:cNvSpPr>
          <p:nvPr>
            <p:ph type="sldNum" sz="quarter" idx="10"/>
          </p:nvPr>
        </p:nvSpPr>
        <p:spPr/>
        <p:txBody>
          <a:bodyPr/>
          <a:lstStyle/>
          <a:p>
            <a:fld id="{9A0A4684-5EFD-1E48-B4E2-743DED377690}" type="slidenum">
              <a:rPr lang="en-US" smtClean="0"/>
              <a:t>2</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3051373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i="1" dirty="0" smtClean="0"/>
              <a:t>Presenter:</a:t>
            </a:r>
          </a:p>
          <a:p>
            <a:pPr defTabSz="966529">
              <a:defRPr/>
            </a:pPr>
            <a:r>
              <a:rPr lang="en-US" dirty="0" smtClean="0"/>
              <a:t>“On the fixed item test,</a:t>
            </a:r>
            <a:r>
              <a:rPr lang="en-US" baseline="0" dirty="0" smtClean="0"/>
              <a:t> all students receive the same questions or items regardless of whether they are low, average, or high ability.</a:t>
            </a:r>
          </a:p>
          <a:p>
            <a:pPr defTabSz="966529">
              <a:defRPr/>
            </a:pPr>
            <a:endParaRPr lang="en-US" baseline="0" dirty="0" smtClean="0"/>
          </a:p>
          <a:p>
            <a:pPr defTabSz="966529">
              <a:defRPr/>
            </a:pPr>
            <a:r>
              <a:rPr lang="en-US" dirty="0" smtClean="0"/>
              <a:t>This</a:t>
            </a:r>
            <a:r>
              <a:rPr lang="en-US" baseline="0" dirty="0" smtClean="0"/>
              <a:t> is an example of a typical assessment in which every student is administered the same items in the same order (not computer-adaptive). The K-2 FAIR 2009 was not a computer-adaptive assessment.</a:t>
            </a:r>
          </a:p>
          <a:p>
            <a:pPr defTabSz="966529">
              <a:defRPr/>
            </a:pPr>
            <a:endParaRPr lang="en-US" baseline="0" dirty="0" smtClean="0"/>
          </a:p>
          <a:p>
            <a:pPr defTabSz="966529">
              <a:defRPr/>
            </a:pPr>
            <a:r>
              <a:rPr lang="en-US" baseline="0" dirty="0" smtClean="0"/>
              <a:t> As you can see from this example showing the items administered to 3 different students, every student, no matter their abilities, was administered the same set of items. This is how many assessments operate. When test reliability is reported, the average reliability is reported and it’s assumed that the reliability of the assessment is the same for all students. However, it’s very likely that the reliability is not the same for all students taking the same set of items. For example, if a lower ability student knew some words, but read 0 words from this particular list, we could not get a reliable estimate of that student’s actual abilities. Similarly, the score for a student who got all 10 correct may not be reliably measuring their abilities. One way to improve reliability for ALL students and still maintain a relatively short assessment, is to deliver different items to students depending on their abilities. That type of assessment format is called computer adaptive testing (CAT).” </a:t>
            </a:r>
            <a:endParaRPr lang="en-US" dirty="0" smtClean="0"/>
          </a:p>
          <a:p>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20</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640379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i="1" dirty="0" smtClean="0"/>
              <a:t>Presenter:</a:t>
            </a:r>
          </a:p>
          <a:p>
            <a:pPr defTabSz="966529">
              <a:defRPr/>
            </a:pPr>
            <a:r>
              <a:rPr lang="en-US" dirty="0" smtClean="0"/>
              <a:t>“Here is an example of the way the computer-adaptive assessment </a:t>
            </a:r>
            <a:r>
              <a:rPr lang="en-US" baseline="0" dirty="0" smtClean="0"/>
              <a:t>works. All ability levels start with the same 5 words. If the low ability reader misses all or most of the grade level words, the computer will provide easier words until a reliable estimate of ability is established. On the other end, the high level reader is given harder words to decode until a reliable estimate of ability is established. We want to know more information about the reader rather than just knowing how many grade level words he/she can decode. We want to know how high or how low their ability ranges. The computer-adaptive format tailors the tasks to each student which results in a highly reliable score for all levels in each task assessed.”</a:t>
            </a:r>
            <a:endParaRPr lang="en-US" dirty="0" smtClean="0"/>
          </a:p>
          <a:p>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21</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1047585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none" baseline="0" dirty="0" smtClean="0"/>
              <a:t>Presenter:</a:t>
            </a:r>
          </a:p>
          <a:p>
            <a:r>
              <a:rPr lang="en-US" i="1" u="none" baseline="0" dirty="0" smtClean="0"/>
              <a:t>“</a:t>
            </a:r>
            <a:r>
              <a:rPr lang="en-US" i="0" u="none" baseline="0" dirty="0" smtClean="0"/>
              <a:t>In this section we discussed the development of the FAIR-FS. The development was based on the components of the reading comprehension. The FAIR-FS consists of in</a:t>
            </a:r>
            <a:r>
              <a:rPr lang="en-US" baseline="0" dirty="0" smtClean="0"/>
              <a:t>dividual subtests which measure these component skills of reading comprehension (Word Recognition and Vocabulary Knowledge) that most heavily influence a student’s later performance in reading comprehension.</a:t>
            </a:r>
            <a:endParaRPr lang="en-US" i="1" u="none" baseline="0" dirty="0" smtClean="0"/>
          </a:p>
          <a:p>
            <a:pPr marL="185302" indent="-185302">
              <a:buFontTx/>
              <a:buChar char="-"/>
            </a:pPr>
            <a:endParaRPr lang="en-US" u="sng" baseline="0" dirty="0" smtClean="0"/>
          </a:p>
          <a:p>
            <a:r>
              <a:rPr lang="en-US" u="none" baseline="0" dirty="0" smtClean="0"/>
              <a:t>Based on research and advances in computer adaptive functionality the FAIR-FS was created as a more valid, reliable, and efficient assessment.”</a:t>
            </a:r>
          </a:p>
          <a:p>
            <a:pPr marL="185302" indent="-185302">
              <a:buFontTx/>
              <a:buChar char="-"/>
            </a:pPr>
            <a:endParaRPr lang="en-US" u="sng" baseline="0" dirty="0" smtClean="0"/>
          </a:p>
          <a:p>
            <a:pPr marL="185302" indent="-185302">
              <a:buFontTx/>
              <a:buChar char="-"/>
            </a:pPr>
            <a:endParaRPr lang="en-US" u="sng" baseline="0" dirty="0" smtClean="0"/>
          </a:p>
          <a:p>
            <a:pPr marL="185302" indent="-185302">
              <a:buFontTx/>
              <a:buChar char="-"/>
            </a:pPr>
            <a:endParaRPr lang="en-US" u="sng" baseline="0" dirty="0" smtClean="0"/>
          </a:p>
          <a:p>
            <a:pPr marL="185302" indent="-185302">
              <a:buFontTx/>
              <a:buChar char="-"/>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22</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1515941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a:t>
            </a:r>
          </a:p>
          <a:p>
            <a:r>
              <a:rPr lang="en-US" i="1" dirty="0" smtClean="0"/>
              <a:t>“We have discussed Development of the FAIR-FS.  Are there any questions?”</a:t>
            </a:r>
            <a:endParaRPr lang="en-US" i="1" dirty="0"/>
          </a:p>
        </p:txBody>
      </p:sp>
      <p:sp>
        <p:nvSpPr>
          <p:cNvPr id="4" name="Slide Number Placeholder 3"/>
          <p:cNvSpPr>
            <a:spLocks noGrp="1"/>
          </p:cNvSpPr>
          <p:nvPr>
            <p:ph type="sldNum" sz="quarter" idx="10"/>
          </p:nvPr>
        </p:nvSpPr>
        <p:spPr/>
        <p:txBody>
          <a:bodyPr/>
          <a:lstStyle/>
          <a:p>
            <a:fld id="{9A0A4684-5EFD-1E48-B4E2-743DED377690}" type="slidenum">
              <a:rPr lang="en-US" smtClean="0"/>
              <a:t>23</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2582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a:t>
            </a:r>
            <a:r>
              <a:rPr lang="en-US" dirty="0" smtClean="0"/>
              <a:t>: </a:t>
            </a:r>
          </a:p>
          <a:p>
            <a:r>
              <a:rPr lang="en-US" dirty="0" smtClean="0"/>
              <a:t>“This section of slides provides the minimum</a:t>
            </a:r>
            <a:r>
              <a:rPr lang="en-US" baseline="0" dirty="0" smtClean="0"/>
              <a:t> specifications for use of the FAIR-FS across all grades K-12 and administration of the PMRN. For schools that are not using all of the applications (K-2 FAIR-FS, 3-12 FAIR-FS, and PMRN), we are listing the system specifications separately for each application.</a:t>
            </a:r>
          </a:p>
          <a:p>
            <a:endParaRPr lang="en-US" baseline="0" dirty="0" smtClean="0"/>
          </a:p>
          <a:p>
            <a:r>
              <a:rPr lang="en-US" b="1" baseline="0" dirty="0" smtClean="0"/>
              <a:t>This information needs to go to your district and school level IT person/department.”</a:t>
            </a:r>
            <a:endParaRPr lang="en-US" b="1" dirty="0"/>
          </a:p>
        </p:txBody>
      </p:sp>
      <p:sp>
        <p:nvSpPr>
          <p:cNvPr id="4" name="Slide Number Placeholder 3"/>
          <p:cNvSpPr>
            <a:spLocks noGrp="1"/>
          </p:cNvSpPr>
          <p:nvPr>
            <p:ph type="sldNum" sz="quarter" idx="10"/>
          </p:nvPr>
        </p:nvSpPr>
        <p:spPr/>
        <p:txBody>
          <a:bodyPr/>
          <a:lstStyle/>
          <a:p>
            <a:fld id="{9A0A4684-5EFD-1E48-B4E2-743DED377690}" type="slidenum">
              <a:rPr lang="en-US" smtClean="0"/>
              <a:t>24</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1841073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 </a:t>
            </a:r>
          </a:p>
          <a:p>
            <a:r>
              <a:rPr lang="en-US" i="0" dirty="0" smtClean="0"/>
              <a:t>“To successfully</a:t>
            </a:r>
            <a:r>
              <a:rPr lang="en-US" i="0" baseline="0" dirty="0" smtClean="0"/>
              <a:t> administer the FAIR-FS across all grades (K-12) on the same day, these are the minimum bandwidth requirements.”</a:t>
            </a:r>
          </a:p>
          <a:p>
            <a:endParaRPr lang="en-US" i="1" baseline="0" dirty="0" smtClean="0"/>
          </a:p>
          <a:p>
            <a:r>
              <a:rPr lang="en-US" i="1" baseline="0" dirty="0" smtClean="0"/>
              <a:t>Present slide.</a:t>
            </a:r>
            <a:endParaRPr lang="en-US" i="1" dirty="0"/>
          </a:p>
        </p:txBody>
      </p:sp>
      <p:sp>
        <p:nvSpPr>
          <p:cNvPr id="4" name="Slide Number Placeholder 3"/>
          <p:cNvSpPr>
            <a:spLocks noGrp="1"/>
          </p:cNvSpPr>
          <p:nvPr>
            <p:ph type="sldNum" sz="quarter" idx="10"/>
          </p:nvPr>
        </p:nvSpPr>
        <p:spPr/>
        <p:txBody>
          <a:bodyPr/>
          <a:lstStyle/>
          <a:p>
            <a:fld id="{9A0A4684-5EFD-1E48-B4E2-743DED377690}" type="slidenum">
              <a:rPr lang="en-US" smtClean="0"/>
              <a:t>25</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1588981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 slide.</a:t>
            </a:r>
            <a:endParaRPr lang="en-US" i="1" dirty="0"/>
          </a:p>
        </p:txBody>
      </p:sp>
      <p:sp>
        <p:nvSpPr>
          <p:cNvPr id="4" name="Slide Number Placeholder 3"/>
          <p:cNvSpPr>
            <a:spLocks noGrp="1"/>
          </p:cNvSpPr>
          <p:nvPr>
            <p:ph type="sldNum" sz="quarter" idx="10"/>
          </p:nvPr>
        </p:nvSpPr>
        <p:spPr/>
        <p:txBody>
          <a:bodyPr/>
          <a:lstStyle/>
          <a:p>
            <a:fld id="{9A0A4684-5EFD-1E48-B4E2-743DED377690}" type="slidenum">
              <a:rPr lang="en-US" smtClean="0"/>
              <a:t>26</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1236328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Present slide.</a:t>
            </a:r>
          </a:p>
          <a:p>
            <a:endParaRPr lang="en-US" i="1" dirty="0"/>
          </a:p>
          <a:p>
            <a:endParaRPr lang="en-US" i="1" dirty="0"/>
          </a:p>
          <a:p>
            <a:endParaRPr lang="en-US" dirty="0"/>
          </a:p>
          <a:p>
            <a:r>
              <a:rPr lang="en-US" i="1" dirty="0"/>
              <a:t>Additional information:</a:t>
            </a:r>
          </a:p>
          <a:p>
            <a:r>
              <a:rPr lang="en-US" dirty="0"/>
              <a:t>The input device must allow students to select/deselect, drag, and highlight </a:t>
            </a:r>
            <a:r>
              <a:rPr lang="en-US" dirty="0" smtClean="0"/>
              <a:t>objects </a:t>
            </a:r>
            <a:r>
              <a:rPr lang="en-US" dirty="0"/>
              <a:t>and areas. </a:t>
            </a:r>
            <a:r>
              <a:rPr lang="en-US" dirty="0" smtClean="0"/>
              <a:t>Based on our field testing, </a:t>
            </a:r>
            <a:r>
              <a:rPr lang="en-US" baseline="0" dirty="0" smtClean="0"/>
              <a:t>we recommend using an external mouse and not a touchpad for the K-2 FAIR-FS AIR. </a:t>
            </a:r>
            <a:r>
              <a:rPr lang="en-US" dirty="0" smtClean="0"/>
              <a:t>The </a:t>
            </a:r>
            <a:r>
              <a:rPr lang="en-US" dirty="0"/>
              <a:t>input device must allow students to enter letters, numbers, and symbols and shift, tab, return, delete, and backspace. To meet security guidelines, each Bluetooth/wireless keyboard and/or mouse must be configured to pair with only a single computer during assessment administration.</a:t>
            </a:r>
          </a:p>
          <a:p>
            <a:r>
              <a:rPr lang="en-US" dirty="0"/>
              <a:t> </a:t>
            </a:r>
          </a:p>
          <a:p>
            <a:r>
              <a:rPr lang="en-US" dirty="0"/>
              <a:t>Other assistive technologies may be needed for students requiring accommodations.</a:t>
            </a:r>
          </a:p>
          <a:p>
            <a:endParaRPr lang="en-US" dirty="0"/>
          </a:p>
          <a:p>
            <a:r>
              <a:rPr lang="en-US" dirty="0"/>
              <a:t>Headphones are required for both the K-2 and 3-12 FAIR-FS.  It is recommended that for the K-2 that the audio output have a splitter (“Y”) and both the teacher and the student have headphones. </a:t>
            </a:r>
            <a:r>
              <a:rPr lang="en-US" dirty="0" smtClean="0"/>
              <a:t>In the field testing of the K-2 application, assessors found the Y splitter to be necessary since testing</a:t>
            </a:r>
            <a:r>
              <a:rPr lang="en-US" baseline="0" dirty="0" smtClean="0"/>
              <a:t> in a quiet room with just the speakers playing the audio was a highly unlikely scenario. </a:t>
            </a:r>
            <a:r>
              <a:rPr lang="en-US" dirty="0" smtClean="0"/>
              <a:t> </a:t>
            </a:r>
          </a:p>
          <a:p>
            <a:endParaRPr lang="en-US" dirty="0" smtClean="0"/>
          </a:p>
          <a:p>
            <a:r>
              <a:rPr lang="en-US" dirty="0" smtClean="0"/>
              <a:t>For </a:t>
            </a:r>
            <a:r>
              <a:rPr lang="en-US" dirty="0"/>
              <a:t>the 3-12, the student is required to have headphones.  </a:t>
            </a:r>
          </a:p>
          <a:p>
            <a:r>
              <a:rPr lang="en-US" dirty="0"/>
              <a:t> </a:t>
            </a:r>
          </a:p>
          <a:p>
            <a:r>
              <a:rPr lang="en-US" dirty="0" smtClean="0"/>
              <a:t>There </a:t>
            </a:r>
            <a:r>
              <a:rPr lang="en-US" dirty="0"/>
              <a:t>is no requirement for microphones.  </a:t>
            </a:r>
          </a:p>
        </p:txBody>
      </p:sp>
      <p:sp>
        <p:nvSpPr>
          <p:cNvPr id="4" name="Slide Number Placeholder 3"/>
          <p:cNvSpPr>
            <a:spLocks noGrp="1"/>
          </p:cNvSpPr>
          <p:nvPr>
            <p:ph type="sldNum" sz="quarter" idx="10"/>
          </p:nvPr>
        </p:nvSpPr>
        <p:spPr/>
        <p:txBody>
          <a:bodyPr/>
          <a:lstStyle/>
          <a:p>
            <a:fld id="{9A0A4684-5EFD-1E48-B4E2-743DED377690}" type="slidenum">
              <a:rPr lang="en-US" smtClean="0"/>
              <a:t>27</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5704368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a:t>
            </a:r>
            <a:r>
              <a:rPr lang="en-US" i="1" baseline="0" dirty="0" smtClean="0"/>
              <a:t> slide.</a:t>
            </a:r>
            <a:endParaRPr lang="en-US" i="1" dirty="0" smtClean="0"/>
          </a:p>
        </p:txBody>
      </p:sp>
      <p:sp>
        <p:nvSpPr>
          <p:cNvPr id="4" name="Slide Number Placeholder 3"/>
          <p:cNvSpPr>
            <a:spLocks noGrp="1"/>
          </p:cNvSpPr>
          <p:nvPr>
            <p:ph type="sldNum" sz="quarter" idx="10"/>
          </p:nvPr>
        </p:nvSpPr>
        <p:spPr/>
        <p:txBody>
          <a:bodyPr/>
          <a:lstStyle/>
          <a:p>
            <a:fld id="{9A0A4684-5EFD-1E48-B4E2-743DED377690}" type="slidenum">
              <a:rPr lang="en-US" smtClean="0"/>
              <a:t>28</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35697666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9A0A4684-5EFD-1E48-B4E2-743DED377690}" type="slidenum">
              <a:rPr lang="en-US" smtClean="0"/>
              <a:t>29</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1841073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 </a:t>
            </a:r>
            <a:r>
              <a:rPr lang="en-US" i="0" dirty="0" smtClean="0"/>
              <a:t>“Our</a:t>
            </a:r>
            <a:r>
              <a:rPr lang="en-US" i="0" baseline="0" dirty="0" smtClean="0"/>
              <a:t> goal is that b</a:t>
            </a:r>
            <a:r>
              <a:rPr lang="en-US" dirty="0" smtClean="0"/>
              <a:t>y the end</a:t>
            </a:r>
            <a:r>
              <a:rPr lang="en-US" baseline="0" dirty="0" smtClean="0"/>
              <a:t> of the session, you will have increased knowledge of these areas:”</a:t>
            </a:r>
          </a:p>
          <a:p>
            <a:endParaRPr lang="en-US" baseline="0" dirty="0" smtClean="0"/>
          </a:p>
          <a:p>
            <a:r>
              <a:rPr lang="en-US" i="1" baseline="0" dirty="0" smtClean="0"/>
              <a:t>Present slide.</a:t>
            </a:r>
            <a:endParaRPr lang="en-US" i="1" dirty="0"/>
          </a:p>
        </p:txBody>
      </p:sp>
      <p:sp>
        <p:nvSpPr>
          <p:cNvPr id="4" name="Slide Number Placeholder 3"/>
          <p:cNvSpPr>
            <a:spLocks noGrp="1"/>
          </p:cNvSpPr>
          <p:nvPr>
            <p:ph type="sldNum" sz="quarter" idx="10"/>
          </p:nvPr>
        </p:nvSpPr>
        <p:spPr/>
        <p:txBody>
          <a:bodyPr/>
          <a:lstStyle/>
          <a:p>
            <a:fld id="{9A0A4684-5EFD-1E48-B4E2-743DED377690}" type="slidenum">
              <a:rPr lang="en-US" smtClean="0"/>
              <a:t>3</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25827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 slide.</a:t>
            </a:r>
          </a:p>
          <a:p>
            <a:endParaRPr lang="en-US" dirty="0" smtClean="0"/>
          </a:p>
          <a:p>
            <a:r>
              <a:rPr lang="en-US" dirty="0" smtClean="0"/>
              <a:t>Presenter: The topics that we</a:t>
            </a:r>
            <a:r>
              <a:rPr lang="en-US" baseline="0" dirty="0" smtClean="0"/>
              <a:t> will cover in this section include:</a:t>
            </a:r>
          </a:p>
          <a:p>
            <a:endParaRPr lang="en-US" baseline="0" dirty="0" smtClean="0"/>
          </a:p>
          <a:p>
            <a:pPr marL="181225" indent="-181225">
              <a:buFontTx/>
              <a:buChar char="-"/>
            </a:pPr>
            <a:r>
              <a:rPr lang="en-US" baseline="0" dirty="0" smtClean="0"/>
              <a:t>What is the PMRN?</a:t>
            </a:r>
          </a:p>
          <a:p>
            <a:pPr marL="181225" indent="-181225">
              <a:buFontTx/>
              <a:buChar char="-"/>
            </a:pPr>
            <a:r>
              <a:rPr lang="en-US" baseline="0" dirty="0" smtClean="0"/>
              <a:t>New PMRN URL Address</a:t>
            </a:r>
          </a:p>
          <a:p>
            <a:pPr marL="181225" indent="-181225">
              <a:buFontTx/>
              <a:buChar char="-"/>
            </a:pPr>
            <a:r>
              <a:rPr lang="en-US" baseline="0" dirty="0" smtClean="0"/>
              <a:t>PMRN Technology Requirements</a:t>
            </a:r>
          </a:p>
          <a:p>
            <a:pPr marL="181225" indent="-181225">
              <a:buFontTx/>
              <a:buChar char="-"/>
            </a:pPr>
            <a:r>
              <a:rPr lang="en-US" baseline="0" dirty="0" smtClean="0"/>
              <a:t>PMRN Security</a:t>
            </a:r>
          </a:p>
          <a:p>
            <a:pPr marL="181225" indent="-181225">
              <a:buFontTx/>
              <a:buChar char="-"/>
            </a:pPr>
            <a:r>
              <a:rPr lang="en-US" baseline="0" dirty="0" smtClean="0"/>
              <a:t>PMRN v3 and v4 Differences</a:t>
            </a:r>
          </a:p>
        </p:txBody>
      </p:sp>
      <p:sp>
        <p:nvSpPr>
          <p:cNvPr id="4" name="Slide Number Placeholder 3"/>
          <p:cNvSpPr>
            <a:spLocks noGrp="1"/>
          </p:cNvSpPr>
          <p:nvPr>
            <p:ph type="sldNum" sz="quarter" idx="10"/>
          </p:nvPr>
        </p:nvSpPr>
        <p:spPr/>
        <p:txBody>
          <a:bodyPr/>
          <a:lstStyle/>
          <a:p>
            <a:fld id="{0F86B353-C4F7-488E-8A24-745BB3BD092A}" type="slidenum">
              <a:rPr lang="en-US" smtClean="0"/>
              <a:t>30</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a:t>
            </a:r>
          </a:p>
          <a:p>
            <a:r>
              <a:rPr lang="en-US" i="1" baseline="0" dirty="0" smtClean="0"/>
              <a:t>“</a:t>
            </a:r>
            <a:r>
              <a:rPr lang="en-US" baseline="0" dirty="0" smtClean="0"/>
              <a:t> In order to facilitate instructional decision-making in the area of reading, teachers, reading coaches, and support staff need a tool to organize data and make that data readily AND securely available to those making instructional decisions for individual students, groups of students, and schools of students. The first version of the Progress Monitoring and Reporting Network (PMRN) was created to organize and report the data from the DIBELS assessments and subsequent versions were enhanced to facilitate use of the FAIR 2009. </a:t>
            </a:r>
          </a:p>
          <a:p>
            <a:endParaRPr lang="en-US" baseline="0" dirty="0" smtClean="0"/>
          </a:p>
          <a:p>
            <a:r>
              <a:rPr lang="en-US" baseline="0" dirty="0" smtClean="0"/>
              <a:t>The </a:t>
            </a:r>
            <a:r>
              <a:rPr lang="en-US" baseline="0" dirty="0" err="1" smtClean="0"/>
              <a:t>PMRN</a:t>
            </a:r>
            <a:r>
              <a:rPr lang="en-US" baseline="0" dirty="0" smtClean="0"/>
              <a:t> version 4 serves several vital functions that facilitate the administration of and data organization for the FAIR-FS. This is a very basic view of the complex methods the PMRN v4 uses.”</a:t>
            </a:r>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31</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15927299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320540"/>
            <a:ext cx="5852160" cy="4560570"/>
          </a:xfrm>
        </p:spPr>
        <p:txBody>
          <a:bodyPr/>
          <a:lstStyle/>
          <a:p>
            <a:r>
              <a:rPr lang="en-US" i="1" dirty="0"/>
              <a:t>Presenter:</a:t>
            </a:r>
          </a:p>
          <a:p>
            <a:r>
              <a:rPr lang="en-US" dirty="0"/>
              <a:t>“Version 4 of </a:t>
            </a:r>
            <a:r>
              <a:rPr lang="en-US" dirty="0" smtClean="0"/>
              <a:t>the </a:t>
            </a:r>
            <a:r>
              <a:rPr lang="en-US" dirty="0"/>
              <a:t>Progress Monitoring and Reporting Network (PMRN) </a:t>
            </a:r>
            <a:r>
              <a:rPr lang="en-US" dirty="0" smtClean="0"/>
              <a:t>performs the calendaring, </a:t>
            </a:r>
            <a:r>
              <a:rPr lang="en-US" dirty="0" err="1" smtClean="0"/>
              <a:t>rostering</a:t>
            </a:r>
            <a:r>
              <a:rPr lang="en-US" dirty="0" smtClean="0"/>
              <a:t>, authorizing,</a:t>
            </a:r>
            <a:r>
              <a:rPr lang="en-US" baseline="0" dirty="0" smtClean="0"/>
              <a:t> and reporting functions that enable the use of the FAIR-FS assessments. It provides access to the ‘input’ applications (shown along the top of this graphic). These are </a:t>
            </a:r>
            <a:r>
              <a:rPr lang="en-US" dirty="0" smtClean="0"/>
              <a:t>the applications </a:t>
            </a:r>
            <a:r>
              <a:rPr lang="en-US" dirty="0"/>
              <a:t>that </a:t>
            </a:r>
            <a:r>
              <a:rPr lang="en-US" dirty="0" smtClean="0"/>
              <a:t>administer </a:t>
            </a:r>
            <a:r>
              <a:rPr lang="en-US" dirty="0"/>
              <a:t>the grades 3-12 assessments and the grades K-2 assessments. In grades K-2, </a:t>
            </a:r>
            <a:r>
              <a:rPr lang="en-US" dirty="0" smtClean="0"/>
              <a:t>an </a:t>
            </a:r>
            <a:r>
              <a:rPr lang="en-US" dirty="0"/>
              <a:t>Adobe application </a:t>
            </a:r>
            <a:r>
              <a:rPr lang="en-US" dirty="0" smtClean="0"/>
              <a:t>must be downloaded </a:t>
            </a:r>
            <a:r>
              <a:rPr lang="en-US" dirty="0"/>
              <a:t>onto a computer and </a:t>
            </a:r>
            <a:r>
              <a:rPr lang="en-US" dirty="0" smtClean="0"/>
              <a:t>can be administered with or without </a:t>
            </a:r>
            <a:r>
              <a:rPr lang="en-US" dirty="0"/>
              <a:t>access to the internet.</a:t>
            </a:r>
          </a:p>
          <a:p>
            <a:pPr marL="181225" indent="-181225">
              <a:buFontTx/>
              <a:buChar char="-"/>
            </a:pPr>
            <a:endParaRPr lang="en-US" dirty="0"/>
          </a:p>
          <a:p>
            <a:r>
              <a:rPr lang="en-US" dirty="0" smtClean="0"/>
              <a:t>The </a:t>
            </a:r>
            <a:r>
              <a:rPr lang="en-US" dirty="0"/>
              <a:t>PMRN is also the system used for reporting the Florida Kindergarten Readiness Screener (FLKRS), which is a statutory requirement for screening Kindergarten students who previously attended a Florida VPK program.</a:t>
            </a:r>
          </a:p>
          <a:p>
            <a:endParaRPr lang="en-US" sz="900" dirty="0"/>
          </a:p>
          <a:p>
            <a:r>
              <a:rPr lang="en-US" dirty="0"/>
              <a:t>The PMRN houses the Professional Development Log for Reading/Literacy Coaches, which is required by State Board Rule 6A-6.053</a:t>
            </a:r>
            <a:r>
              <a:rPr lang="en-US" dirty="0" smtClean="0"/>
              <a:t>a  and is a tool </a:t>
            </a:r>
            <a:r>
              <a:rPr lang="en-US" dirty="0"/>
              <a:t>that is used to identify the critical roles of a reading coach that will impact the reading program at a school and to guide the performance of the Reading/Literacy Coach.”</a:t>
            </a:r>
          </a:p>
        </p:txBody>
      </p:sp>
      <p:sp>
        <p:nvSpPr>
          <p:cNvPr id="4" name="Slide Number Placeholder 3"/>
          <p:cNvSpPr>
            <a:spLocks noGrp="1"/>
          </p:cNvSpPr>
          <p:nvPr>
            <p:ph type="sldNum" sz="quarter" idx="10"/>
          </p:nvPr>
        </p:nvSpPr>
        <p:spPr/>
        <p:txBody>
          <a:bodyPr/>
          <a:lstStyle/>
          <a:p>
            <a:fld id="{0F86B353-C4F7-488E-8A24-745BB3BD092A}" type="slidenum">
              <a:rPr lang="en-US" smtClean="0"/>
              <a:t>32</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 slide.</a:t>
            </a:r>
          </a:p>
          <a:p>
            <a:endParaRPr lang="en-US" i="1" dirty="0" smtClean="0"/>
          </a:p>
          <a:p>
            <a:r>
              <a:rPr lang="en-US" i="1" dirty="0" smtClean="0"/>
              <a:t>Presenter:</a:t>
            </a:r>
          </a:p>
          <a:p>
            <a:pPr marL="177845" indent="-177845">
              <a:buFontTx/>
              <a:buChar char="-"/>
            </a:pPr>
            <a:r>
              <a:rPr lang="en-US" i="0" dirty="0" smtClean="0"/>
              <a:t>Notice</a:t>
            </a:r>
            <a:r>
              <a:rPr lang="en-US" i="0" baseline="0" dirty="0" smtClean="0"/>
              <a:t> that the PMRN is now completely hosted on FLDOE’s web servers and not FCRR.</a:t>
            </a:r>
          </a:p>
          <a:p>
            <a:pPr marL="177845" indent="-177845">
              <a:buFontTx/>
              <a:buChar char="-"/>
            </a:pPr>
            <a:r>
              <a:rPr lang="en-US" i="0" baseline="0" dirty="0" smtClean="0"/>
              <a:t>It is important to note that PMRN Users that utilize the SSO can access the PMRN through both the FLDOE SSO Portal and the PMRN Sign In page.</a:t>
            </a:r>
            <a:endParaRPr lang="en-US" i="0" dirty="0"/>
          </a:p>
        </p:txBody>
      </p:sp>
      <p:sp>
        <p:nvSpPr>
          <p:cNvPr id="4" name="Slide Number Placeholder 3"/>
          <p:cNvSpPr>
            <a:spLocks noGrp="1"/>
          </p:cNvSpPr>
          <p:nvPr>
            <p:ph type="sldNum" sz="quarter" idx="10"/>
          </p:nvPr>
        </p:nvSpPr>
        <p:spPr/>
        <p:txBody>
          <a:bodyPr/>
          <a:lstStyle/>
          <a:p>
            <a:fld id="{0F86B353-C4F7-488E-8A24-745BB3BD092A}" type="slidenum">
              <a:rPr lang="en-US" smtClean="0"/>
              <a:t>33</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a:t>
            </a:r>
          </a:p>
          <a:p>
            <a:r>
              <a:rPr lang="en-US" i="0" dirty="0" smtClean="0"/>
              <a:t>These are the technology requirement</a:t>
            </a:r>
            <a:r>
              <a:rPr lang="en-US" i="0" baseline="0" dirty="0" smtClean="0"/>
              <a:t> specific to the </a:t>
            </a:r>
            <a:r>
              <a:rPr lang="en-US" i="0" baseline="0" dirty="0" err="1" smtClean="0"/>
              <a:t>PMRN</a:t>
            </a:r>
            <a:endParaRPr lang="en-US" i="0" dirty="0" smtClean="0"/>
          </a:p>
          <a:p>
            <a:r>
              <a:rPr lang="en-US" dirty="0" smtClean="0"/>
              <a:t>Browser</a:t>
            </a:r>
            <a:r>
              <a:rPr lang="en-US" baseline="0" dirty="0" smtClean="0"/>
              <a:t> minimum requirements:</a:t>
            </a:r>
          </a:p>
          <a:p>
            <a:pPr marL="664488" lvl="1" indent="-181225">
              <a:buFontTx/>
              <a:buChar char="-"/>
            </a:pPr>
            <a:r>
              <a:rPr lang="en-US" baseline="0" dirty="0" smtClean="0"/>
              <a:t>Internet Explorer (IE) versions, 9, 10</a:t>
            </a:r>
          </a:p>
          <a:p>
            <a:pPr marL="664488" lvl="1" indent="-181225">
              <a:buFontTx/>
              <a:buChar char="-"/>
            </a:pPr>
            <a:r>
              <a:rPr lang="en-US" baseline="0" dirty="0" smtClean="0"/>
              <a:t>Google Chrome version 32</a:t>
            </a:r>
          </a:p>
          <a:p>
            <a:pPr marL="664488" lvl="1" indent="-181225">
              <a:buFontTx/>
              <a:buChar char="-"/>
            </a:pPr>
            <a:r>
              <a:rPr lang="en-US" baseline="0" dirty="0" smtClean="0"/>
              <a:t>Mozilla Firefox version 26</a:t>
            </a:r>
          </a:p>
          <a:p>
            <a:pPr marL="664488" lvl="1" indent="-181225">
              <a:buFontTx/>
              <a:buChar char="-"/>
            </a:pPr>
            <a:r>
              <a:rPr lang="en-US" baseline="0" dirty="0" smtClean="0"/>
              <a:t>Apple Safari version 5.1.7</a:t>
            </a:r>
          </a:p>
          <a:p>
            <a:pPr marL="181225" indent="-181225">
              <a:buFontTx/>
              <a:buChar char="-"/>
            </a:pPr>
            <a:endParaRPr lang="en-US" baseline="0" dirty="0" smtClean="0"/>
          </a:p>
          <a:p>
            <a:pPr marL="181225" indent="-181225">
              <a:buFontTx/>
              <a:buChar char="-"/>
            </a:pPr>
            <a:r>
              <a:rPr lang="en-US" dirty="0"/>
              <a:t>For computers utilizing Windows or Apple/Macintosh operating systems, the enabling of JavaScript and Cookies are required. </a:t>
            </a:r>
            <a:endParaRPr lang="en-US" baseline="0" dirty="0" smtClean="0"/>
          </a:p>
          <a:p>
            <a:pPr marL="0" indent="0">
              <a:buFontTx/>
              <a:buNone/>
            </a:pPr>
            <a:endParaRPr lang="en-US" baseline="0" dirty="0" smtClean="0"/>
          </a:p>
          <a:p>
            <a:pPr marL="181225" indent="-181225">
              <a:buFontTx/>
              <a:buChar char="-"/>
            </a:pPr>
            <a:r>
              <a:rPr lang="en-US" dirty="0"/>
              <a:t>It is recommended that your monitor resolution be set to </a:t>
            </a:r>
            <a:r>
              <a:rPr lang="en-US" dirty="0" smtClean="0"/>
              <a:t>1024 </a:t>
            </a:r>
            <a:r>
              <a:rPr lang="en-US" dirty="0"/>
              <a:t>by 768</a:t>
            </a:r>
            <a:r>
              <a:rPr lang="en-US" dirty="0" smtClean="0"/>
              <a:t>.</a:t>
            </a:r>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34</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43005"/>
            <a:ext cx="5852160" cy="4531178"/>
          </a:xfrm>
        </p:spPr>
        <p:txBody>
          <a:bodyPr/>
          <a:lstStyle/>
          <a:p>
            <a:r>
              <a:rPr lang="en-US" i="1" dirty="0" smtClean="0"/>
              <a:t>Presenter:</a:t>
            </a:r>
            <a:endParaRPr lang="en-US" i="1" baseline="0" dirty="0" smtClean="0"/>
          </a:p>
          <a:p>
            <a:r>
              <a:rPr lang="en-US" baseline="0" dirty="0" smtClean="0"/>
              <a:t>“The PMRN was designed to protect student and teacher data.</a:t>
            </a:r>
          </a:p>
          <a:p>
            <a:endParaRPr lang="en-US" baseline="0" dirty="0" smtClean="0"/>
          </a:p>
          <a:p>
            <a:r>
              <a:rPr lang="en-US" baseline="0" dirty="0" smtClean="0"/>
              <a:t>Secure Socket Layer (</a:t>
            </a:r>
            <a:r>
              <a:rPr lang="en-US" baseline="0" dirty="0" err="1" smtClean="0"/>
              <a:t>SSL</a:t>
            </a:r>
            <a:r>
              <a:rPr lang="en-US" baseline="0" dirty="0" smtClean="0"/>
              <a:t>): The </a:t>
            </a:r>
            <a:r>
              <a:rPr lang="en-US" baseline="0" dirty="0" err="1" smtClean="0"/>
              <a:t>PMRN</a:t>
            </a:r>
            <a:r>
              <a:rPr lang="en-US" baseline="0" dirty="0" smtClean="0"/>
              <a:t> is a secure socket layer (</a:t>
            </a:r>
            <a:r>
              <a:rPr lang="en-US" baseline="0" dirty="0" err="1" smtClean="0"/>
              <a:t>SSL</a:t>
            </a:r>
            <a:r>
              <a:rPr lang="en-US" baseline="0" dirty="0" smtClean="0"/>
              <a:t>) encrypted site, using the same 128-bit encryption that a bank website uses.</a:t>
            </a:r>
          </a:p>
          <a:p>
            <a:pPr marL="181225" indent="-181225">
              <a:buFontTx/>
              <a:buChar char="-"/>
            </a:pPr>
            <a:endParaRPr lang="en-US" baseline="0" dirty="0" smtClean="0"/>
          </a:p>
          <a:p>
            <a:r>
              <a:rPr lang="en-US" baseline="0" dirty="0" smtClean="0"/>
              <a:t>Saving Passwords: </a:t>
            </a:r>
            <a:r>
              <a:rPr lang="en-US" dirty="0"/>
              <a:t>Some computers and Internet browsers allow you to Save Passwords. It is recommended that you do </a:t>
            </a:r>
            <a:r>
              <a:rPr lang="en-US" i="1" dirty="0"/>
              <a:t>not </a:t>
            </a:r>
            <a:r>
              <a:rPr lang="en-US" dirty="0"/>
              <a:t>have your computer remember your </a:t>
            </a:r>
            <a:r>
              <a:rPr lang="en-US" dirty="0" err="1"/>
              <a:t>PMRN</a:t>
            </a:r>
            <a:r>
              <a:rPr lang="en-US" dirty="0"/>
              <a:t> Password. Ask your site technology specialist about disabling the option to Save Passwords.</a:t>
            </a:r>
            <a:endParaRPr lang="en-US" baseline="0" dirty="0" smtClean="0"/>
          </a:p>
          <a:p>
            <a:pPr marL="181225" indent="-181225">
              <a:buFontTx/>
              <a:buChar char="-"/>
            </a:pPr>
            <a:endParaRPr lang="en-US" baseline="0" dirty="0" smtClean="0"/>
          </a:p>
          <a:p>
            <a:r>
              <a:rPr lang="en-US" baseline="0" dirty="0" smtClean="0"/>
              <a:t>Signing Out:</a:t>
            </a:r>
            <a:r>
              <a:rPr lang="en-US" dirty="0" smtClean="0"/>
              <a:t> </a:t>
            </a:r>
            <a:r>
              <a:rPr lang="en-US" dirty="0"/>
              <a:t>When you complete a </a:t>
            </a:r>
            <a:r>
              <a:rPr lang="en-US" dirty="0" err="1"/>
              <a:t>PMRN</a:t>
            </a:r>
            <a:r>
              <a:rPr lang="en-US" dirty="0"/>
              <a:t> session, please Sign Out. The </a:t>
            </a:r>
            <a:r>
              <a:rPr lang="en-US" dirty="0" err="1"/>
              <a:t>PMRN</a:t>
            </a:r>
            <a:r>
              <a:rPr lang="en-US" dirty="0"/>
              <a:t> will automatically end your session if you are idle for twenty minutes. If you must leave the computer, please Sign Out so that another person who might use your computer cannot have access to information within the </a:t>
            </a:r>
            <a:r>
              <a:rPr lang="en-US" dirty="0" err="1"/>
              <a:t>PMRN</a:t>
            </a:r>
            <a:r>
              <a:rPr lang="en-US" dirty="0"/>
              <a:t>.</a:t>
            </a:r>
          </a:p>
          <a:p>
            <a:r>
              <a:rPr lang="en-US" baseline="0" dirty="0" smtClean="0"/>
              <a:t>Note: To prevent being “timed out”, click Save, refresh the page, or load a new report within twenty minutes. Typing is not considered an action that prevents being “timed out”, as the database is not refreshed.</a:t>
            </a:r>
          </a:p>
          <a:p>
            <a:pPr marL="181225" indent="-181225">
              <a:buFontTx/>
              <a:buChar char="-"/>
            </a:pPr>
            <a:endParaRPr lang="en-US" baseline="0" dirty="0" smtClean="0"/>
          </a:p>
          <a:p>
            <a:r>
              <a:rPr lang="en-US" baseline="0" dirty="0" smtClean="0"/>
              <a:t>Protect Your Identity: </a:t>
            </a:r>
            <a:r>
              <a:rPr lang="en-US" dirty="0"/>
              <a:t>You should keep your </a:t>
            </a:r>
            <a:r>
              <a:rPr lang="en-US" dirty="0" err="1"/>
              <a:t>SSO</a:t>
            </a:r>
            <a:r>
              <a:rPr lang="en-US" dirty="0"/>
              <a:t> User Name and Password in a secure location, and you should not share it with anyone. Details about privacy and security issues can be found on the </a:t>
            </a:r>
            <a:r>
              <a:rPr lang="en-US" dirty="0" err="1"/>
              <a:t>PMRN</a:t>
            </a:r>
            <a:r>
              <a:rPr lang="en-US" dirty="0"/>
              <a:t> site through the Copyright, Privacy Statement, and Disclaimer links found at the bottom of the Sign In page.”</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35</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 slide.</a:t>
            </a:r>
          </a:p>
          <a:p>
            <a:endParaRPr lang="en-US" i="1" dirty="0" smtClean="0"/>
          </a:p>
          <a:p>
            <a:endParaRPr lang="en-US" i="1" dirty="0" smtClean="0"/>
          </a:p>
          <a:p>
            <a:r>
              <a:rPr lang="en-US" i="1" dirty="0" smtClean="0"/>
              <a:t>Additional</a:t>
            </a:r>
            <a:r>
              <a:rPr lang="en-US" i="1" baseline="0" dirty="0" smtClean="0"/>
              <a:t> information:</a:t>
            </a:r>
          </a:p>
          <a:p>
            <a:r>
              <a:rPr lang="en-US" i="0" baseline="0" dirty="0" smtClean="0"/>
              <a:t>Since no students can be excluded from testing they should not be rostered in the PMRN. If they are rostered, withdraw them from the PMRN.</a:t>
            </a:r>
          </a:p>
          <a:p>
            <a:endParaRPr lang="en-US" i="0" baseline="0" dirty="0" smtClean="0"/>
          </a:p>
          <a:p>
            <a:r>
              <a:rPr lang="en-US" dirty="0"/>
              <a:t>Support Specialists cannot invalidate scores.</a:t>
            </a:r>
          </a:p>
          <a:p>
            <a:r>
              <a:rPr lang="en-US" dirty="0"/>
              <a:t>Students can be withdrawn from a school in the middle of a task. </a:t>
            </a:r>
          </a:p>
          <a:p>
            <a:r>
              <a:rPr lang="en-US" dirty="0"/>
              <a:t>Scores will automatically copy to a new school when a student transfers.</a:t>
            </a:r>
          </a:p>
          <a:p>
            <a:endParaRPr lang="en-US" i="0" dirty="0"/>
          </a:p>
        </p:txBody>
      </p:sp>
      <p:sp>
        <p:nvSpPr>
          <p:cNvPr id="4" name="Slide Number Placeholder 3"/>
          <p:cNvSpPr>
            <a:spLocks noGrp="1"/>
          </p:cNvSpPr>
          <p:nvPr>
            <p:ph type="sldNum" sz="quarter" idx="10"/>
          </p:nvPr>
        </p:nvSpPr>
        <p:spPr/>
        <p:txBody>
          <a:bodyPr/>
          <a:lstStyle/>
          <a:p>
            <a:fld id="{0F86B353-C4F7-488E-8A24-745BB3BD092A}" type="slidenum">
              <a:rPr lang="en-US" smtClean="0"/>
              <a:t>36</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a:t>
            </a:r>
            <a:r>
              <a:rPr lang="en-US" i="1" baseline="0" dirty="0" smtClean="0"/>
              <a:t> slide.</a:t>
            </a:r>
          </a:p>
          <a:p>
            <a:endParaRPr lang="en-US" i="1" baseline="0" dirty="0" smtClean="0"/>
          </a:p>
          <a:p>
            <a:endParaRPr lang="en-US" i="1" baseline="0" dirty="0" smtClean="0"/>
          </a:p>
          <a:p>
            <a:r>
              <a:rPr lang="en-US" i="1" baseline="0" dirty="0" smtClean="0"/>
              <a:t>Additional information:</a:t>
            </a:r>
          </a:p>
          <a:p>
            <a:pPr marL="181225" indent="-181225" defTabSz="966529">
              <a:buFontTx/>
              <a:buChar char="-"/>
              <a:defRPr/>
            </a:pPr>
            <a:r>
              <a:rPr lang="en-US" dirty="0" smtClean="0"/>
              <a:t>Students may not be excluded from testing through the PMRN.</a:t>
            </a:r>
            <a:r>
              <a:rPr lang="en-US" baseline="0" dirty="0" smtClean="0"/>
              <a:t> </a:t>
            </a:r>
          </a:p>
          <a:p>
            <a:pPr marL="181225" indent="-181225" defTabSz="966529">
              <a:buFontTx/>
              <a:buChar char="-"/>
              <a:defRPr/>
            </a:pPr>
            <a:r>
              <a:rPr lang="en-US" baseline="0" dirty="0" smtClean="0"/>
              <a:t>Students who will not be assessed using the FAIR-FS are not to be rostered in the PMRN and, if they are rostered, they are to be withdrawn from the school (NOT only removed from the class).</a:t>
            </a:r>
            <a:endParaRPr lang="en-US" dirty="0" smtClean="0"/>
          </a:p>
          <a:p>
            <a:pPr marL="181225" indent="-181225">
              <a:buFontTx/>
              <a:buChar char="-"/>
            </a:pPr>
            <a:endParaRPr lang="en-US" baseline="0" dirty="0" smtClean="0"/>
          </a:p>
          <a:p>
            <a:pPr marL="181225" indent="-181225">
              <a:buFontTx/>
              <a:buChar char="-"/>
            </a:pPr>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37</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a:t>
            </a:r>
            <a:endParaRPr lang="en-US" baseline="0" dirty="0" smtClean="0"/>
          </a:p>
          <a:p>
            <a:pPr defTabSz="966529">
              <a:defRPr/>
            </a:pPr>
            <a:r>
              <a:rPr lang="en-US" dirty="0" smtClean="0"/>
              <a:t>“The year will be divided into three equal Assessment Periods of 60 days each (AP1 = Instructional</a:t>
            </a:r>
            <a:r>
              <a:rPr lang="en-US" baseline="0" dirty="0" smtClean="0"/>
              <a:t> Days 1-60; AP2 = 61-120; AP3 = 121-180). </a:t>
            </a:r>
          </a:p>
          <a:p>
            <a:pPr defTabSz="966529">
              <a:defRPr/>
            </a:pPr>
            <a:endParaRPr lang="en-US" baseline="0" dirty="0" smtClean="0"/>
          </a:p>
          <a:p>
            <a:pPr defTabSz="966529">
              <a:defRPr/>
            </a:pPr>
            <a:r>
              <a:rPr lang="en-US" baseline="0" dirty="0" smtClean="0"/>
              <a:t>There will no longer be an identified “Norming” period or “Lockdown” period.</a:t>
            </a:r>
          </a:p>
          <a:p>
            <a:pPr defTabSz="966529">
              <a:defRPr/>
            </a:pPr>
            <a:endParaRPr lang="en-US" baseline="0" dirty="0" smtClean="0"/>
          </a:p>
          <a:p>
            <a:pPr marL="0" lvl="1" defTabSz="966529">
              <a:defRPr/>
            </a:pPr>
            <a:r>
              <a:rPr lang="en-US" dirty="0" smtClean="0"/>
              <a:t>NOTE: FLKRS must still be administered during the first 30 instructional days.”</a:t>
            </a:r>
          </a:p>
          <a:p>
            <a:pPr defTabSz="966529">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38</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a:t>
            </a:r>
            <a:r>
              <a:rPr lang="en-US" i="1" baseline="0" dirty="0" smtClean="0"/>
              <a:t>er:</a:t>
            </a:r>
          </a:p>
          <a:p>
            <a:r>
              <a:rPr lang="en-US" dirty="0" smtClean="0"/>
              <a:t>“The Support Specialists at the Help Desk at the Florida Center for Reading</a:t>
            </a:r>
            <a:r>
              <a:rPr lang="en-US" baseline="0" dirty="0" smtClean="0"/>
              <a:t> Re</a:t>
            </a:r>
            <a:r>
              <a:rPr lang="en-US" dirty="0" smtClean="0"/>
              <a:t>search or the</a:t>
            </a:r>
            <a:r>
              <a:rPr lang="en-US" baseline="0" dirty="0" smtClean="0"/>
              <a:t> FLDOE </a:t>
            </a:r>
            <a:r>
              <a:rPr lang="en-US" dirty="0" smtClean="0"/>
              <a:t> will not be able to invalidate scores. </a:t>
            </a:r>
          </a:p>
          <a:p>
            <a:pPr marL="181225" indent="-181225">
              <a:buFontTx/>
              <a:buChar char="-"/>
            </a:pPr>
            <a:endParaRPr lang="en-US" dirty="0" smtClean="0"/>
          </a:p>
          <a:p>
            <a:r>
              <a:rPr lang="en-US" dirty="0" smtClean="0"/>
              <a:t>Students who have not completed a task can be withdrawn without completing the task. </a:t>
            </a:r>
          </a:p>
          <a:p>
            <a:pPr marL="181225" indent="-181225">
              <a:buFontTx/>
              <a:buChar char="-"/>
            </a:pPr>
            <a:endParaRPr lang="en-US" dirty="0" smtClean="0"/>
          </a:p>
          <a:p>
            <a:pPr defTabSz="966529">
              <a:defRPr/>
            </a:pPr>
            <a:r>
              <a:rPr lang="en-US" dirty="0" smtClean="0"/>
              <a:t>The next school that enrolls the student during the same AP will pick up the student where the student</a:t>
            </a:r>
            <a:r>
              <a:rPr lang="en-US" baseline="0" dirty="0" smtClean="0"/>
              <a:t> left off in the task.”</a:t>
            </a:r>
            <a:endParaRPr lang="en-US" dirty="0" smtClean="0"/>
          </a:p>
          <a:p>
            <a:pPr marL="181225" indent="-181225">
              <a:buFontTx/>
              <a:buChar char="-"/>
            </a:pPr>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39</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i="1" dirty="0" smtClean="0"/>
              <a:t>Presenter: “</a:t>
            </a:r>
            <a:r>
              <a:rPr lang="en-US" dirty="0" smtClean="0"/>
              <a:t>This section describes the context for assessment in general and</a:t>
            </a:r>
            <a:r>
              <a:rPr lang="en-US" baseline="0" dirty="0" smtClean="0"/>
              <a:t> the role that FAIR-FS plays in assessing Florida’s students.”</a:t>
            </a:r>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4</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6236653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a:t>
            </a:r>
            <a:r>
              <a:rPr lang="en-US" i="1" baseline="0" dirty="0" smtClean="0"/>
              <a:t>er:</a:t>
            </a:r>
          </a:p>
          <a:p>
            <a:r>
              <a:rPr lang="en-US" dirty="0" smtClean="0"/>
              <a:t>“The process of copying scores is</a:t>
            </a:r>
            <a:r>
              <a:rPr lang="en-US" baseline="0" dirty="0" smtClean="0"/>
              <a:t> being modified. </a:t>
            </a:r>
          </a:p>
          <a:p>
            <a:pPr marL="181225" indent="-181225">
              <a:buFontTx/>
              <a:buChar char="-"/>
            </a:pPr>
            <a:endParaRPr lang="en-US" baseline="0" dirty="0" smtClean="0"/>
          </a:p>
          <a:p>
            <a:r>
              <a:rPr lang="en-US" baseline="0" dirty="0" smtClean="0"/>
              <a:t>If a student already has scores from a previous  school, the scores will automatically be transferred.</a:t>
            </a:r>
          </a:p>
          <a:p>
            <a:pPr marL="181225" indent="-181225">
              <a:buFontTx/>
              <a:buChar char="-"/>
            </a:pPr>
            <a:endParaRPr lang="en-US" baseline="0" dirty="0" smtClean="0"/>
          </a:p>
          <a:p>
            <a:pPr defTabSz="966529">
              <a:defRPr/>
            </a:pPr>
            <a:r>
              <a:rPr lang="en-US" baseline="0" dirty="0" smtClean="0"/>
              <a:t>Teachers and school level Users will not have the option to copy or not copy the scores.”</a:t>
            </a:r>
            <a:endParaRPr lang="en-US" dirty="0" smtClean="0"/>
          </a:p>
          <a:p>
            <a:pPr marL="181225" indent="-181225">
              <a:buFontTx/>
              <a:buChar char="-"/>
            </a:pPr>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40</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a:t>
            </a:r>
            <a:r>
              <a:rPr lang="en-US" i="1" baseline="0" dirty="0" smtClean="0"/>
              <a:t>er:</a:t>
            </a:r>
          </a:p>
          <a:p>
            <a:r>
              <a:rPr lang="en-US" dirty="0" smtClean="0"/>
              <a:t>“The User’s Guide for PMRN v4</a:t>
            </a:r>
            <a:r>
              <a:rPr lang="en-US" baseline="0" dirty="0" smtClean="0"/>
              <a:t> is currently under development</a:t>
            </a:r>
            <a:r>
              <a:rPr lang="en-US" dirty="0" smtClean="0"/>
              <a:t>.</a:t>
            </a:r>
          </a:p>
          <a:p>
            <a:endParaRPr lang="en-US" dirty="0"/>
          </a:p>
          <a:p>
            <a:r>
              <a:rPr lang="en-US" dirty="0" smtClean="0"/>
              <a:t>Until one is developed,</a:t>
            </a:r>
            <a:r>
              <a:rPr lang="en-US" baseline="0" dirty="0" smtClean="0"/>
              <a:t> it is recommended that Users use the 2013-2014 v3 User’s Guide. </a:t>
            </a:r>
          </a:p>
          <a:p>
            <a:pPr marL="181225" indent="-181225">
              <a:buFontTx/>
              <a:buChar char="-"/>
            </a:pPr>
            <a:endParaRPr lang="en-US" baseline="0" dirty="0" smtClean="0"/>
          </a:p>
          <a:p>
            <a:r>
              <a:rPr lang="en-US" baseline="0" dirty="0" smtClean="0"/>
              <a:t>Although the look and feel of PMRN v3 and PMRN v4 are different, the major functions of the two applications are similar.”</a:t>
            </a:r>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41</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a:t>
            </a:r>
            <a:endParaRPr lang="en-US" i="1" baseline="0" dirty="0" smtClean="0"/>
          </a:p>
          <a:p>
            <a:r>
              <a:rPr lang="en-US" baseline="0" dirty="0" smtClean="0"/>
              <a:t>“The </a:t>
            </a:r>
            <a:r>
              <a:rPr lang="en-US" dirty="0" smtClean="0"/>
              <a:t>3-12 Web-based Assessment Module (WAM) for FAIR-FS</a:t>
            </a:r>
            <a:r>
              <a:rPr lang="en-US" baseline="0" dirty="0" smtClean="0"/>
              <a:t> now has an option to automatically ‘sync’ data from the PMRN to the WAM.</a:t>
            </a:r>
          </a:p>
          <a:p>
            <a:pPr marL="181225" indent="-181225">
              <a:buFontTx/>
              <a:buChar char="-"/>
            </a:pPr>
            <a:endParaRPr lang="en-US" baseline="0" dirty="0" smtClean="0"/>
          </a:p>
          <a:p>
            <a:pPr defTabSz="966529">
              <a:defRPr/>
            </a:pPr>
            <a:r>
              <a:rPr lang="en-US" baseline="0" dirty="0" smtClean="0"/>
              <a:t>This function allows a User to instantly add any students in the WAM that have been recently been added to the school in the PMRN.”</a:t>
            </a:r>
            <a:endParaRPr lang="en-US" dirty="0" smtClean="0"/>
          </a:p>
          <a:p>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42</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a:t>
            </a:r>
            <a:endParaRPr lang="en-US" dirty="0" smtClean="0"/>
          </a:p>
          <a:p>
            <a:r>
              <a:rPr lang="en-US" dirty="0" smtClean="0"/>
              <a:t>“Questions</a:t>
            </a:r>
            <a:r>
              <a:rPr lang="en-US" baseline="0" dirty="0" smtClean="0"/>
              <a:t> and requests for assistance should be directed to the Florida Department of Education (FLDOE) Integrated Education Network Service Center. The Service Center will provide Users with assistance on questions and issues regarding the PMRN, K-2 AIR, 3-12 WAM, and FAIR-FS.</a:t>
            </a:r>
          </a:p>
          <a:p>
            <a:pPr marL="181225" indent="-181225">
              <a:buFontTx/>
              <a:buChar char="-"/>
            </a:pPr>
            <a:endParaRPr lang="en-US" baseline="0" dirty="0" smtClean="0"/>
          </a:p>
          <a:p>
            <a:r>
              <a:rPr lang="en-US" baseline="0" dirty="0" smtClean="0"/>
              <a:t>Service Center operational hours are Monday through Friday, 7:00 AM – 7:30PM ET.”</a:t>
            </a:r>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43</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a:t>
            </a:r>
          </a:p>
          <a:p>
            <a:r>
              <a:rPr lang="en-US" baseline="0" dirty="0" smtClean="0"/>
              <a:t>“Section check – do I know how to do each of these steps? Which staff members need to perform these functions and how will I ensure they have this information? </a:t>
            </a:r>
            <a:endParaRPr lang="en-US" dirty="0" smtClean="0"/>
          </a:p>
          <a:p>
            <a:endParaRPr lang="en-US" baseline="0" dirty="0" smtClean="0"/>
          </a:p>
          <a:p>
            <a:pPr marL="181225" indent="-181225">
              <a:buFontTx/>
              <a:buChar char="-"/>
            </a:pPr>
            <a:r>
              <a:rPr lang="en-US" baseline="0" dirty="0" smtClean="0"/>
              <a:t>What is the PMRN?</a:t>
            </a:r>
          </a:p>
          <a:p>
            <a:pPr marL="181225" indent="-181225">
              <a:buFontTx/>
              <a:buChar char="-"/>
            </a:pPr>
            <a:r>
              <a:rPr lang="en-US" baseline="0" dirty="0" smtClean="0"/>
              <a:t>New PMRN URL Address</a:t>
            </a:r>
          </a:p>
          <a:p>
            <a:pPr marL="181225" indent="-181225">
              <a:buFontTx/>
              <a:buChar char="-"/>
            </a:pPr>
            <a:r>
              <a:rPr lang="en-US" baseline="0" dirty="0" smtClean="0"/>
              <a:t>PMRN Technology Requirements  (</a:t>
            </a:r>
            <a:r>
              <a:rPr lang="en-US" b="1" baseline="0" dirty="0" smtClean="0"/>
              <a:t>Give to IT department/person)</a:t>
            </a:r>
            <a:endParaRPr lang="en-US" baseline="0" dirty="0" smtClean="0"/>
          </a:p>
          <a:p>
            <a:pPr marL="181225" indent="-181225">
              <a:buFontTx/>
              <a:buChar char="-"/>
            </a:pPr>
            <a:r>
              <a:rPr lang="en-US" baseline="0" dirty="0" smtClean="0"/>
              <a:t>PMRN Security</a:t>
            </a:r>
          </a:p>
          <a:p>
            <a:pPr marL="181225" indent="-181225">
              <a:buFontTx/>
              <a:buChar char="-"/>
            </a:pPr>
            <a:r>
              <a:rPr lang="en-US" baseline="0" dirty="0" smtClean="0"/>
              <a:t>PMRN v3 and v4 Differences</a:t>
            </a:r>
          </a:p>
          <a:p>
            <a:pPr marL="181225" indent="-181225">
              <a:buFontTx/>
              <a:buChar char="-"/>
            </a:pPr>
            <a:endParaRPr lang="en-US" baseline="0" dirty="0" smtClean="0"/>
          </a:p>
        </p:txBody>
      </p:sp>
      <p:sp>
        <p:nvSpPr>
          <p:cNvPr id="4" name="Slide Number Placeholder 3"/>
          <p:cNvSpPr>
            <a:spLocks noGrp="1"/>
          </p:cNvSpPr>
          <p:nvPr>
            <p:ph type="sldNum" sz="quarter" idx="10"/>
          </p:nvPr>
        </p:nvSpPr>
        <p:spPr/>
        <p:txBody>
          <a:bodyPr/>
          <a:lstStyle/>
          <a:p>
            <a:fld id="{0F86B353-C4F7-488E-8A24-745BB3BD092A}" type="slidenum">
              <a:rPr lang="en-US" smtClean="0"/>
              <a:t>44</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a:t>
            </a:r>
          </a:p>
          <a:p>
            <a:r>
              <a:rPr lang="en-US" i="1" dirty="0" smtClean="0"/>
              <a:t>“ </a:t>
            </a:r>
            <a:r>
              <a:rPr lang="en-US" i="0" dirty="0" smtClean="0"/>
              <a:t>We’ve gone</a:t>
            </a:r>
            <a:r>
              <a:rPr lang="en-US" i="0" baseline="0" dirty="0" smtClean="0"/>
              <a:t> over the system specifications and introduced the PMRN. Next we will go through another critical new component to the PMRN for the 2014-2015 school year, the Single Sign-On.”</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A0A4684-5EFD-1E48-B4E2-743DED377690}" type="slidenum">
              <a:rPr lang="en-US" smtClean="0"/>
              <a:t>45</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25827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a:t>
            </a:r>
          </a:p>
          <a:p>
            <a:r>
              <a:rPr lang="en-US" b="1" i="1" dirty="0" smtClean="0"/>
              <a:t>“</a:t>
            </a:r>
            <a:r>
              <a:rPr lang="en-US" b="1" i="0" dirty="0" smtClean="0"/>
              <a:t>How</a:t>
            </a:r>
            <a:r>
              <a:rPr lang="en-US" b="1" i="0" baseline="0" dirty="0" smtClean="0"/>
              <a:t> many of you are currently using the Department of Education’s Single Sign-On portal?”</a:t>
            </a:r>
            <a:endParaRPr lang="en-US" b="1" i="1" dirty="0"/>
          </a:p>
        </p:txBody>
      </p:sp>
      <p:sp>
        <p:nvSpPr>
          <p:cNvPr id="4" name="Slide Number Placeholder 3"/>
          <p:cNvSpPr>
            <a:spLocks noGrp="1"/>
          </p:cNvSpPr>
          <p:nvPr>
            <p:ph type="sldNum" sz="quarter" idx="10"/>
          </p:nvPr>
        </p:nvSpPr>
        <p:spPr/>
        <p:txBody>
          <a:bodyPr/>
          <a:lstStyle/>
          <a:p>
            <a:fld id="{9A0A4684-5EFD-1E48-B4E2-743DED377690}" type="slidenum">
              <a:rPr lang="en-US" smtClean="0"/>
              <a:t>46</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18410735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a:t>
            </a:r>
            <a:r>
              <a:rPr lang="en-US" i="1" baseline="0" dirty="0" smtClean="0"/>
              <a:t> slide.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47</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 slide.</a:t>
            </a:r>
            <a:endParaRPr lang="en-US" i="1" dirty="0"/>
          </a:p>
        </p:txBody>
      </p:sp>
      <p:sp>
        <p:nvSpPr>
          <p:cNvPr id="4" name="Slide Number Placeholder 3"/>
          <p:cNvSpPr>
            <a:spLocks noGrp="1"/>
          </p:cNvSpPr>
          <p:nvPr>
            <p:ph type="sldNum" sz="quarter" idx="10"/>
          </p:nvPr>
        </p:nvSpPr>
        <p:spPr/>
        <p:txBody>
          <a:bodyPr/>
          <a:lstStyle/>
          <a:p>
            <a:fld id="{0F86B353-C4F7-488E-8A24-745BB3BD092A}" type="slidenum">
              <a:rPr lang="en-US" smtClean="0"/>
              <a:t>48</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1513475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a:t>
            </a:r>
          </a:p>
          <a:p>
            <a:endParaRPr lang="en-US" dirty="0" smtClean="0"/>
          </a:p>
          <a:p>
            <a:r>
              <a:rPr lang="en-US" dirty="0" smtClean="0"/>
              <a:t>These</a:t>
            </a:r>
            <a:r>
              <a:rPr lang="en-US" baseline="0" dirty="0" smtClean="0"/>
              <a:t> resources will be available through the </a:t>
            </a:r>
            <a:r>
              <a:rPr lang="en-US" baseline="0" dirty="0" err="1" smtClean="0"/>
              <a:t>SSO</a:t>
            </a:r>
            <a:r>
              <a:rPr lang="en-US" baseline="0" dirty="0" smtClean="0"/>
              <a:t> during the upcoming school year and training will be provided for each separately</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F86B353-C4F7-488E-8A24-745BB3BD092A}" type="slidenum">
              <a:rPr lang="en-US" smtClean="0"/>
              <a:t>49</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195186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a:t>
            </a:r>
            <a:r>
              <a:rPr lang="en-US" i="1" baseline="0" dirty="0" smtClean="0"/>
              <a:t> </a:t>
            </a:r>
          </a:p>
          <a:p>
            <a:r>
              <a:rPr lang="en-US" i="1" baseline="0" dirty="0" smtClean="0"/>
              <a:t>“</a:t>
            </a:r>
            <a:r>
              <a:rPr lang="en-US" dirty="0" smtClean="0"/>
              <a:t>Schools have a variety of stakeholders</a:t>
            </a:r>
            <a:r>
              <a:rPr lang="en-US" baseline="0" dirty="0" smtClean="0"/>
              <a:t> with a variety of critical decisions to make in order to impact those life and career outcomes we all know can be impacted by education. Stakeholders increasingly want objective information in order to make their decisions. </a:t>
            </a:r>
          </a:p>
          <a:p>
            <a:endParaRPr lang="en-US" baseline="0" dirty="0" smtClean="0"/>
          </a:p>
          <a:p>
            <a:r>
              <a:rPr lang="en-US" baseline="0" dirty="0" smtClean="0"/>
              <a:t>One source of information (e.g., end of year test) cannot appropriately answer each of these questions.” </a:t>
            </a:r>
          </a:p>
          <a:p>
            <a:endParaRPr lang="en-US" baseline="0" dirty="0" smtClean="0"/>
          </a:p>
        </p:txBody>
      </p:sp>
      <p:sp>
        <p:nvSpPr>
          <p:cNvPr id="4" name="Slide Number Placeholder 3"/>
          <p:cNvSpPr>
            <a:spLocks noGrp="1"/>
          </p:cNvSpPr>
          <p:nvPr>
            <p:ph type="sldNum" sz="quarter" idx="10"/>
          </p:nvPr>
        </p:nvSpPr>
        <p:spPr/>
        <p:txBody>
          <a:bodyPr/>
          <a:lstStyle/>
          <a:p>
            <a:fld id="{9A0A4684-5EFD-1E48-B4E2-743DED377690}" type="slidenum">
              <a:rPr lang="en-US" smtClean="0"/>
              <a:t>5</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9964406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i="1" dirty="0" smtClean="0"/>
              <a:t>Present Slide.</a:t>
            </a:r>
          </a:p>
          <a:p>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50</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34963119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i="1" dirty="0" smtClean="0"/>
              <a:t>Present slide.</a:t>
            </a:r>
          </a:p>
          <a:p>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51</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3245222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i="1" dirty="0" smtClean="0"/>
              <a:t>Present Slide.</a:t>
            </a:r>
          </a:p>
          <a:p>
            <a:endParaRPr lang="en-US" dirty="0" smtClean="0"/>
          </a:p>
          <a:p>
            <a:r>
              <a:rPr lang="en-US" i="1" dirty="0" smtClean="0"/>
              <a:t>Presenter:</a:t>
            </a:r>
            <a:r>
              <a:rPr lang="en-US" i="1" baseline="0" dirty="0" smtClean="0"/>
              <a:t> </a:t>
            </a:r>
          </a:p>
          <a:p>
            <a:r>
              <a:rPr lang="en-US" baseline="0" dirty="0" smtClean="0"/>
              <a:t>“This slide is subject to change, this information is correct as of 7/7/14.”</a:t>
            </a:r>
            <a:endParaRPr lang="en-US" dirty="0" smtClean="0"/>
          </a:p>
          <a:p>
            <a:r>
              <a:rPr lang="en-US" dirty="0" smtClean="0"/>
              <a:t>Additional Information:</a:t>
            </a:r>
          </a:p>
          <a:p>
            <a:r>
              <a:rPr lang="en-US" dirty="0" smtClean="0"/>
              <a:t>Hosted </a:t>
            </a:r>
          </a:p>
          <a:p>
            <a:pPr lvl="1"/>
            <a:r>
              <a:rPr lang="en-US" dirty="0" smtClean="0"/>
              <a:t>33 Districts</a:t>
            </a:r>
          </a:p>
          <a:p>
            <a:pPr lvl="1"/>
            <a:r>
              <a:rPr lang="en-US" dirty="0" smtClean="0"/>
              <a:t>29,849 Users (9%)</a:t>
            </a:r>
          </a:p>
          <a:p>
            <a:pPr lvl="1"/>
            <a:endParaRPr lang="en-US" dirty="0" smtClean="0"/>
          </a:p>
          <a:p>
            <a:r>
              <a:rPr lang="en-US" dirty="0" smtClean="0"/>
              <a:t>Federated</a:t>
            </a:r>
          </a:p>
          <a:p>
            <a:pPr lvl="1"/>
            <a:r>
              <a:rPr lang="en-US" dirty="0" smtClean="0"/>
              <a:t>40 Districts</a:t>
            </a:r>
          </a:p>
          <a:p>
            <a:pPr lvl="1"/>
            <a:r>
              <a:rPr lang="en-US" dirty="0" smtClean="0"/>
              <a:t>294,952 Users (91%) </a:t>
            </a:r>
          </a:p>
          <a:p>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52</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10893130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i="1" dirty="0" smtClean="0"/>
              <a:t>Present Slide.</a:t>
            </a:r>
            <a:endParaRPr lang="en-US" i="1" dirty="0"/>
          </a:p>
          <a:p>
            <a:pPr defTabSz="966529">
              <a:defRPr/>
            </a:pPr>
            <a:endParaRPr lang="en-US" dirty="0"/>
          </a:p>
          <a:p>
            <a:pPr defTabSz="966529">
              <a:defRPr/>
            </a:pPr>
            <a:endParaRPr lang="en-US" dirty="0"/>
          </a:p>
          <a:p>
            <a:pPr defTabSz="966529">
              <a:defRPr/>
            </a:pPr>
            <a:endParaRPr lang="en-US" dirty="0"/>
          </a:p>
          <a:p>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53</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3979497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 Slide.</a:t>
            </a:r>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54</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39201517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dirty="0" smtClean="0"/>
              <a:t>Present Slide.</a:t>
            </a:r>
          </a:p>
          <a:p>
            <a:pPr defTabSz="966529">
              <a:defRPr/>
            </a:pPr>
            <a:endParaRPr lang="en-US" dirty="0" smtClean="0"/>
          </a:p>
          <a:p>
            <a:pPr defTabSz="966529">
              <a:defRPr/>
            </a:pPr>
            <a:r>
              <a:rPr lang="en-US" dirty="0" smtClean="0"/>
              <a:t>Fly-in</a:t>
            </a:r>
            <a:r>
              <a:rPr lang="en-US" baseline="0" dirty="0" smtClean="0"/>
              <a:t> 1</a:t>
            </a:r>
          </a:p>
          <a:p>
            <a:pPr defTabSz="966529">
              <a:defRPr/>
            </a:pPr>
            <a:r>
              <a:rPr lang="en-US" baseline="0" dirty="0" smtClean="0"/>
              <a:t>“Select your organization.”</a:t>
            </a:r>
            <a:endParaRPr lang="en-US" dirty="0" smtClean="0"/>
          </a:p>
          <a:p>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55</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31018584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p>
          <a:p>
            <a:endParaRPr lang="en-US" dirty="0" smtClean="0"/>
          </a:p>
          <a:p>
            <a:r>
              <a:rPr lang="en-US" dirty="0" smtClean="0"/>
              <a:t>“We’ve introduced</a:t>
            </a:r>
            <a:r>
              <a:rPr lang="en-US" baseline="0" dirty="0" smtClean="0"/>
              <a:t> the </a:t>
            </a:r>
            <a:r>
              <a:rPr lang="en-US" baseline="0" dirty="0" err="1" smtClean="0"/>
              <a:t>SSO</a:t>
            </a:r>
            <a:r>
              <a:rPr lang="en-US" baseline="0" dirty="0" smtClean="0"/>
              <a:t>, now we’re going to discuss the interaction of the </a:t>
            </a:r>
            <a:r>
              <a:rPr lang="en-US" baseline="0" dirty="0" err="1" smtClean="0"/>
              <a:t>SSO</a:t>
            </a:r>
            <a:r>
              <a:rPr lang="en-US" baseline="0" dirty="0" smtClean="0"/>
              <a:t> with the </a:t>
            </a:r>
            <a:r>
              <a:rPr lang="en-US" baseline="0" dirty="0" err="1" smtClean="0"/>
              <a:t>PMRN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56</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40599394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dirty="0"/>
              <a:t>The Username and Password fields above the SSO icon is for non-public school access.</a:t>
            </a:r>
          </a:p>
          <a:p>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59</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36995993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Jaime talks about the Principal’s Role in registering users for the </a:t>
            </a:r>
            <a:r>
              <a:rPr lang="en-US" baseline="0" dirty="0" err="1" smtClean="0"/>
              <a:t>PMRN</a:t>
            </a:r>
            <a:r>
              <a:rPr lang="en-US" baseline="0" dirty="0" smtClean="0"/>
              <a:t>, are there any questions regarding the </a:t>
            </a:r>
            <a:r>
              <a:rPr lang="en-US" baseline="0" dirty="0" err="1" smtClean="0"/>
              <a:t>SSO</a:t>
            </a:r>
            <a:r>
              <a:rPr lang="en-US" baseline="0" dirty="0" smtClean="0"/>
              <a:t>?</a:t>
            </a:r>
            <a:endParaRPr lang="en-US" dirty="0"/>
          </a:p>
        </p:txBody>
      </p:sp>
      <p:sp>
        <p:nvSpPr>
          <p:cNvPr id="5" name="Slide Number Placeholder 4"/>
          <p:cNvSpPr>
            <a:spLocks noGrp="1"/>
          </p:cNvSpPr>
          <p:nvPr>
            <p:ph type="sldNum" sz="quarter" idx="11"/>
          </p:nvPr>
        </p:nvSpPr>
        <p:spPr/>
        <p:txBody>
          <a:bodyPr/>
          <a:lstStyle/>
          <a:p>
            <a:fld id="{9A0A4684-5EFD-1E48-B4E2-743DED377690}" type="slidenum">
              <a:rPr lang="en-US" smtClean="0"/>
              <a:t>60</a:t>
            </a:fld>
            <a:endParaRPr lang="en-US"/>
          </a:p>
        </p:txBody>
      </p:sp>
      <p:sp>
        <p:nvSpPr>
          <p:cNvPr id="4" name="Footer Placeholder 3"/>
          <p:cNvSpPr>
            <a:spLocks noGrp="1"/>
          </p:cNvSpPr>
          <p:nvPr>
            <p:ph type="ftr" sz="quarter" idx="12"/>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13307647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dirty="0" smtClean="0"/>
              <a:t>Present Slide.</a:t>
            </a:r>
          </a:p>
          <a:p>
            <a:endParaRPr lang="en-US" dirty="0" smtClean="0"/>
          </a:p>
          <a:p>
            <a:r>
              <a:rPr lang="en-US" dirty="0" smtClean="0"/>
              <a:t>Presenter: These are</a:t>
            </a:r>
            <a:r>
              <a:rPr lang="en-US" baseline="0" dirty="0" smtClean="0"/>
              <a:t> just a few examples of the Sign In page for Federated users. </a:t>
            </a:r>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61</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3355431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 </a:t>
            </a:r>
          </a:p>
          <a:p>
            <a:r>
              <a:rPr lang="en-US" i="1" dirty="0" smtClean="0"/>
              <a:t>“</a:t>
            </a:r>
            <a:r>
              <a:rPr lang="en-US" dirty="0" smtClean="0"/>
              <a:t>These are just a few of the critical questions</a:t>
            </a:r>
            <a:r>
              <a:rPr lang="en-US" baseline="0" dirty="0" smtClean="0"/>
              <a:t> that need to be answered within education and some of the mechanisms by which those questions are answered.” </a:t>
            </a:r>
          </a:p>
          <a:p>
            <a:endParaRPr lang="en-US" baseline="0" dirty="0" smtClean="0"/>
          </a:p>
          <a:p>
            <a:endParaRPr lang="en-US" baseline="0" dirty="0" smtClean="0"/>
          </a:p>
          <a:p>
            <a:r>
              <a:rPr lang="en-US" i="1" dirty="0" smtClean="0"/>
              <a:t>Additional information:</a:t>
            </a:r>
          </a:p>
          <a:p>
            <a:r>
              <a:rPr lang="en-US" dirty="0" smtClean="0"/>
              <a:t>Is Stanley responding</a:t>
            </a:r>
            <a:r>
              <a:rPr lang="en-US" baseline="0" dirty="0" smtClean="0"/>
              <a:t> to the curriculum? (</a:t>
            </a:r>
            <a:r>
              <a:rPr lang="en-US" b="1" baseline="0" dirty="0" smtClean="0"/>
              <a:t>report card grades, curriculum embedded assessments</a:t>
            </a:r>
            <a:r>
              <a:rPr lang="en-US" baseline="0" dirty="0" smtClean="0"/>
              <a:t>) </a:t>
            </a:r>
          </a:p>
          <a:p>
            <a:r>
              <a:rPr lang="en-US" baseline="0" dirty="0" smtClean="0"/>
              <a:t>How is Stanley doing in reading compared with other students his age? (</a:t>
            </a:r>
            <a:r>
              <a:rPr lang="en-US" b="1" baseline="0" dirty="0" smtClean="0"/>
              <a:t>screening</a:t>
            </a:r>
            <a:r>
              <a:rPr lang="en-US" baseline="0" dirty="0" smtClean="0"/>
              <a:t>)</a:t>
            </a:r>
          </a:p>
          <a:p>
            <a:r>
              <a:rPr lang="en-US" baseline="0" dirty="0" smtClean="0"/>
              <a:t>Is Stanley gaining the skills necessary to be a good reader? (</a:t>
            </a:r>
            <a:r>
              <a:rPr lang="en-US" b="1" baseline="0" dirty="0" smtClean="0"/>
              <a:t>screening</a:t>
            </a:r>
            <a:r>
              <a:rPr lang="en-US" baseline="0" dirty="0" smtClean="0"/>
              <a:t>)</a:t>
            </a:r>
          </a:p>
          <a:p>
            <a:r>
              <a:rPr lang="en-US" baseline="0" dirty="0" smtClean="0"/>
              <a:t>Is Stanley making appropriate progress to graduate from high school? (</a:t>
            </a:r>
            <a:r>
              <a:rPr lang="en-US" b="1" baseline="0" dirty="0" smtClean="0"/>
              <a:t>end of year test</a:t>
            </a:r>
            <a:r>
              <a:rPr lang="en-US" baseline="0" dirty="0" smtClean="0"/>
              <a:t>)</a:t>
            </a:r>
          </a:p>
          <a:p>
            <a:r>
              <a:rPr lang="en-US" baseline="0" dirty="0" smtClean="0"/>
              <a:t>Is Stanley demonstrating skills that represent the standards? (</a:t>
            </a:r>
            <a:r>
              <a:rPr lang="en-US" b="1" baseline="0" dirty="0" smtClean="0"/>
              <a:t>formative assessment</a:t>
            </a:r>
            <a:r>
              <a:rPr lang="en-US" baseline="0" dirty="0" smtClean="0"/>
              <a:t>)</a:t>
            </a:r>
          </a:p>
          <a:p>
            <a:r>
              <a:rPr lang="en-US" baseline="0" dirty="0" smtClean="0"/>
              <a:t>What is the likelihood that Stanley will pass the end of year test? (</a:t>
            </a:r>
            <a:r>
              <a:rPr lang="en-US" b="1" baseline="0" dirty="0" smtClean="0"/>
              <a:t>screening</a:t>
            </a:r>
            <a:r>
              <a:rPr lang="en-US" baseline="0" dirty="0" smtClean="0"/>
              <a:t>)</a:t>
            </a:r>
          </a:p>
          <a:p>
            <a:r>
              <a:rPr lang="en-US" baseline="0" dirty="0" smtClean="0"/>
              <a:t>Did Stanley understand the concept presented in class yesterday? (</a:t>
            </a:r>
            <a:r>
              <a:rPr lang="en-US" b="1" baseline="0" dirty="0" smtClean="0"/>
              <a:t>formative assessment</a:t>
            </a:r>
            <a:r>
              <a:rPr lang="en-US" baseline="0" dirty="0" smtClean="0"/>
              <a:t>)</a:t>
            </a:r>
          </a:p>
          <a:p>
            <a:r>
              <a:rPr lang="en-US" baseline="0" dirty="0" smtClean="0"/>
              <a:t>Does Stanley have a learning disability? (</a:t>
            </a:r>
            <a:r>
              <a:rPr lang="en-US" b="1" baseline="0" dirty="0" smtClean="0"/>
              <a:t>ongoing progress monitoring of intensive evidence based instruction/intervention</a:t>
            </a:r>
            <a:r>
              <a:rPr lang="en-US" baseline="0" dirty="0" smtClean="0"/>
              <a:t>) </a:t>
            </a:r>
          </a:p>
          <a:p>
            <a:r>
              <a:rPr lang="en-US" baseline="0" dirty="0" smtClean="0"/>
              <a:t>Is my child making the necessary progress?(</a:t>
            </a:r>
            <a:r>
              <a:rPr lang="en-US" b="1" baseline="0" dirty="0" smtClean="0"/>
              <a:t>end of year test</a:t>
            </a:r>
            <a:r>
              <a:rPr lang="en-US" baseline="0" dirty="0" smtClean="0"/>
              <a:t>)</a:t>
            </a:r>
          </a:p>
          <a:p>
            <a:endParaRPr lang="en-US" dirty="0" smtClean="0"/>
          </a:p>
          <a:p>
            <a:r>
              <a:rPr lang="en-US" baseline="0" dirty="0" smtClean="0"/>
              <a:t>Each assessment tool is developed to answer specific questions and may or may not be used to answer other questions. They must be validated for each specific use.  </a:t>
            </a:r>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6</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12193213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dirty="0" smtClean="0"/>
              <a:t>Present Slide.</a:t>
            </a:r>
          </a:p>
          <a:p>
            <a:endParaRPr lang="en-US" dirty="0"/>
          </a:p>
          <a:p>
            <a:r>
              <a:rPr lang="en-US" dirty="0"/>
              <a:t>Presenter: The first e-mail will contain your username, which consists of your Local Education Agencies (LEAs) SSO ID number hyphenated with your email address. The second e-mail will contain a temporary password with instructions on how to login, complete the password registration, and change the temporary password to one of your own.</a:t>
            </a:r>
          </a:p>
          <a:p>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62</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13857129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 Slide.</a:t>
            </a:r>
          </a:p>
          <a:p>
            <a:endParaRPr lang="en-US" dirty="0" smtClean="0"/>
          </a:p>
          <a:p>
            <a:r>
              <a:rPr lang="en-US" dirty="0" smtClean="0"/>
              <a:t>Presenter:</a:t>
            </a:r>
            <a:r>
              <a:rPr lang="en-US" baseline="0" dirty="0" smtClean="0"/>
              <a:t> </a:t>
            </a:r>
          </a:p>
          <a:p>
            <a:pPr marL="181225" indent="-181225">
              <a:buFontTx/>
              <a:buChar char="-"/>
            </a:pPr>
            <a:r>
              <a:rPr lang="en-US" baseline="0" dirty="0" smtClean="0"/>
              <a:t>Click the yellow “Manage Account” button </a:t>
            </a:r>
          </a:p>
          <a:p>
            <a:pPr marL="181225" indent="-181225">
              <a:buFontTx/>
              <a:buChar char="-"/>
            </a:pPr>
            <a:r>
              <a:rPr lang="en-US" baseline="0" dirty="0" smtClean="0"/>
              <a:t>Select “Security Questions” from the drop down menu</a:t>
            </a:r>
          </a:p>
          <a:p>
            <a:pPr marL="181225" indent="-181225">
              <a:buFontTx/>
              <a:buChar char="-"/>
            </a:pPr>
            <a:r>
              <a:rPr lang="en-US" baseline="0" dirty="0" smtClean="0"/>
              <a:t>Follow the steps in Microsoft Forefront Identity Manager to register your password</a:t>
            </a:r>
          </a:p>
        </p:txBody>
      </p:sp>
      <p:sp>
        <p:nvSpPr>
          <p:cNvPr id="4" name="Slide Number Placeholder 3"/>
          <p:cNvSpPr>
            <a:spLocks noGrp="1"/>
          </p:cNvSpPr>
          <p:nvPr>
            <p:ph type="sldNum" sz="quarter" idx="10"/>
          </p:nvPr>
        </p:nvSpPr>
        <p:spPr/>
        <p:txBody>
          <a:bodyPr/>
          <a:lstStyle/>
          <a:p>
            <a:fld id="{0F86B353-C4F7-488E-8A24-745BB3BD092A}" type="slidenum">
              <a:rPr lang="en-US" smtClean="0"/>
              <a:t>63</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16605286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i="1" dirty="0" smtClean="0"/>
              <a:t>Presenter:</a:t>
            </a:r>
            <a:r>
              <a:rPr lang="en-US" i="1" baseline="0" dirty="0" smtClean="0"/>
              <a:t> </a:t>
            </a:r>
          </a:p>
          <a:p>
            <a:pPr defTabSz="483265">
              <a:defRPr/>
            </a:pPr>
            <a:r>
              <a:rPr lang="en-US" i="1" dirty="0" smtClean="0"/>
              <a:t>“</a:t>
            </a:r>
            <a:r>
              <a:rPr lang="en-US" dirty="0" smtClean="0"/>
              <a:t>FLDOE will notify</a:t>
            </a:r>
            <a:r>
              <a:rPr lang="en-US" baseline="0" dirty="0" smtClean="0"/>
              <a:t> hosted users via e-mail when their expiration date is approaching  to reset their Password. </a:t>
            </a:r>
            <a:r>
              <a:rPr lang="en-US" dirty="0"/>
              <a:t>It is very important for Hosted staff members to register passwords after they login for the first time. Passwords expire every 90 days and must be reset to something new. Users can reset their password by providing the answer to one of their security questions.”</a:t>
            </a:r>
          </a:p>
          <a:p>
            <a:endParaRPr lang="en-US" dirty="0" smtClean="0"/>
          </a:p>
          <a:p>
            <a:pPr defTabSz="483265">
              <a:defRPr/>
            </a:pPr>
            <a:r>
              <a:rPr lang="en-US" i="1" dirty="0" smtClean="0"/>
              <a:t>Present slide.</a:t>
            </a:r>
          </a:p>
          <a:p>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64</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16605286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dirty="0" smtClean="0"/>
              <a:t>Present Slide.</a:t>
            </a:r>
          </a:p>
          <a:p>
            <a:endParaRPr lang="en-US" dirty="0" smtClean="0"/>
          </a:p>
          <a:p>
            <a:r>
              <a:rPr lang="en-US" dirty="0" smtClean="0"/>
              <a:t>Presenter:</a:t>
            </a:r>
          </a:p>
          <a:p>
            <a:pPr marL="181225" indent="-181225">
              <a:buFontTx/>
              <a:buChar char="-"/>
            </a:pPr>
            <a:r>
              <a:rPr lang="en-US" dirty="0" smtClean="0"/>
              <a:t>On the SSO Sign In page click</a:t>
            </a:r>
            <a:r>
              <a:rPr lang="en-US" baseline="0" dirty="0" smtClean="0"/>
              <a:t> the “Forgot Password?” link</a:t>
            </a:r>
          </a:p>
          <a:p>
            <a:pPr marL="181225" indent="-181225">
              <a:buFontTx/>
              <a:buChar char="-"/>
            </a:pPr>
            <a:r>
              <a:rPr lang="en-US" baseline="0" dirty="0" smtClean="0"/>
              <a:t>You will need to enter your SSO Username, then verify you identity by answering one of your registered security questions</a:t>
            </a:r>
          </a:p>
        </p:txBody>
      </p:sp>
      <p:sp>
        <p:nvSpPr>
          <p:cNvPr id="4" name="Slide Number Placeholder 3"/>
          <p:cNvSpPr>
            <a:spLocks noGrp="1"/>
          </p:cNvSpPr>
          <p:nvPr>
            <p:ph type="sldNum" sz="quarter" idx="10"/>
          </p:nvPr>
        </p:nvSpPr>
        <p:spPr/>
        <p:txBody>
          <a:bodyPr/>
          <a:lstStyle/>
          <a:p>
            <a:fld id="{0F86B353-C4F7-488E-8A24-745BB3BD092A}" type="slidenum">
              <a:rPr lang="en-US" smtClean="0"/>
              <a:t>65</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16605286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66</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184107357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a:t>
            </a:r>
            <a:r>
              <a:rPr lang="en-US" i="1" baseline="0" dirty="0" smtClean="0"/>
              <a:t> slide.</a:t>
            </a:r>
            <a:endParaRPr lang="en-US" i="1" dirty="0"/>
          </a:p>
        </p:txBody>
      </p:sp>
      <p:sp>
        <p:nvSpPr>
          <p:cNvPr id="4" name="Slide Number Placeholder 3"/>
          <p:cNvSpPr>
            <a:spLocks noGrp="1"/>
          </p:cNvSpPr>
          <p:nvPr>
            <p:ph type="sldNum" sz="quarter" idx="10"/>
          </p:nvPr>
        </p:nvSpPr>
        <p:spPr/>
        <p:txBody>
          <a:bodyPr/>
          <a:lstStyle/>
          <a:p>
            <a:fld id="{0F86B353-C4F7-488E-8A24-745BB3BD092A}" type="slidenum">
              <a:rPr lang="en-US" smtClean="0"/>
              <a:t>67</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a:t>
            </a:r>
            <a:r>
              <a:rPr lang="en-US" i="1" baseline="0" dirty="0" smtClean="0"/>
              <a:t> slide.</a:t>
            </a:r>
          </a:p>
          <a:p>
            <a:endParaRPr lang="en-US" i="1" baseline="0" dirty="0" smtClean="0"/>
          </a:p>
          <a:p>
            <a:endParaRPr lang="en-US" i="1" dirty="0"/>
          </a:p>
          <a:p>
            <a:endParaRPr lang="en-US" i="1" baseline="0" dirty="0" smtClean="0"/>
          </a:p>
          <a:p>
            <a:r>
              <a:rPr lang="en-US" i="1" baseline="0" dirty="0" smtClean="0"/>
              <a:t>Additional information:</a:t>
            </a:r>
          </a:p>
          <a:p>
            <a:pPr defTabSz="474254">
              <a:defRPr/>
            </a:pPr>
            <a:r>
              <a:rPr lang="en-US" dirty="0"/>
              <a:t>Survey 8 Imports- July 24</a:t>
            </a:r>
            <a:r>
              <a:rPr lang="en-US" baseline="30000" dirty="0"/>
              <a:t>th</a:t>
            </a:r>
            <a:r>
              <a:rPr lang="en-US" dirty="0"/>
              <a:t>-the last Thursday in September.</a:t>
            </a:r>
          </a:p>
          <a:p>
            <a:endParaRPr lang="en-US" i="1" baseline="0" dirty="0" smtClean="0"/>
          </a:p>
          <a:p>
            <a:r>
              <a:rPr lang="en-US" dirty="0"/>
              <a:t>Education Information and Accountability Services </a:t>
            </a:r>
            <a:r>
              <a:rPr lang="en-US" dirty="0" smtClean="0"/>
              <a:t>(</a:t>
            </a:r>
            <a:r>
              <a:rPr lang="en-US" dirty="0" err="1" smtClean="0"/>
              <a:t>EIAS</a:t>
            </a:r>
            <a:r>
              <a:rPr lang="en-US" dirty="0" smtClean="0"/>
              <a:t>)</a:t>
            </a:r>
            <a:r>
              <a:rPr lang="en-US" dirty="0"/>
              <a:t> </a:t>
            </a:r>
          </a:p>
        </p:txBody>
      </p:sp>
      <p:sp>
        <p:nvSpPr>
          <p:cNvPr id="4" name="Slide Number Placeholder 3"/>
          <p:cNvSpPr>
            <a:spLocks noGrp="1"/>
          </p:cNvSpPr>
          <p:nvPr>
            <p:ph type="sldNum" sz="quarter" idx="10"/>
          </p:nvPr>
        </p:nvSpPr>
        <p:spPr/>
        <p:txBody>
          <a:bodyPr/>
          <a:lstStyle/>
          <a:p>
            <a:fld id="{0F86B353-C4F7-488E-8A24-745BB3BD092A}" type="slidenum">
              <a:rPr lang="en-US" smtClean="0"/>
              <a:t>68</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 slide.</a:t>
            </a:r>
            <a:endParaRPr lang="en-US" i="1" dirty="0"/>
          </a:p>
        </p:txBody>
      </p:sp>
      <p:sp>
        <p:nvSpPr>
          <p:cNvPr id="4" name="Slide Number Placeholder 3"/>
          <p:cNvSpPr>
            <a:spLocks noGrp="1"/>
          </p:cNvSpPr>
          <p:nvPr>
            <p:ph type="sldNum" sz="quarter" idx="10"/>
          </p:nvPr>
        </p:nvSpPr>
        <p:spPr/>
        <p:txBody>
          <a:bodyPr/>
          <a:lstStyle/>
          <a:p>
            <a:fld id="{0F86B353-C4F7-488E-8A24-745BB3BD092A}" type="slidenum">
              <a:rPr lang="en-US" smtClean="0"/>
              <a:t>69</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 slide.</a:t>
            </a:r>
            <a:endParaRPr lang="en-US" i="1" dirty="0"/>
          </a:p>
        </p:txBody>
      </p:sp>
      <p:sp>
        <p:nvSpPr>
          <p:cNvPr id="4" name="Slide Number Placeholder 3"/>
          <p:cNvSpPr>
            <a:spLocks noGrp="1"/>
          </p:cNvSpPr>
          <p:nvPr>
            <p:ph type="sldNum" sz="quarter" idx="10"/>
          </p:nvPr>
        </p:nvSpPr>
        <p:spPr/>
        <p:txBody>
          <a:bodyPr/>
          <a:lstStyle/>
          <a:p>
            <a:fld id="{0F86B353-C4F7-488E-8A24-745BB3BD092A}" type="slidenum">
              <a:rPr lang="en-US" smtClean="0"/>
              <a:t>70</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i="1" dirty="0" smtClean="0"/>
              <a:t>Presenter:</a:t>
            </a:r>
          </a:p>
          <a:p>
            <a:pPr defTabSz="483265">
              <a:defRPr/>
            </a:pPr>
            <a:r>
              <a:rPr lang="en-US" i="1" dirty="0" smtClean="0"/>
              <a:t>“</a:t>
            </a:r>
            <a:r>
              <a:rPr lang="en-US" dirty="0" smtClean="0"/>
              <a:t>For use in the PMRN, only the fields shown here are used from Survey 8. Any other information (such as race/ethnicity, SES, etc.), if it is included, is ignored.”</a:t>
            </a:r>
          </a:p>
          <a:p>
            <a:endParaRPr lang="en-US" dirty="0" smtClean="0"/>
          </a:p>
          <a:p>
            <a:r>
              <a:rPr lang="en-US" i="1" dirty="0" smtClean="0"/>
              <a:t>Present slide.</a:t>
            </a:r>
            <a:endParaRPr lang="en-US" i="1" dirty="0"/>
          </a:p>
        </p:txBody>
      </p:sp>
      <p:sp>
        <p:nvSpPr>
          <p:cNvPr id="4" name="Slide Number Placeholder 3"/>
          <p:cNvSpPr>
            <a:spLocks noGrp="1"/>
          </p:cNvSpPr>
          <p:nvPr>
            <p:ph type="sldNum" sz="quarter" idx="10"/>
          </p:nvPr>
        </p:nvSpPr>
        <p:spPr/>
        <p:txBody>
          <a:bodyPr/>
          <a:lstStyle/>
          <a:p>
            <a:fld id="{0F86B353-C4F7-488E-8A24-745BB3BD092A}" type="slidenum">
              <a:rPr lang="en-US" smtClean="0"/>
              <a:t>71</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 </a:t>
            </a:r>
            <a:endParaRPr lang="en-US" dirty="0" smtClean="0"/>
          </a:p>
          <a:p>
            <a:r>
              <a:rPr lang="en-US" dirty="0"/>
              <a:t> “Assessing students’ ability to read and understand  requires a system’s approach that includes multiple components as part of a carefully planned comprehensive assessment plan.”</a:t>
            </a:r>
          </a:p>
          <a:p>
            <a:endParaRPr lang="en-US" dirty="0"/>
          </a:p>
          <a:p>
            <a:r>
              <a:rPr lang="en-US" i="1" dirty="0" smtClean="0"/>
              <a:t>Present</a:t>
            </a:r>
            <a:r>
              <a:rPr lang="en-US" i="1" baseline="0" dirty="0" smtClean="0"/>
              <a:t> slide.</a:t>
            </a:r>
            <a:endParaRPr lang="en-US" i="1" dirty="0" smtClean="0"/>
          </a:p>
          <a:p>
            <a:endParaRPr lang="en-US" dirty="0"/>
          </a:p>
          <a:p>
            <a:r>
              <a:rPr lang="en-US" i="1" dirty="0"/>
              <a:t>Additional information:</a:t>
            </a:r>
          </a:p>
          <a:p>
            <a:r>
              <a:rPr lang="en-US" dirty="0"/>
              <a:t>Hamilton, L., Halverson, R., Jackson, S., </a:t>
            </a:r>
            <a:r>
              <a:rPr lang="en-US" dirty="0" err="1"/>
              <a:t>Mandinach</a:t>
            </a:r>
            <a:r>
              <a:rPr lang="en-US" dirty="0"/>
              <a:t>, E., </a:t>
            </a:r>
            <a:r>
              <a:rPr lang="en-US" dirty="0" err="1"/>
              <a:t>Supovitz</a:t>
            </a:r>
            <a:r>
              <a:rPr lang="en-US" dirty="0"/>
              <a:t>, J., &amp; </a:t>
            </a:r>
            <a:r>
              <a:rPr lang="en-US" dirty="0" err="1"/>
              <a:t>Wayman</a:t>
            </a:r>
            <a:r>
              <a:rPr lang="en-US" dirty="0"/>
              <a:t>, J. (2009). Using student achievement data to support instructional decision making (</a:t>
            </a:r>
            <a:r>
              <a:rPr lang="en-US" dirty="0" err="1"/>
              <a:t>NCEE</a:t>
            </a:r>
            <a:r>
              <a:rPr lang="en-US" dirty="0"/>
              <a:t> 2009-4067). Washington, DC: National Center for Education Evaluation and Regional Assistance, Institute of Education Sciences, U.S. Department of Education. </a:t>
            </a:r>
          </a:p>
          <a:p>
            <a:r>
              <a:rPr lang="en-US" dirty="0"/>
              <a:t>Retrieved from http://ies.ed.gov/ncee/wwc/publications/practiceguides/</a:t>
            </a:r>
          </a:p>
          <a:p>
            <a:endParaRPr lang="en-US" dirty="0"/>
          </a:p>
          <a:p>
            <a:r>
              <a:rPr lang="en-US" dirty="0"/>
              <a:t>For more information on systematically integrating assessments at a school, download and use the following reference from www.centeroninstruction.org</a:t>
            </a:r>
          </a:p>
          <a:p>
            <a:r>
              <a:rPr lang="en-US" dirty="0" err="1"/>
              <a:t>Torgesen</a:t>
            </a:r>
            <a:r>
              <a:rPr lang="en-US" dirty="0"/>
              <a:t>, J. K. (2006) A comprehensive K-3 reading assessment plan: Guidance for school leaders. Portsmouth, NH. RMC Research Corporation, Center on Instruction</a:t>
            </a:r>
          </a:p>
          <a:p>
            <a:endParaRPr lang="en-US" dirty="0"/>
          </a:p>
          <a:p>
            <a:r>
              <a:rPr lang="en-US" dirty="0"/>
              <a:t>SAT - 10 Stanford Achievement Test, Tenth Edition is considered a gold standard nationally-normed outcome assessment of reading comprehension</a:t>
            </a:r>
            <a:endParaRPr lang="en-US" baseline="0" dirty="0" smtClean="0"/>
          </a:p>
          <a:p>
            <a:r>
              <a:rPr lang="en-US" dirty="0" smtClean="0"/>
              <a:t>FSA – Florida Standards Assessment</a:t>
            </a:r>
          </a:p>
          <a:p>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7</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360109967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a:t>
            </a:r>
            <a:r>
              <a:rPr lang="en-US" dirty="0" smtClean="0"/>
              <a:t>:</a:t>
            </a:r>
          </a:p>
          <a:p>
            <a:r>
              <a:rPr lang="en-US" dirty="0" smtClean="0"/>
              <a:t>“At the beginning of the school year, the principal, or</a:t>
            </a:r>
            <a:r>
              <a:rPr lang="en-US" baseline="0" dirty="0" smtClean="0"/>
              <a:t> SL1 User, is the only User of the PMRN at a school. This User is created by the FCRR and must Sign In to create School Level Users and Coach’s Log Users.</a:t>
            </a:r>
          </a:p>
          <a:p>
            <a:pPr marL="181225" indent="-181225">
              <a:buFontTx/>
              <a:buChar char="-"/>
            </a:pPr>
            <a:endParaRPr lang="en-US" baseline="0" dirty="0" smtClean="0"/>
          </a:p>
          <a:p>
            <a:r>
              <a:rPr lang="en-US" baseline="0" dirty="0" smtClean="0"/>
              <a:t>The SL1 User will typically add the </a:t>
            </a:r>
            <a:r>
              <a:rPr lang="en-US" baseline="0" dirty="0" err="1" smtClean="0"/>
              <a:t>PMRN</a:t>
            </a:r>
            <a:r>
              <a:rPr lang="en-US" baseline="0" dirty="0" smtClean="0"/>
              <a:t> Manager (School Level 2; SL2) User, and any Coach’s Log Users.”</a:t>
            </a:r>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72</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a:t>
            </a:r>
          </a:p>
          <a:p>
            <a:r>
              <a:rPr lang="en-US" dirty="0" smtClean="0"/>
              <a:t>“A principal must access the PMRN via the Single Sign On (SSO) by following these</a:t>
            </a:r>
            <a:r>
              <a:rPr lang="en-US" baseline="0" dirty="0" smtClean="0"/>
              <a:t> directions:</a:t>
            </a:r>
          </a:p>
          <a:p>
            <a:pPr marL="664488" lvl="1" indent="-181225">
              <a:buFontTx/>
              <a:buChar char="-"/>
            </a:pPr>
            <a:r>
              <a:rPr lang="en-US" baseline="0" dirty="0" smtClean="0"/>
              <a:t>Access the SSO Home Page (http://www.fldoe.org/SSO)</a:t>
            </a:r>
          </a:p>
          <a:p>
            <a:pPr marL="664488" lvl="1" indent="-181225">
              <a:buFontTx/>
              <a:buChar char="-"/>
            </a:pPr>
            <a:r>
              <a:rPr lang="en-US" baseline="0" dirty="0" smtClean="0"/>
              <a:t>Via the SSO Access Icon, click the “Log In” button</a:t>
            </a:r>
          </a:p>
          <a:p>
            <a:pPr marL="664488" lvl="1" indent="-181225">
              <a:buFontTx/>
              <a:buChar char="-"/>
            </a:pPr>
            <a:r>
              <a:rPr lang="en-US" baseline="0" dirty="0" smtClean="0"/>
              <a:t>You will then be taken to the Organization Selection page”</a:t>
            </a:r>
          </a:p>
        </p:txBody>
      </p:sp>
      <p:sp>
        <p:nvSpPr>
          <p:cNvPr id="4" name="Slide Number Placeholder 3"/>
          <p:cNvSpPr>
            <a:spLocks noGrp="1"/>
          </p:cNvSpPr>
          <p:nvPr>
            <p:ph type="sldNum" sz="quarter" idx="10"/>
          </p:nvPr>
        </p:nvSpPr>
        <p:spPr/>
        <p:txBody>
          <a:bodyPr/>
          <a:lstStyle/>
          <a:p>
            <a:fld id="{0F86B353-C4F7-488E-8A24-745BB3BD092A}" type="slidenum">
              <a:rPr lang="en-US" smtClean="0"/>
              <a:t>73</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a:t>
            </a:r>
            <a:r>
              <a:rPr lang="en-US" i="1" baseline="0" dirty="0" smtClean="0"/>
              <a:t> slide.</a:t>
            </a:r>
          </a:p>
          <a:p>
            <a:endParaRPr lang="en-US" i="1" dirty="0"/>
          </a:p>
          <a:p>
            <a:endParaRPr lang="en-US" i="1" dirty="0" smtClean="0"/>
          </a:p>
          <a:p>
            <a:endParaRPr lang="en-US" i="1" dirty="0" smtClean="0"/>
          </a:p>
          <a:p>
            <a:r>
              <a:rPr lang="en-US" i="1" dirty="0" smtClean="0"/>
              <a:t>Additional information:</a:t>
            </a:r>
          </a:p>
          <a:p>
            <a:r>
              <a:rPr lang="en-US" dirty="0" smtClean="0"/>
              <a:t>Florida Department of Education (FLDOE) Single Sign On (SSO) Home Page</a:t>
            </a:r>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74</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a:t>
            </a:r>
          </a:p>
          <a:p>
            <a:r>
              <a:rPr lang="en-US" dirty="0" smtClean="0"/>
              <a:t>“On</a:t>
            </a:r>
            <a:r>
              <a:rPr lang="en-US" baseline="0" dirty="0" smtClean="0"/>
              <a:t> the Organization Selection page, the principal will be asked to select his or her organization.</a:t>
            </a:r>
          </a:p>
          <a:p>
            <a:pPr marL="664488" lvl="1" indent="-181225">
              <a:buFontTx/>
              <a:buChar char="-"/>
            </a:pPr>
            <a:r>
              <a:rPr lang="en-US" baseline="0" dirty="0" smtClean="0"/>
              <a:t>Hosted Users will select ‘SSO Hosted Users’ via the drop-down menu.</a:t>
            </a:r>
          </a:p>
          <a:p>
            <a:pPr marL="664488" lvl="1" indent="-181225">
              <a:buFontTx/>
              <a:buChar char="-"/>
            </a:pPr>
            <a:r>
              <a:rPr lang="en-US" baseline="0" dirty="0" smtClean="0"/>
              <a:t>Federated Users will select their District (i.e. ‘Alachua County School District’) via the drop-down menu.</a:t>
            </a:r>
          </a:p>
          <a:p>
            <a:pPr marL="181225" indent="-181225">
              <a:buFontTx/>
              <a:buChar char="-"/>
            </a:pPr>
            <a:endParaRPr lang="en-US" baseline="0" dirty="0" smtClean="0"/>
          </a:p>
          <a:p>
            <a:pPr lvl="0"/>
            <a:r>
              <a:rPr lang="en-US" baseline="0" dirty="0" smtClean="0"/>
              <a:t>Note: If a User’s organization is not listed in the drop-down menu, the principal should select ‘SSO Hosted Users’.</a:t>
            </a:r>
            <a:endParaRPr lang="en-US" baseline="0" dirty="0"/>
          </a:p>
          <a:p>
            <a:pPr marL="181225" indent="-181225">
              <a:buFontTx/>
              <a:buChar char="-"/>
            </a:pPr>
            <a:endParaRPr lang="en-US" baseline="0" dirty="0" smtClean="0"/>
          </a:p>
          <a:p>
            <a:pPr lvl="0"/>
            <a:r>
              <a:rPr lang="en-US" baseline="0" dirty="0" smtClean="0"/>
              <a:t>The principal will then click the ‘Continue to Sign In’ button.</a:t>
            </a:r>
          </a:p>
          <a:p>
            <a:pPr marL="181225" indent="-181225">
              <a:buFontTx/>
              <a:buChar char="-"/>
            </a:pPr>
            <a:endParaRPr lang="en-US" baseline="0" dirty="0" smtClean="0"/>
          </a:p>
          <a:p>
            <a:pPr lvl="0"/>
            <a:r>
              <a:rPr lang="en-US" baseline="0" dirty="0" smtClean="0"/>
              <a:t>If the principal is a Hosted User, the principal will be asked to enter his or her User Name and Password via the DOE page.</a:t>
            </a:r>
          </a:p>
          <a:p>
            <a:pPr marL="181225" indent="-181225">
              <a:buFontTx/>
              <a:buChar char="-"/>
            </a:pPr>
            <a:endParaRPr lang="en-US" baseline="0" dirty="0" smtClean="0"/>
          </a:p>
          <a:p>
            <a:pPr lvl="0"/>
            <a:r>
              <a:rPr lang="en-US" baseline="0" dirty="0" smtClean="0"/>
              <a:t>If the principal is a Federated User, the principal will be taken to his or her District’s SSO Sign In Portal page.”</a:t>
            </a:r>
          </a:p>
        </p:txBody>
      </p:sp>
      <p:sp>
        <p:nvSpPr>
          <p:cNvPr id="4" name="Slide Number Placeholder 3"/>
          <p:cNvSpPr>
            <a:spLocks noGrp="1"/>
          </p:cNvSpPr>
          <p:nvPr>
            <p:ph type="sldNum" sz="quarter" idx="10"/>
          </p:nvPr>
        </p:nvSpPr>
        <p:spPr/>
        <p:txBody>
          <a:bodyPr/>
          <a:lstStyle/>
          <a:p>
            <a:fld id="{0F86B353-C4F7-488E-8A24-745BB3BD092A}" type="slidenum">
              <a:rPr lang="en-US" smtClean="0"/>
              <a:t>75</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a:t>
            </a:r>
          </a:p>
          <a:p>
            <a:r>
              <a:rPr lang="en-US" dirty="0" smtClean="0"/>
              <a:t>“On the FLDOE</a:t>
            </a:r>
            <a:r>
              <a:rPr lang="en-US" baseline="0" dirty="0" smtClean="0"/>
              <a:t> SSO Sign In page, the principal will:</a:t>
            </a:r>
          </a:p>
          <a:p>
            <a:pPr marL="664488" lvl="1" indent="-181225">
              <a:buFontTx/>
              <a:buChar char="-"/>
            </a:pPr>
            <a:r>
              <a:rPr lang="en-US" baseline="0" dirty="0" smtClean="0"/>
              <a:t>Enter his or her User Name</a:t>
            </a:r>
          </a:p>
          <a:p>
            <a:pPr marL="664488" lvl="1" indent="-181225">
              <a:buFontTx/>
              <a:buChar char="-"/>
            </a:pPr>
            <a:r>
              <a:rPr lang="en-US" baseline="0" dirty="0" smtClean="0"/>
              <a:t>Enter his or her Password</a:t>
            </a:r>
          </a:p>
          <a:p>
            <a:pPr marL="664488" lvl="1" indent="-181225">
              <a:buFontTx/>
              <a:buChar char="-"/>
            </a:pPr>
            <a:r>
              <a:rPr lang="en-US" baseline="0" dirty="0" smtClean="0"/>
              <a:t>Click the ‘Sign In’ button</a:t>
            </a:r>
          </a:p>
          <a:p>
            <a:pPr marL="181225" indent="-181225">
              <a:buFontTx/>
              <a:buChar char="-"/>
            </a:pPr>
            <a:endParaRPr lang="en-US" baseline="0" dirty="0" smtClean="0"/>
          </a:p>
          <a:p>
            <a:pPr lvl="0"/>
            <a:r>
              <a:rPr lang="en-US" baseline="0" dirty="0" smtClean="0"/>
              <a:t>Note: If the principal has forgotten his or her Password, he or she may click on the ‘Forgot Password?’ link to retrieve his or her Password.</a:t>
            </a:r>
          </a:p>
          <a:p>
            <a:pPr marL="181225" indent="-181225">
              <a:buFontTx/>
              <a:buChar char="-"/>
            </a:pPr>
            <a:endParaRPr lang="en-US" baseline="0" dirty="0" smtClean="0"/>
          </a:p>
          <a:p>
            <a:pPr lvl="0"/>
            <a:r>
              <a:rPr lang="en-US" baseline="0" dirty="0" smtClean="0"/>
              <a:t>Upon Signing In successfully, the principal will be taken to his or her SSO Portal.”</a:t>
            </a:r>
          </a:p>
        </p:txBody>
      </p:sp>
      <p:sp>
        <p:nvSpPr>
          <p:cNvPr id="4" name="Slide Number Placeholder 3"/>
          <p:cNvSpPr>
            <a:spLocks noGrp="1"/>
          </p:cNvSpPr>
          <p:nvPr>
            <p:ph type="sldNum" sz="quarter" idx="10"/>
          </p:nvPr>
        </p:nvSpPr>
        <p:spPr/>
        <p:txBody>
          <a:bodyPr/>
          <a:lstStyle/>
          <a:p>
            <a:fld id="{0F86B353-C4F7-488E-8A24-745BB3BD092A}" type="slidenum">
              <a:rPr lang="en-US" smtClean="0"/>
              <a:t>76</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a:t>
            </a:r>
          </a:p>
          <a:p>
            <a:r>
              <a:rPr lang="en-US" dirty="0" smtClean="0"/>
              <a:t>“On the principal’s District</a:t>
            </a:r>
            <a:r>
              <a:rPr lang="en-US" baseline="0" dirty="0" smtClean="0"/>
              <a:t> hosted SSO Sign In page, the principal will:</a:t>
            </a:r>
          </a:p>
          <a:p>
            <a:pPr marL="664488" lvl="1" indent="-181225">
              <a:buFontTx/>
              <a:buChar char="-"/>
            </a:pPr>
            <a:r>
              <a:rPr lang="en-US" baseline="0" dirty="0" smtClean="0"/>
              <a:t>Enter his or her User Name</a:t>
            </a:r>
          </a:p>
          <a:p>
            <a:pPr marL="664488" lvl="1" indent="-181225">
              <a:buFontTx/>
              <a:buChar char="-"/>
            </a:pPr>
            <a:r>
              <a:rPr lang="en-US" baseline="0" dirty="0" smtClean="0"/>
              <a:t>Enter his or her Password</a:t>
            </a:r>
          </a:p>
          <a:p>
            <a:pPr marL="664488" lvl="1" indent="-181225">
              <a:buFontTx/>
              <a:buChar char="-"/>
            </a:pPr>
            <a:r>
              <a:rPr lang="en-US" baseline="0" dirty="0" smtClean="0"/>
              <a:t>Click the ‘Sign In’ or ‘Log In’ button</a:t>
            </a:r>
          </a:p>
          <a:p>
            <a:pPr marL="181225" indent="-181225">
              <a:buFontTx/>
              <a:buChar char="-"/>
            </a:pPr>
            <a:endParaRPr lang="en-US" baseline="0" dirty="0" smtClean="0"/>
          </a:p>
          <a:p>
            <a:pPr lvl="0"/>
            <a:r>
              <a:rPr lang="en-US" baseline="0" dirty="0" smtClean="0"/>
              <a:t>Note: If the principal has forgotten his or her Password, the District hosted Sign In page may contain a link to assist Users in retrieving their Passwords. If available, he or she may click on the page link that will direct the principal to retrieve his or her Password.</a:t>
            </a:r>
          </a:p>
          <a:p>
            <a:pPr marL="181225" indent="-181225">
              <a:buFontTx/>
              <a:buChar char="-"/>
            </a:pPr>
            <a:endParaRPr lang="en-US" baseline="0" dirty="0" smtClean="0"/>
          </a:p>
          <a:p>
            <a:pPr lvl="0"/>
            <a:r>
              <a:rPr lang="en-US" baseline="0" dirty="0" smtClean="0"/>
              <a:t>Upon Signing In successfully, the principal will be taken to his or her SSO Portal.”</a:t>
            </a:r>
          </a:p>
        </p:txBody>
      </p:sp>
      <p:sp>
        <p:nvSpPr>
          <p:cNvPr id="4" name="Slide Number Placeholder 3"/>
          <p:cNvSpPr>
            <a:spLocks noGrp="1"/>
          </p:cNvSpPr>
          <p:nvPr>
            <p:ph type="sldNum" sz="quarter" idx="10"/>
          </p:nvPr>
        </p:nvSpPr>
        <p:spPr/>
        <p:txBody>
          <a:bodyPr/>
          <a:lstStyle/>
          <a:p>
            <a:fld id="{0F86B353-C4F7-488E-8A24-745BB3BD092A}" type="slidenum">
              <a:rPr lang="en-US" smtClean="0"/>
              <a:t>77</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a:t>
            </a:r>
            <a:r>
              <a:rPr lang="en-US" dirty="0" smtClean="0"/>
              <a:t>:</a:t>
            </a:r>
          </a:p>
          <a:p>
            <a:r>
              <a:rPr lang="en-US" dirty="0" smtClean="0"/>
              <a:t>“Access to the PMRN administration begins with the school being registered.</a:t>
            </a:r>
            <a:endParaRPr lang="en-US" baseline="0" dirty="0" smtClean="0"/>
          </a:p>
          <a:p>
            <a:pPr marL="181225" indent="-181225">
              <a:buFontTx/>
              <a:buChar char="-"/>
            </a:pPr>
            <a:endParaRPr lang="en-US" baseline="0" dirty="0" smtClean="0"/>
          </a:p>
          <a:p>
            <a:pPr lvl="0"/>
            <a:r>
              <a:rPr lang="en-US" baseline="0" dirty="0" smtClean="0"/>
              <a:t>PMRN Registration is to be completed by the school’s principal.</a:t>
            </a:r>
          </a:p>
          <a:p>
            <a:pPr marL="181225" indent="-181225">
              <a:buFontTx/>
              <a:buChar char="-"/>
            </a:pPr>
            <a:endParaRPr lang="en-US" baseline="0" dirty="0" smtClean="0"/>
          </a:p>
          <a:p>
            <a:pPr defTabSz="966529">
              <a:defRPr/>
            </a:pPr>
            <a:r>
              <a:rPr lang="en-US" baseline="0" dirty="0" smtClean="0"/>
              <a:t>Note: A principal at a school accessing the PMRN via the SSO may only register his or her school for the PMRN via the Registration located via their SSO access. The principal can no longer register his or her school via the non-SSO PMRN Registration page.”</a:t>
            </a:r>
            <a:endParaRPr lang="en-US" dirty="0" smtClean="0"/>
          </a:p>
          <a:p>
            <a:pPr marL="181225" indent="-181225">
              <a:buFontTx/>
              <a:buChar char="-"/>
            </a:pPr>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78</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a:t>
            </a:r>
          </a:p>
          <a:p>
            <a:r>
              <a:rPr lang="en-US" dirty="0" smtClean="0"/>
              <a:t>“Upon first Sign In, the principal</a:t>
            </a:r>
            <a:r>
              <a:rPr lang="en-US" baseline="0" dirty="0" smtClean="0"/>
              <a:t> will access the PMRN through the PMRN SSO portal.</a:t>
            </a:r>
          </a:p>
          <a:p>
            <a:pPr marL="664488" lvl="1" indent="-181225">
              <a:buFontTx/>
              <a:buChar char="-"/>
            </a:pPr>
            <a:r>
              <a:rPr lang="en-US" baseline="0" dirty="0" smtClean="0"/>
              <a:t>Via the PMRN SSO Portal page, the principal will click the PMRN Administration Panel button to access the PMRN.</a:t>
            </a:r>
          </a:p>
          <a:p>
            <a:pPr marL="664488" lvl="1" indent="-181225">
              <a:buFontTx/>
              <a:buChar char="-"/>
            </a:pPr>
            <a:r>
              <a:rPr lang="en-US" baseline="0" dirty="0" smtClean="0"/>
              <a:t>The principal will be taken to the PMRN Registration page for his or her school.”</a:t>
            </a:r>
          </a:p>
        </p:txBody>
      </p:sp>
      <p:sp>
        <p:nvSpPr>
          <p:cNvPr id="4" name="Slide Number Placeholder 3"/>
          <p:cNvSpPr>
            <a:spLocks noGrp="1"/>
          </p:cNvSpPr>
          <p:nvPr>
            <p:ph type="sldNum" sz="quarter" idx="10"/>
          </p:nvPr>
        </p:nvSpPr>
        <p:spPr/>
        <p:txBody>
          <a:bodyPr/>
          <a:lstStyle/>
          <a:p>
            <a:fld id="{0F86B353-C4F7-488E-8A24-745BB3BD092A}" type="slidenum">
              <a:rPr lang="en-US" smtClean="0"/>
              <a:t>79</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 slide.</a:t>
            </a:r>
          </a:p>
          <a:p>
            <a:endParaRPr lang="en-US" dirty="0" smtClean="0"/>
          </a:p>
          <a:p>
            <a:endParaRPr lang="en-US" dirty="0" smtClean="0"/>
          </a:p>
          <a:p>
            <a:r>
              <a:rPr lang="en-US" i="1" dirty="0" smtClean="0"/>
              <a:t>Additional information:</a:t>
            </a:r>
            <a:endParaRPr lang="en-US" baseline="0" dirty="0" smtClean="0"/>
          </a:p>
          <a:p>
            <a:r>
              <a:rPr lang="en-US" baseline="0" dirty="0" smtClean="0"/>
              <a:t>If any of the information is incorrect, the principal should contact the </a:t>
            </a:r>
            <a:r>
              <a:rPr lang="en-US" dirty="0" smtClean="0"/>
              <a:t>Florida Department of Education (FLDOE) Integrated Education Service Center </a:t>
            </a:r>
            <a:r>
              <a:rPr lang="en-US" baseline="0" dirty="0" smtClean="0"/>
              <a:t>via phone or E-mail.</a:t>
            </a:r>
          </a:p>
          <a:p>
            <a:pPr marL="664488" lvl="1" indent="-181225">
              <a:buFontTx/>
              <a:buChar char="-"/>
            </a:pPr>
            <a:r>
              <a:rPr lang="en-US" baseline="0" dirty="0" smtClean="0"/>
              <a:t>855-814-2876</a:t>
            </a:r>
          </a:p>
          <a:p>
            <a:pPr marL="664488" lvl="1" indent="-181225">
              <a:buFontTx/>
              <a:buChar char="-"/>
            </a:pPr>
            <a:r>
              <a:rPr lang="en-US" baseline="0" dirty="0" smtClean="0"/>
              <a:t>ienhelp@fldoe.org</a:t>
            </a:r>
            <a:endParaRPr lang="en-US" dirty="0" smtClean="0"/>
          </a:p>
          <a:p>
            <a:pPr marL="181225" indent="-181225" defTabSz="966529">
              <a:buFontTx/>
              <a:buChar char="-"/>
              <a:defRPr/>
            </a:pPr>
            <a:endParaRPr lang="en-US" dirty="0" smtClean="0"/>
          </a:p>
          <a:p>
            <a:pPr marL="181225" indent="-181225">
              <a:buFontTx/>
              <a:buChar char="-"/>
            </a:pPr>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80</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i="1" dirty="0" smtClean="0"/>
              <a:t>Present</a:t>
            </a:r>
            <a:r>
              <a:rPr lang="en-US" i="1" baseline="0" dirty="0" smtClean="0"/>
              <a:t> slide.</a:t>
            </a:r>
            <a:endParaRPr lang="en-US" i="1" dirty="0" smtClean="0"/>
          </a:p>
          <a:p>
            <a:pPr marL="181225" indent="-181225">
              <a:buFontTx/>
              <a:buChar char="-"/>
            </a:pPr>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81</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i="1" dirty="0" smtClean="0"/>
              <a:t>Presenter: </a:t>
            </a:r>
            <a:endParaRPr lang="en-US" dirty="0" smtClean="0"/>
          </a:p>
          <a:p>
            <a:pPr defTabSz="483265">
              <a:defRPr/>
            </a:pPr>
            <a:r>
              <a:rPr lang="en-US" dirty="0" smtClean="0"/>
              <a:t>“Screening and diagnostic assessments like the FAIR-FS answer different questions than</a:t>
            </a:r>
            <a:r>
              <a:rPr lang="en-US" baseline="0" dirty="0" smtClean="0"/>
              <a:t> those asked by FCAT or the new LAFS outcome tests or other high stakes assessments.”</a:t>
            </a:r>
          </a:p>
          <a:p>
            <a:pPr defTabSz="483265">
              <a:defRPr/>
            </a:pPr>
            <a:endParaRPr lang="en-US" baseline="0" dirty="0" smtClean="0"/>
          </a:p>
          <a:p>
            <a:pPr defTabSz="483265">
              <a:defRPr/>
            </a:pPr>
            <a:r>
              <a:rPr lang="en-US" i="1" baseline="0" dirty="0" smtClean="0"/>
              <a:t>Present slide.</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8</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424475996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72279" y="4413613"/>
            <a:ext cx="6056190" cy="4705860"/>
          </a:xfrm>
        </p:spPr>
        <p:txBody>
          <a:bodyPr/>
          <a:lstStyle/>
          <a:p>
            <a:r>
              <a:rPr lang="en-US" i="1" dirty="0" smtClean="0"/>
              <a:t>Presenter</a:t>
            </a:r>
            <a:r>
              <a:rPr lang="en-US" dirty="0" smtClean="0"/>
              <a:t>:</a:t>
            </a:r>
          </a:p>
          <a:p>
            <a:pPr marL="181225" indent="-181225">
              <a:buFontTx/>
              <a:buChar char="-"/>
            </a:pPr>
            <a:r>
              <a:rPr lang="en-US" dirty="0" smtClean="0"/>
              <a:t>For each assessment system, the principal</a:t>
            </a:r>
            <a:r>
              <a:rPr lang="en-US" baseline="0" dirty="0" smtClean="0"/>
              <a:t> identifies</a:t>
            </a:r>
          </a:p>
          <a:p>
            <a:pPr lvl="1">
              <a:lnSpc>
                <a:spcPct val="80000"/>
              </a:lnSpc>
              <a:buFontTx/>
              <a:buChar char="-"/>
            </a:pPr>
            <a:r>
              <a:rPr lang="en-US" altLang="en-US" dirty="0" smtClean="0"/>
              <a:t>which grades are to take the FAIR-FS</a:t>
            </a:r>
            <a:r>
              <a:rPr lang="en-US" altLang="en-US" i="0" dirty="0" smtClean="0"/>
              <a:t>,</a:t>
            </a:r>
          </a:p>
          <a:p>
            <a:pPr lvl="1">
              <a:lnSpc>
                <a:spcPct val="80000"/>
              </a:lnSpc>
              <a:buFontTx/>
              <a:buChar char="-"/>
            </a:pPr>
            <a:r>
              <a:rPr lang="en-US" altLang="en-US" dirty="0" smtClean="0"/>
              <a:t>if students will be added through FLDOE surveys 2 and 3,</a:t>
            </a:r>
          </a:p>
          <a:p>
            <a:pPr marL="246667" lvl="2">
              <a:buFontTx/>
              <a:buChar char="-"/>
            </a:pPr>
            <a:r>
              <a:rPr lang="en-US" altLang="en-US" dirty="0" smtClean="0"/>
              <a:t>In Florida, student counts are made the early part of October and again in February.  In November and April, the FCRR gets the results of these surveys.  If the principal selects “Yes, add students,” students who were enrolled during the survey week are added to the list of students in the grade.</a:t>
            </a:r>
          </a:p>
          <a:p>
            <a:pPr marL="246667" lvl="2">
              <a:buFontTx/>
              <a:buChar char="-"/>
            </a:pPr>
            <a:r>
              <a:rPr lang="en-US" altLang="en-US" dirty="0" smtClean="0"/>
              <a:t>Students are not assigned to classes or periods.</a:t>
            </a:r>
          </a:p>
          <a:p>
            <a:pPr marL="246667" lvl="2">
              <a:buFontTx/>
              <a:buChar char="-"/>
            </a:pPr>
            <a:r>
              <a:rPr lang="en-US" altLang="en-US" dirty="0" smtClean="0"/>
              <a:t>Students are not removed.</a:t>
            </a:r>
          </a:p>
          <a:p>
            <a:pPr marL="246667" lvl="2">
              <a:buFontTx/>
              <a:buChar char="-"/>
            </a:pPr>
            <a:r>
              <a:rPr lang="en-US" altLang="en-US" dirty="0" smtClean="0"/>
              <a:t>The advantage is that newly enrolled students are added to the school population with the correct Identifier and need not be entered for subsequent FAIR-FS assessment.</a:t>
            </a:r>
          </a:p>
          <a:p>
            <a:pPr marL="246667" lvl="2">
              <a:buFontTx/>
              <a:buChar char="-"/>
            </a:pPr>
            <a:r>
              <a:rPr lang="en-US" altLang="en-US" dirty="0" smtClean="0"/>
              <a:t>All students have their demographics updated.”</a:t>
            </a:r>
            <a:endParaRPr lang="en-US" altLang="en-US" sz="900" dirty="0"/>
          </a:p>
          <a:p>
            <a:pPr marL="246667" lvl="1">
              <a:buFontTx/>
              <a:buChar char="-"/>
            </a:pPr>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82</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a:t>
            </a:r>
          </a:p>
          <a:p>
            <a:r>
              <a:rPr lang="en-US" i="0" dirty="0" smtClean="0"/>
              <a:t>“</a:t>
            </a:r>
            <a:r>
              <a:rPr lang="en-US" b="1" i="0" dirty="0" smtClean="0"/>
              <a:t>Please note – initial</a:t>
            </a:r>
            <a:r>
              <a:rPr lang="en-US" b="1" i="0" baseline="0" dirty="0" smtClean="0"/>
              <a:t> PMRN data comes from Survey 8 which includes student file as well as staff files. Please be aware that the updates from Surveys 2 and 3 will be student files of your entire school population. You have the option to select ‘yes’ or ‘no’ to receive these updates. There are advantages and disadvantages to these options depending on your school’s needs. For example, most elementary schools assess all students. The demographics would be updated so new students would be automatically added, but you need to assign them to a teacher. In a secondary school with low mobility rates and only Level 1 and 2 students are being assessed, updates would import ALL students including Levels 3, 4, and 5.” </a:t>
            </a:r>
          </a:p>
          <a:p>
            <a:endParaRPr lang="en-US" i="0" dirty="0" smtClean="0"/>
          </a:p>
          <a:p>
            <a:r>
              <a:rPr lang="en-US" i="1" dirty="0" smtClean="0"/>
              <a:t>Present slide.</a:t>
            </a:r>
          </a:p>
        </p:txBody>
      </p:sp>
      <p:sp>
        <p:nvSpPr>
          <p:cNvPr id="4" name="Slide Number Placeholder 3"/>
          <p:cNvSpPr>
            <a:spLocks noGrp="1"/>
          </p:cNvSpPr>
          <p:nvPr>
            <p:ph type="sldNum" sz="quarter" idx="10"/>
          </p:nvPr>
        </p:nvSpPr>
        <p:spPr/>
        <p:txBody>
          <a:bodyPr/>
          <a:lstStyle/>
          <a:p>
            <a:fld id="{0F86B353-C4F7-488E-8A24-745BB3BD092A}" type="slidenum">
              <a:rPr lang="en-US" smtClean="0"/>
              <a:t>83</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 slide.</a:t>
            </a:r>
          </a:p>
        </p:txBody>
      </p:sp>
      <p:sp>
        <p:nvSpPr>
          <p:cNvPr id="4" name="Slide Number Placeholder 3"/>
          <p:cNvSpPr>
            <a:spLocks noGrp="1"/>
          </p:cNvSpPr>
          <p:nvPr>
            <p:ph type="sldNum" sz="quarter" idx="10"/>
          </p:nvPr>
        </p:nvSpPr>
        <p:spPr/>
        <p:txBody>
          <a:bodyPr/>
          <a:lstStyle/>
          <a:p>
            <a:fld id="{0F86B353-C4F7-488E-8A24-745BB3BD092A}" type="slidenum">
              <a:rPr lang="en-US" smtClean="0"/>
              <a:t>84</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a:t>
            </a:r>
            <a:r>
              <a:rPr lang="en-US" dirty="0" smtClean="0"/>
              <a:t>:</a:t>
            </a:r>
          </a:p>
          <a:p>
            <a:pPr>
              <a:lnSpc>
                <a:spcPct val="80000"/>
              </a:lnSpc>
            </a:pPr>
            <a:r>
              <a:rPr lang="en-US" altLang="en-US" dirty="0" smtClean="0"/>
              <a:t>“</a:t>
            </a:r>
            <a:r>
              <a:rPr lang="en-US" altLang="en-US" dirty="0"/>
              <a:t>The principal confirms that the district’s information management office has been notified to transmit to the Florida Department of Education’s Bureau of Information and Accountability Services the school’s Student Demographic, Staff Demographic, and Responsible Instructor: Reading files with survey 8.  These files are used for the initial </a:t>
            </a:r>
            <a:r>
              <a:rPr lang="en-US" altLang="en-US" dirty="0" err="1"/>
              <a:t>rostering</a:t>
            </a:r>
            <a:r>
              <a:rPr lang="en-US" altLang="en-US" dirty="0"/>
              <a:t> of students in classes.</a:t>
            </a:r>
          </a:p>
          <a:p>
            <a:pPr marL="181225" indent="-181225">
              <a:lnSpc>
                <a:spcPct val="80000"/>
              </a:lnSpc>
              <a:buFontTx/>
              <a:buChar char="-"/>
            </a:pPr>
            <a:endParaRPr lang="en-US" altLang="en-US" dirty="0"/>
          </a:p>
          <a:p>
            <a:pPr>
              <a:lnSpc>
                <a:spcPct val="80000"/>
              </a:lnSpc>
            </a:pPr>
            <a:r>
              <a:rPr lang="en-US" altLang="en-US" dirty="0"/>
              <a:t>Once saved and submitted, this completes the registration form.</a:t>
            </a:r>
          </a:p>
          <a:p>
            <a:pPr marL="181225" indent="-181225">
              <a:lnSpc>
                <a:spcPct val="80000"/>
              </a:lnSpc>
              <a:buFontTx/>
              <a:buChar char="-"/>
            </a:pPr>
            <a:endParaRPr lang="en-US" altLang="en-US" dirty="0"/>
          </a:p>
          <a:p>
            <a:pPr defTabSz="483265">
              <a:lnSpc>
                <a:spcPct val="80000"/>
              </a:lnSpc>
              <a:defRPr/>
            </a:pPr>
            <a:r>
              <a:rPr lang="en-US" altLang="en-US" dirty="0"/>
              <a:t>A school’s registration will be confirmed and accepted by Support Specialists. A confirmation message is sent to the principal at the E-mail address entered into the registration form.</a:t>
            </a:r>
          </a:p>
          <a:p>
            <a:pPr>
              <a:lnSpc>
                <a:spcPct val="80000"/>
              </a:lnSpc>
            </a:pPr>
            <a:endParaRPr lang="en-US" altLang="en-US" dirty="0"/>
          </a:p>
          <a:p>
            <a:pPr>
              <a:lnSpc>
                <a:spcPct val="80000"/>
              </a:lnSpc>
            </a:pPr>
            <a:r>
              <a:rPr lang="en-US" altLang="en-US" dirty="0"/>
              <a:t>Acceptance will generate the school’s calendar in the PMRN.</a:t>
            </a:r>
          </a:p>
          <a:p>
            <a:pPr marL="181225" indent="-181225">
              <a:lnSpc>
                <a:spcPct val="80000"/>
              </a:lnSpc>
              <a:buFontTx/>
              <a:buChar char="-"/>
            </a:pPr>
            <a:endParaRPr lang="en-US" altLang="en-US" dirty="0"/>
          </a:p>
          <a:p>
            <a:pPr>
              <a:lnSpc>
                <a:spcPct val="80000"/>
              </a:lnSpc>
            </a:pPr>
            <a:r>
              <a:rPr lang="en-US" altLang="en-US" dirty="0"/>
              <a:t>Note: PMRN administration may not occur at a school until the school’s first instructional day.”</a:t>
            </a:r>
          </a:p>
          <a:p>
            <a:pPr marL="181225" indent="-181225">
              <a:lnSpc>
                <a:spcPct val="80000"/>
              </a:lnSpc>
              <a:buFontTx/>
              <a:buChar char="-"/>
            </a:pPr>
            <a:endParaRPr lang="en-US" alt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85</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a:t>
            </a:r>
            <a:r>
              <a:rPr lang="en-US" dirty="0" smtClean="0"/>
              <a:t>:</a:t>
            </a:r>
          </a:p>
          <a:p>
            <a:r>
              <a:rPr lang="en-US" dirty="0" smtClean="0"/>
              <a:t>“Now that the school is registered,</a:t>
            </a:r>
            <a:r>
              <a:rPr lang="en-US" baseline="0" dirty="0" smtClean="0"/>
              <a:t> the next step for the principal is the school configuration, which can be completed in 1 short session.</a:t>
            </a:r>
          </a:p>
          <a:p>
            <a:endParaRPr lang="en-US" altLang="en-US" dirty="0" smtClean="0"/>
          </a:p>
          <a:p>
            <a:r>
              <a:rPr lang="en-US" altLang="en-US" dirty="0" smtClean="0"/>
              <a:t>The purpose of the School Configuration step is to set the school’s calendar or time frames for when FAIR-FS administration may</a:t>
            </a:r>
            <a:r>
              <a:rPr lang="en-US" altLang="en-US" baseline="0" dirty="0" smtClean="0"/>
              <a:t> begin at each school.</a:t>
            </a:r>
            <a:r>
              <a:rPr lang="en-US" altLang="en-US" dirty="0" smtClean="0"/>
              <a:t>”</a:t>
            </a:r>
          </a:p>
          <a:p>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86</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a:t>
            </a:r>
            <a:r>
              <a:rPr lang="en-US" i="1" baseline="0" dirty="0" smtClean="0"/>
              <a:t> slide.</a:t>
            </a:r>
          </a:p>
          <a:p>
            <a:endParaRPr lang="en-US" baseline="0" dirty="0" smtClean="0"/>
          </a:p>
          <a:p>
            <a:pPr marL="181225" lvl="1" indent="-181225" defTabSz="966529">
              <a:buFontTx/>
              <a:buChar char="-"/>
              <a:defRPr/>
            </a:pPr>
            <a:r>
              <a:rPr lang="en-US" dirty="0" smtClean="0"/>
              <a:t>The principal must have the school’s calendar start date ready before Signing In to the PMRN for the first time at the beginning of the school year.</a:t>
            </a:r>
          </a:p>
          <a:p>
            <a:pPr marL="181225" lvl="1" indent="-181225" defTabSz="966529">
              <a:buFontTx/>
              <a:buChar char="-"/>
              <a:defRPr/>
            </a:pPr>
            <a:endParaRPr lang="en-US" dirty="0" smtClean="0"/>
          </a:p>
          <a:p>
            <a:pPr marL="181225" lvl="1" indent="-181225" defTabSz="966529">
              <a:buFontTx/>
              <a:buChar char="-"/>
              <a:defRPr/>
            </a:pPr>
            <a:r>
              <a:rPr lang="en-US" dirty="0" smtClean="0"/>
              <a:t>The principal will Sign In to the PMRN via the </a:t>
            </a:r>
            <a:r>
              <a:rPr lang="en-US" dirty="0" err="1" smtClean="0"/>
              <a:t>SSO</a:t>
            </a:r>
            <a:r>
              <a:rPr lang="en-US" dirty="0" smtClean="0"/>
              <a:t>.</a:t>
            </a:r>
          </a:p>
          <a:p>
            <a:pPr marL="181225" lvl="1" indent="-181225" defTabSz="966529">
              <a:buFontTx/>
              <a:buChar char="-"/>
              <a:defRPr/>
            </a:pPr>
            <a:endParaRPr lang="en-US" dirty="0" smtClean="0"/>
          </a:p>
          <a:p>
            <a:pPr marL="181225" lvl="1" indent="-181225" defTabSz="966529">
              <a:buFontTx/>
              <a:buChar cha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87</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a:t>
            </a:r>
            <a:endParaRPr lang="en-US" i="1" baseline="0" dirty="0" smtClean="0"/>
          </a:p>
          <a:p>
            <a:r>
              <a:rPr lang="en-US" altLang="en-US" dirty="0" smtClean="0"/>
              <a:t>“On the Family Education Rights and Privacy Act (FERPA) page, you must click</a:t>
            </a:r>
            <a:r>
              <a:rPr lang="en-US" altLang="en-US" b="1" dirty="0" smtClean="0"/>
              <a:t> I Agree </a:t>
            </a:r>
            <a:r>
              <a:rPr lang="en-US" altLang="en-US" dirty="0" smtClean="0"/>
              <a:t>to continue to the next page.</a:t>
            </a:r>
          </a:p>
          <a:p>
            <a:pPr marL="181225" indent="-181225">
              <a:buFontTx/>
              <a:buChar char="-"/>
            </a:pPr>
            <a:endParaRPr lang="en-US" altLang="en-US" dirty="0" smtClean="0"/>
          </a:p>
          <a:p>
            <a:r>
              <a:rPr lang="en-US" altLang="en-US" dirty="0" smtClean="0"/>
              <a:t>The PMRN contains official student records. The provisions of FERPA and Florida laws cover access to and disclosure of these records.</a:t>
            </a:r>
          </a:p>
          <a:p>
            <a:pPr marL="181225" indent="-181225">
              <a:buFontTx/>
              <a:buChar char="-"/>
            </a:pPr>
            <a:endParaRPr lang="en-US" altLang="en-US" dirty="0" smtClean="0"/>
          </a:p>
          <a:p>
            <a:r>
              <a:rPr lang="en-US" altLang="en-US" dirty="0" smtClean="0"/>
              <a:t>Only those persons with a defined educational need may access the PMRN or view printed reports, Passwords may not be shared or given to others, computers with the PMRN open may not be left unattended, and printed copies of reports must be locked in a secure area when not being supervised.” </a:t>
            </a:r>
          </a:p>
          <a:p>
            <a:endParaRPr lang="en-US" altLang="en-US" dirty="0" smtClean="0"/>
          </a:p>
          <a:p>
            <a:r>
              <a:rPr lang="en-US" altLang="en-US" dirty="0" smtClean="0"/>
              <a:t>Note:</a:t>
            </a:r>
            <a:r>
              <a:rPr lang="en-US" altLang="en-US" baseline="0" dirty="0" smtClean="0"/>
              <a:t>  Please </a:t>
            </a:r>
            <a:r>
              <a:rPr lang="en-US" altLang="en-US" b="1" baseline="0" dirty="0" smtClean="0"/>
              <a:t>do not email</a:t>
            </a:r>
            <a:r>
              <a:rPr lang="en-US" altLang="en-US" baseline="0" dirty="0" smtClean="0"/>
              <a:t> student’s names or attach student’s score for any purpose.</a:t>
            </a:r>
            <a:endParaRPr lang="en-US" altLang="en-US" dirty="0" smtClean="0"/>
          </a:p>
          <a:p>
            <a:pPr marL="181225" lvl="1" indent="-181225" defTabSz="966529">
              <a:buFontTx/>
              <a:buChar char="-"/>
              <a:defRPr/>
            </a:pPr>
            <a:endParaRPr lang="en-US" dirty="0" smtClean="0"/>
          </a:p>
          <a:p>
            <a:pPr marL="181225" lvl="1" indent="-181225" defTabSz="966529">
              <a:buFontTx/>
              <a:buChar cha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88</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a:t>
            </a:r>
            <a:r>
              <a:rPr lang="en-US" dirty="0" smtClean="0"/>
              <a:t>:</a:t>
            </a:r>
            <a:endParaRPr lang="en-US" baseline="0" dirty="0" smtClean="0"/>
          </a:p>
          <a:p>
            <a:r>
              <a:rPr lang="en-US" altLang="en-US" dirty="0" smtClean="0"/>
              <a:t>“A News page is displayed, containing the most recent and relevant information regarding the PMRN.</a:t>
            </a:r>
            <a:r>
              <a:rPr lang="en-US" altLang="en-US" baseline="0" dirty="0" smtClean="0"/>
              <a:t> This often displays information regarding when the system is offline for scheduled maintenance, issues, and other pertinent access information.</a:t>
            </a:r>
          </a:p>
          <a:p>
            <a:pPr marL="181225" indent="-181225">
              <a:buFontTx/>
              <a:buChar char="-"/>
            </a:pPr>
            <a:endParaRPr lang="en-US" altLang="en-US" baseline="0" dirty="0" smtClean="0"/>
          </a:p>
          <a:p>
            <a:r>
              <a:rPr lang="en-US" altLang="en-US" dirty="0" smtClean="0"/>
              <a:t>Click the </a:t>
            </a:r>
            <a:r>
              <a:rPr lang="en-US" altLang="en-US" b="1" dirty="0" smtClean="0"/>
              <a:t>Next</a:t>
            </a:r>
            <a:r>
              <a:rPr lang="en-US" altLang="en-US" dirty="0" smtClean="0"/>
              <a:t> button to proceed.”</a:t>
            </a:r>
          </a:p>
          <a:p>
            <a:pPr marL="181225" lvl="1" indent="-181225" defTabSz="966529">
              <a:buFontTx/>
              <a:buChar char="-"/>
              <a:defRPr/>
            </a:pPr>
            <a:endParaRPr lang="en-US" dirty="0" smtClean="0"/>
          </a:p>
          <a:p>
            <a:pPr marL="181225" lvl="1" indent="-181225" defTabSz="966529">
              <a:buFontTx/>
              <a:buChar cha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89</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a:t>
            </a:r>
            <a:endParaRPr lang="en-US" i="1" baseline="0" dirty="0" smtClean="0"/>
          </a:p>
          <a:p>
            <a:pPr defTabSz="474254">
              <a:defRPr/>
            </a:pPr>
            <a:r>
              <a:rPr lang="en-US" altLang="en-US" i="0" baseline="0" dirty="0" smtClean="0"/>
              <a:t>“District-wide is typical for most public schools”</a:t>
            </a:r>
            <a:endParaRPr lang="en-US" altLang="en-US" i="0" dirty="0" smtClean="0"/>
          </a:p>
          <a:p>
            <a:endParaRPr lang="en-US" altLang="en-US" dirty="0" smtClean="0"/>
          </a:p>
          <a:p>
            <a:r>
              <a:rPr lang="en-US" altLang="en-US" dirty="0" smtClean="0"/>
              <a:t>“The principal</a:t>
            </a:r>
            <a:r>
              <a:rPr lang="en-US" altLang="en-US" baseline="0" dirty="0" smtClean="0"/>
              <a:t> clicks the </a:t>
            </a:r>
            <a:r>
              <a:rPr lang="en-US" altLang="en-US" b="1" baseline="0" dirty="0" smtClean="0"/>
              <a:t>Submit</a:t>
            </a:r>
            <a:r>
              <a:rPr lang="en-US" altLang="en-US" baseline="0" dirty="0" smtClean="0"/>
              <a:t> button to complete the School Configuration.”</a:t>
            </a:r>
          </a:p>
          <a:p>
            <a:endParaRPr lang="en-US" altLang="en-US" dirty="0"/>
          </a:p>
          <a:p>
            <a:pPr marL="181225" lvl="1" indent="-181225" defTabSz="966529">
              <a:buFontTx/>
              <a:buChar char="-"/>
              <a:defRPr/>
            </a:pPr>
            <a:endParaRPr lang="en-US" dirty="0" smtClean="0"/>
          </a:p>
          <a:p>
            <a:pPr marL="181225" lvl="1" indent="-181225" defTabSz="966529">
              <a:buFontTx/>
              <a:buChar cha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90</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a:t>
            </a:r>
            <a:r>
              <a:rPr lang="en-US" i="1" baseline="0" dirty="0" smtClean="0"/>
              <a:t> slide.</a:t>
            </a:r>
          </a:p>
          <a:p>
            <a:endParaRPr lang="en-US" baseline="0" dirty="0" smtClean="0"/>
          </a:p>
        </p:txBody>
      </p:sp>
      <p:sp>
        <p:nvSpPr>
          <p:cNvPr id="4" name="Slide Number Placeholder 3"/>
          <p:cNvSpPr>
            <a:spLocks noGrp="1"/>
          </p:cNvSpPr>
          <p:nvPr>
            <p:ph type="sldNum" sz="quarter" idx="10"/>
          </p:nvPr>
        </p:nvSpPr>
        <p:spPr/>
        <p:txBody>
          <a:bodyPr/>
          <a:lstStyle/>
          <a:p>
            <a:fld id="{0F86B353-C4F7-488E-8A24-745BB3BD092A}" type="slidenum">
              <a:rPr lang="en-US" smtClean="0"/>
              <a:t>91</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 </a:t>
            </a:r>
          </a:p>
          <a:p>
            <a:r>
              <a:rPr lang="en-US" i="1" dirty="0" smtClean="0"/>
              <a:t>“</a:t>
            </a:r>
            <a:r>
              <a:rPr lang="en-US" dirty="0" smtClean="0"/>
              <a:t>As you can see, each</a:t>
            </a:r>
            <a:r>
              <a:rPr lang="en-US" baseline="0" dirty="0" smtClean="0"/>
              <a:t> of these design features relates to ongoing instruction and literacy growth. FAIR-FS is not about obtaining an outcome score.”</a:t>
            </a:r>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9</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405639076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i="1" dirty="0" smtClean="0"/>
              <a:t>Presenter:</a:t>
            </a:r>
          </a:p>
          <a:p>
            <a:pPr defTabSz="966529">
              <a:defRPr/>
            </a:pPr>
            <a:r>
              <a:rPr lang="en-US" dirty="0" smtClean="0"/>
              <a:t>“The principal</a:t>
            </a:r>
            <a:r>
              <a:rPr lang="en-US" baseline="0" dirty="0" smtClean="0"/>
              <a:t> may choose to designate a PMRN manager at this time.”</a:t>
            </a:r>
          </a:p>
          <a:p>
            <a:pPr defTabSz="966529">
              <a:defRPr/>
            </a:pPr>
            <a:endParaRPr lang="en-US" baseline="0" dirty="0" smtClean="0"/>
          </a:p>
          <a:p>
            <a:pPr defTabSz="966529">
              <a:defRPr/>
            </a:pPr>
            <a:r>
              <a:rPr lang="en-US" i="1" baseline="0" dirty="0" smtClean="0"/>
              <a:t>Present slide.</a:t>
            </a:r>
            <a:endParaRPr lang="en-US" i="1" dirty="0" smtClean="0"/>
          </a:p>
        </p:txBody>
      </p:sp>
      <p:sp>
        <p:nvSpPr>
          <p:cNvPr id="4" name="Slide Number Placeholder 3"/>
          <p:cNvSpPr>
            <a:spLocks noGrp="1"/>
          </p:cNvSpPr>
          <p:nvPr>
            <p:ph type="sldNum" sz="quarter" idx="10"/>
          </p:nvPr>
        </p:nvSpPr>
        <p:spPr/>
        <p:txBody>
          <a:bodyPr/>
          <a:lstStyle/>
          <a:p>
            <a:fld id="{0F86B353-C4F7-488E-8A24-745BB3BD092A}" type="slidenum">
              <a:rPr lang="en-US" smtClean="0"/>
              <a:t>92</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i="1" dirty="0" smtClean="0"/>
              <a:t>Presenter:</a:t>
            </a:r>
          </a:p>
          <a:p>
            <a:r>
              <a:rPr lang="en-US" dirty="0" smtClean="0"/>
              <a:t>“The </a:t>
            </a:r>
            <a:r>
              <a:rPr lang="en-US" dirty="0"/>
              <a:t>beginning of the year is the best time to add the Reading Coach or other designee as the school’s SL2 User to manage the PMRN</a:t>
            </a:r>
          </a:p>
          <a:p>
            <a:endParaRPr lang="en-US" dirty="0"/>
          </a:p>
          <a:p>
            <a:r>
              <a:rPr lang="en-US" dirty="0"/>
              <a:t>SL1 Users are the only Users that may add SL2 and Coach’s Log Users. To add new Users, </a:t>
            </a:r>
            <a:r>
              <a:rPr lang="en-US" dirty="0" smtClean="0"/>
              <a:t>sign</a:t>
            </a:r>
            <a:r>
              <a:rPr lang="en-US" baseline="0" dirty="0" smtClean="0"/>
              <a:t> in as the SL1 user and </a:t>
            </a:r>
            <a:r>
              <a:rPr lang="en-US" dirty="0" smtClean="0"/>
              <a:t>click </a:t>
            </a:r>
            <a:r>
              <a:rPr lang="en-US" dirty="0"/>
              <a:t>the </a:t>
            </a:r>
            <a:r>
              <a:rPr lang="en-US" b="1" dirty="0"/>
              <a:t>Users</a:t>
            </a:r>
            <a:r>
              <a:rPr lang="en-US" dirty="0"/>
              <a:t> tab. The click the </a:t>
            </a:r>
            <a:r>
              <a:rPr lang="en-US" b="1" dirty="0"/>
              <a:t>Add User </a:t>
            </a:r>
            <a:r>
              <a:rPr lang="en-US" dirty="0"/>
              <a:t>button.”</a:t>
            </a:r>
          </a:p>
          <a:p>
            <a:pPr defTabSz="966529">
              <a:defRPr/>
            </a:pPr>
            <a:endParaRPr lang="en-US" i="1" dirty="0" smtClean="0"/>
          </a:p>
          <a:p>
            <a:endParaRPr lang="en-US" dirty="0" smtClean="0"/>
          </a:p>
        </p:txBody>
      </p:sp>
      <p:sp>
        <p:nvSpPr>
          <p:cNvPr id="4" name="Slide Number Placeholder 3"/>
          <p:cNvSpPr>
            <a:spLocks noGrp="1"/>
          </p:cNvSpPr>
          <p:nvPr>
            <p:ph type="sldNum" sz="quarter" idx="10"/>
          </p:nvPr>
        </p:nvSpPr>
        <p:spPr/>
        <p:txBody>
          <a:bodyPr/>
          <a:lstStyle/>
          <a:p>
            <a:fld id="{0F86B353-C4F7-488E-8A24-745BB3BD092A}" type="slidenum">
              <a:rPr lang="en-US" smtClean="0"/>
              <a:t>93</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dirty="0" smtClean="0"/>
              <a:t>Present Slide.</a:t>
            </a:r>
          </a:p>
          <a:p>
            <a:pPr defTabSz="966529">
              <a:defRPr/>
            </a:pPr>
            <a:endParaRPr lang="en-US" dirty="0"/>
          </a:p>
          <a:p>
            <a:pPr defTabSz="966529">
              <a:defRPr/>
            </a:pPr>
            <a:r>
              <a:rPr lang="en-US" dirty="0"/>
              <a:t>Presenter:</a:t>
            </a:r>
            <a:r>
              <a:rPr lang="en-US" dirty="0">
                <a:solidFill>
                  <a:srgbClr val="FF0000"/>
                </a:solidFill>
              </a:rPr>
              <a:t> Although a user may have been granted access in SSO, they cannot enter PMRN with their SSO credentials until the role has been assigned and the user has been linked.</a:t>
            </a:r>
          </a:p>
          <a:p>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94</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0A4684-5EFD-1E48-B4E2-743DED377690}" type="slidenum">
              <a:rPr lang="en-US" smtClean="0"/>
              <a:t>95</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98784173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p>
          <a:p>
            <a:r>
              <a:rPr lang="en-US" dirty="0" smtClean="0"/>
              <a:t>The principal</a:t>
            </a:r>
            <a:r>
              <a:rPr lang="en-US" baseline="0" dirty="0" smtClean="0"/>
              <a:t> or </a:t>
            </a:r>
            <a:r>
              <a:rPr lang="en-US" baseline="0" dirty="0" err="1" smtClean="0"/>
              <a:t>PMRN</a:t>
            </a:r>
            <a:r>
              <a:rPr lang="en-US" baseline="0" dirty="0" smtClean="0"/>
              <a:t> manager will need to update the access of the users in the school when staff arrive, change roles, or leave. I will now describe the process of linking. </a:t>
            </a:r>
            <a:endParaRPr lang="en-US" dirty="0" smtClean="0"/>
          </a:p>
          <a:p>
            <a:r>
              <a:rPr lang="en-US" dirty="0"/>
              <a:t>User’s </a:t>
            </a:r>
            <a:r>
              <a:rPr lang="en-US" dirty="0" err="1"/>
              <a:t>PMRN</a:t>
            </a:r>
            <a:r>
              <a:rPr lang="en-US" dirty="0"/>
              <a:t> and </a:t>
            </a:r>
            <a:r>
              <a:rPr lang="en-US" dirty="0" err="1"/>
              <a:t>SSO</a:t>
            </a:r>
            <a:r>
              <a:rPr lang="en-US" dirty="0"/>
              <a:t> accounts should be linked automatically when the </a:t>
            </a:r>
            <a:r>
              <a:rPr lang="en-US" dirty="0" err="1"/>
              <a:t>SSO</a:t>
            </a:r>
            <a:r>
              <a:rPr lang="en-US" dirty="0"/>
              <a:t> data import updates. </a:t>
            </a:r>
            <a:endParaRPr lang="en-US" sz="1100" dirty="0"/>
          </a:p>
          <a:p>
            <a:r>
              <a:rPr lang="en-US" dirty="0"/>
              <a:t>Once you have successfully added a User to the </a:t>
            </a:r>
            <a:r>
              <a:rPr lang="en-US" dirty="0" err="1"/>
              <a:t>PMRN</a:t>
            </a:r>
            <a:r>
              <a:rPr lang="en-US" dirty="0"/>
              <a:t> their name will now appear under the User column.</a:t>
            </a:r>
          </a:p>
          <a:p>
            <a:endParaRPr lang="en-US" dirty="0" smtClean="0"/>
          </a:p>
          <a:p>
            <a:r>
              <a:rPr lang="en-US" dirty="0" smtClean="0"/>
              <a:t>Click Fly-in 1</a:t>
            </a:r>
          </a:p>
          <a:p>
            <a:endParaRPr lang="en-US" dirty="0" smtClean="0"/>
          </a:p>
          <a:p>
            <a:pPr defTabSz="474254">
              <a:defRPr/>
            </a:pPr>
            <a:r>
              <a:rPr lang="en-US" dirty="0"/>
              <a:t>If there is a “NO” for the User under the Linked column after the </a:t>
            </a:r>
            <a:r>
              <a:rPr lang="en-US" dirty="0" err="1"/>
              <a:t>SSO</a:t>
            </a:r>
            <a:r>
              <a:rPr lang="en-US" dirty="0"/>
              <a:t> data import updates, you will need to manually link their </a:t>
            </a:r>
            <a:r>
              <a:rPr lang="en-US" dirty="0" err="1"/>
              <a:t>PMRN</a:t>
            </a:r>
            <a:r>
              <a:rPr lang="en-US" dirty="0"/>
              <a:t> Access to their Single Sign-On Account.</a:t>
            </a:r>
          </a:p>
          <a:p>
            <a:endParaRPr lang="en-US" dirty="0" smtClean="0"/>
          </a:p>
          <a:p>
            <a:r>
              <a:rPr lang="en-US" dirty="0" smtClean="0"/>
              <a:t>Click Fly-in 2</a:t>
            </a:r>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96</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a:t>
            </a:r>
            <a:r>
              <a:rPr lang="en-US" baseline="0" dirty="0" smtClean="0"/>
              <a:t> Slide.</a:t>
            </a:r>
          </a:p>
          <a:p>
            <a:endParaRPr lang="en-US" baseline="0" dirty="0" smtClean="0"/>
          </a:p>
          <a:p>
            <a:r>
              <a:rPr lang="en-US" baseline="0" dirty="0" smtClean="0"/>
              <a:t>Presenter: </a:t>
            </a:r>
          </a:p>
          <a:p>
            <a:pPr marL="181225" indent="-181225">
              <a:buFontTx/>
              <a:buChar char="-"/>
            </a:pPr>
            <a:r>
              <a:rPr lang="en-US" baseline="0" dirty="0" smtClean="0"/>
              <a:t>Click the Users tab (to return to the list of users)</a:t>
            </a:r>
          </a:p>
          <a:p>
            <a:pPr marL="181225" indent="-181225">
              <a:buFontTx/>
              <a:buChar char="-"/>
            </a:pPr>
            <a:r>
              <a:rPr lang="en-US" baseline="0" dirty="0" smtClean="0"/>
              <a:t>Click the Name of the User you would like to link</a:t>
            </a:r>
          </a:p>
          <a:p>
            <a:pPr marL="181225" indent="-181225">
              <a:buFontTx/>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97</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98</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99</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0A4684-5EFD-1E48-B4E2-743DED377690}" type="slidenum">
              <a:rPr lang="en-US" smtClean="0"/>
              <a:t>100</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329744779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0A4684-5EFD-1E48-B4E2-743DED377690}" type="slidenum">
              <a:rPr lang="en-US" smtClean="0"/>
              <a:t>101</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35119010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2857500"/>
          </a:xfrm>
          <a:prstGeom prst="rect">
            <a:avLst/>
          </a:prstGeom>
          <a:solidFill>
            <a:srgbClr val="DDDE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cxnSp>
        <p:nvCxnSpPr>
          <p:cNvPr id="8" name="Straight Connector 7"/>
          <p:cNvCxnSpPr/>
          <p:nvPr userDrawn="1"/>
        </p:nvCxnSpPr>
        <p:spPr>
          <a:xfrm flipH="1">
            <a:off x="0" y="2857500"/>
            <a:ext cx="9144000" cy="0"/>
          </a:xfrm>
          <a:prstGeom prst="line">
            <a:avLst/>
          </a:prstGeom>
          <a:ln w="76200" cmpd="sng">
            <a:solidFill>
              <a:srgbClr val="154B77"/>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0" name="Rectangle 9"/>
          <p:cNvSpPr/>
          <p:nvPr userDrawn="1"/>
        </p:nvSpPr>
        <p:spPr>
          <a:xfrm>
            <a:off x="0" y="0"/>
            <a:ext cx="9144000" cy="6858000"/>
          </a:xfrm>
          <a:prstGeom prst="rect">
            <a:avLst/>
          </a:prstGeom>
          <a:noFill/>
          <a:ln w="76200" cmpd="sng">
            <a:solidFill>
              <a:srgbClr val="1211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fcrr_logo_4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922" y="6001857"/>
            <a:ext cx="1499516" cy="519262"/>
          </a:xfrm>
          <a:prstGeom prst="rect">
            <a:avLst/>
          </a:prstGeom>
        </p:spPr>
      </p:pic>
      <p:pic>
        <p:nvPicPr>
          <p:cNvPr id="4" name="Picture 3" descr="fl_doe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2726" y="5940505"/>
            <a:ext cx="2201022" cy="641965"/>
          </a:xfrm>
          <a:prstGeom prst="rect">
            <a:avLst/>
          </a:prstGeom>
        </p:spPr>
      </p:pic>
      <p:sp>
        <p:nvSpPr>
          <p:cNvPr id="11" name="Slide Number Placeholder 7"/>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650" b="1">
                <a:solidFill>
                  <a:schemeClr val="tx1"/>
                </a:solidFill>
              </a:defRPr>
            </a:lvl1pPr>
          </a:lstStyle>
          <a:p>
            <a:fld id="{D3DF9CC1-2D95-6B44-AD84-8EFF3BE5F0CB}" type="slidenum">
              <a:rPr lang="en-US" smtClean="0"/>
              <a:pPr/>
              <a:t>‹#›</a:t>
            </a:fld>
            <a:endParaRPr lang="en-US" dirty="0"/>
          </a:p>
        </p:txBody>
      </p:sp>
    </p:spTree>
    <p:extLst>
      <p:ext uri="{BB962C8B-B14F-4D97-AF65-F5344CB8AC3E}">
        <p14:creationId xmlns:p14="http://schemas.microsoft.com/office/powerpoint/2010/main" val="1040038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p:cNvSpPr/>
          <p:nvPr userDrawn="1"/>
        </p:nvSpPr>
        <p:spPr>
          <a:xfrm>
            <a:off x="0" y="0"/>
            <a:ext cx="9144000" cy="850900"/>
          </a:xfrm>
          <a:prstGeom prst="rect">
            <a:avLst/>
          </a:prstGeom>
          <a:solidFill>
            <a:srgbClr val="DDDE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cxnSp>
        <p:nvCxnSpPr>
          <p:cNvPr id="10" name="Straight Connector 9"/>
          <p:cNvCxnSpPr/>
          <p:nvPr userDrawn="1"/>
        </p:nvCxnSpPr>
        <p:spPr>
          <a:xfrm flipH="1">
            <a:off x="0" y="850900"/>
            <a:ext cx="9144000" cy="0"/>
          </a:xfrm>
          <a:prstGeom prst="line">
            <a:avLst/>
          </a:prstGeom>
          <a:ln w="76200" cmpd="sng">
            <a:solidFill>
              <a:srgbClr val="154B77"/>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Rectangle 13"/>
          <p:cNvSpPr/>
          <p:nvPr userDrawn="1"/>
        </p:nvSpPr>
        <p:spPr>
          <a:xfrm>
            <a:off x="0" y="0"/>
            <a:ext cx="9144000" cy="6858000"/>
          </a:xfrm>
          <a:prstGeom prst="rect">
            <a:avLst/>
          </a:prstGeom>
          <a:noFill/>
          <a:ln w="76200" cmpd="sng">
            <a:solidFill>
              <a:srgbClr val="1211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7"/>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650" b="1">
                <a:solidFill>
                  <a:schemeClr val="tx1"/>
                </a:solidFill>
              </a:defRPr>
            </a:lvl1pPr>
          </a:lstStyle>
          <a:p>
            <a:fld id="{D3DF9CC1-2D95-6B44-AD84-8EFF3BE5F0CB}" type="slidenum">
              <a:rPr lang="en-US" smtClean="0"/>
              <a:pPr/>
              <a:t>‹#›</a:t>
            </a:fld>
            <a:endParaRPr lang="en-US" dirty="0"/>
          </a:p>
        </p:txBody>
      </p:sp>
    </p:spTree>
    <p:extLst>
      <p:ext uri="{BB962C8B-B14F-4D97-AF65-F5344CB8AC3E}">
        <p14:creationId xmlns:p14="http://schemas.microsoft.com/office/powerpoint/2010/main" val="1276076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Rectangle 11"/>
          <p:cNvSpPr/>
          <p:nvPr userDrawn="1"/>
        </p:nvSpPr>
        <p:spPr>
          <a:xfrm>
            <a:off x="0" y="0"/>
            <a:ext cx="9144000" cy="6858000"/>
          </a:xfrm>
          <a:prstGeom prst="rect">
            <a:avLst/>
          </a:prstGeom>
          <a:noFill/>
          <a:ln w="76200" cmpd="sng">
            <a:solidFill>
              <a:srgbClr val="1211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7"/>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650" b="1">
                <a:solidFill>
                  <a:schemeClr val="tx1"/>
                </a:solidFill>
              </a:defRPr>
            </a:lvl1pPr>
          </a:lstStyle>
          <a:p>
            <a:fld id="{D3DF9CC1-2D95-6B44-AD84-8EFF3BE5F0CB}" type="slidenum">
              <a:rPr lang="en-US" smtClean="0"/>
              <a:pPr/>
              <a:t>‹#›</a:t>
            </a:fld>
            <a:endParaRPr lang="en-US" dirty="0"/>
          </a:p>
        </p:txBody>
      </p:sp>
    </p:spTree>
    <p:extLst>
      <p:ext uri="{BB962C8B-B14F-4D97-AF65-F5344CB8AC3E}">
        <p14:creationId xmlns:p14="http://schemas.microsoft.com/office/powerpoint/2010/main" val="3915453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userDrawn="1"/>
        </p:nvSpPr>
        <p:spPr>
          <a:xfrm>
            <a:off x="0" y="0"/>
            <a:ext cx="9144000" cy="850900"/>
          </a:xfrm>
          <a:prstGeom prst="rect">
            <a:avLst/>
          </a:prstGeom>
          <a:solidFill>
            <a:srgbClr val="DDDE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cxnSp>
        <p:nvCxnSpPr>
          <p:cNvPr id="10" name="Straight Connector 9"/>
          <p:cNvCxnSpPr/>
          <p:nvPr userDrawn="1"/>
        </p:nvCxnSpPr>
        <p:spPr>
          <a:xfrm flipH="1">
            <a:off x="0" y="850900"/>
            <a:ext cx="9144000" cy="0"/>
          </a:xfrm>
          <a:prstGeom prst="line">
            <a:avLst/>
          </a:prstGeom>
          <a:ln w="76200" cmpd="sng">
            <a:solidFill>
              <a:srgbClr val="154B77"/>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Rectangle 13"/>
          <p:cNvSpPr/>
          <p:nvPr userDrawn="1"/>
        </p:nvSpPr>
        <p:spPr>
          <a:xfrm>
            <a:off x="0" y="0"/>
            <a:ext cx="9144000" cy="6858000"/>
          </a:xfrm>
          <a:prstGeom prst="rect">
            <a:avLst/>
          </a:prstGeom>
          <a:noFill/>
          <a:ln w="76200" cmpd="sng">
            <a:solidFill>
              <a:srgbClr val="1211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7"/>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650" b="1">
                <a:solidFill>
                  <a:schemeClr val="tx1"/>
                </a:solidFill>
              </a:defRPr>
            </a:lvl1pPr>
          </a:lstStyle>
          <a:p>
            <a:fld id="{D3DF9CC1-2D95-6B44-AD84-8EFF3BE5F0CB}" type="slidenum">
              <a:rPr lang="en-US" smtClean="0"/>
              <a:pPr/>
              <a:t>‹#›</a:t>
            </a:fld>
            <a:endParaRPr lang="en-US" dirty="0"/>
          </a:p>
        </p:txBody>
      </p:sp>
    </p:spTree>
    <p:extLst>
      <p:ext uri="{BB962C8B-B14F-4D97-AF65-F5344CB8AC3E}">
        <p14:creationId xmlns:p14="http://schemas.microsoft.com/office/powerpoint/2010/main" val="1788166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userDrawn="1"/>
        </p:nvSpPr>
        <p:spPr>
          <a:xfrm>
            <a:off x="0" y="0"/>
            <a:ext cx="9144000" cy="5080000"/>
          </a:xfrm>
          <a:prstGeom prst="rect">
            <a:avLst/>
          </a:prstGeom>
          <a:solidFill>
            <a:srgbClr val="DDDE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cxnSp>
        <p:nvCxnSpPr>
          <p:cNvPr id="10" name="Straight Connector 9"/>
          <p:cNvCxnSpPr/>
          <p:nvPr userDrawn="1"/>
        </p:nvCxnSpPr>
        <p:spPr>
          <a:xfrm flipH="1">
            <a:off x="0" y="5080000"/>
            <a:ext cx="9144000" cy="0"/>
          </a:xfrm>
          <a:prstGeom prst="line">
            <a:avLst/>
          </a:prstGeom>
          <a:ln w="76200" cmpd="sng">
            <a:solidFill>
              <a:srgbClr val="154B77"/>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722313" y="4406900"/>
            <a:ext cx="7772400" cy="1362075"/>
          </a:xfrm>
        </p:spPr>
        <p:txBody>
          <a:bodyPr anchor="ctr"/>
          <a:lstStyle>
            <a:lvl1pPr algn="ctr">
              <a:defRPr sz="40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userDrawn="1"/>
        </p:nvSpPr>
        <p:spPr>
          <a:xfrm>
            <a:off x="0" y="0"/>
            <a:ext cx="9144000" cy="6858000"/>
          </a:xfrm>
          <a:prstGeom prst="rect">
            <a:avLst/>
          </a:prstGeom>
          <a:noFill/>
          <a:ln w="76200" cmpd="sng">
            <a:solidFill>
              <a:srgbClr val="1211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fcrr_logo_4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922" y="6001857"/>
            <a:ext cx="1499516" cy="519262"/>
          </a:xfrm>
          <a:prstGeom prst="rect">
            <a:avLst/>
          </a:prstGeom>
        </p:spPr>
      </p:pic>
      <p:pic>
        <p:nvPicPr>
          <p:cNvPr id="8" name="Picture 7" descr="fl_doe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2726" y="5940505"/>
            <a:ext cx="2201022" cy="641965"/>
          </a:xfrm>
          <a:prstGeom prst="rect">
            <a:avLst/>
          </a:prstGeom>
        </p:spPr>
      </p:pic>
      <p:sp>
        <p:nvSpPr>
          <p:cNvPr id="11" name="Slide Number Placeholder 7"/>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650" b="1">
                <a:solidFill>
                  <a:schemeClr val="tx1"/>
                </a:solidFill>
              </a:defRPr>
            </a:lvl1pPr>
          </a:lstStyle>
          <a:p>
            <a:fld id="{D3DF9CC1-2D95-6B44-AD84-8EFF3BE5F0CB}" type="slidenum">
              <a:rPr lang="en-US" smtClean="0"/>
              <a:pPr/>
              <a:t>‹#›</a:t>
            </a:fld>
            <a:endParaRPr lang="en-US" dirty="0"/>
          </a:p>
        </p:txBody>
      </p:sp>
    </p:spTree>
    <p:extLst>
      <p:ext uri="{BB962C8B-B14F-4D97-AF65-F5344CB8AC3E}">
        <p14:creationId xmlns:p14="http://schemas.microsoft.com/office/powerpoint/2010/main" val="2887426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userDrawn="1"/>
        </p:nvSpPr>
        <p:spPr>
          <a:xfrm>
            <a:off x="0" y="0"/>
            <a:ext cx="9144000" cy="850900"/>
          </a:xfrm>
          <a:prstGeom prst="rect">
            <a:avLst/>
          </a:prstGeom>
          <a:solidFill>
            <a:srgbClr val="DDDE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cxnSp>
        <p:nvCxnSpPr>
          <p:cNvPr id="11" name="Straight Connector 10"/>
          <p:cNvCxnSpPr/>
          <p:nvPr userDrawn="1"/>
        </p:nvCxnSpPr>
        <p:spPr>
          <a:xfrm flipH="1">
            <a:off x="0" y="850900"/>
            <a:ext cx="9144000" cy="0"/>
          </a:xfrm>
          <a:prstGeom prst="line">
            <a:avLst/>
          </a:prstGeom>
          <a:ln w="76200" cmpd="sng">
            <a:solidFill>
              <a:srgbClr val="154B77"/>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Rectangle 15"/>
          <p:cNvSpPr/>
          <p:nvPr userDrawn="1"/>
        </p:nvSpPr>
        <p:spPr>
          <a:xfrm>
            <a:off x="0" y="0"/>
            <a:ext cx="9144000" cy="6858000"/>
          </a:xfrm>
          <a:prstGeom prst="rect">
            <a:avLst/>
          </a:prstGeom>
          <a:noFill/>
          <a:ln w="76200" cmpd="sng">
            <a:solidFill>
              <a:srgbClr val="1211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650" b="1">
                <a:solidFill>
                  <a:schemeClr val="tx1"/>
                </a:solidFill>
              </a:defRPr>
            </a:lvl1pPr>
          </a:lstStyle>
          <a:p>
            <a:fld id="{D3DF9CC1-2D95-6B44-AD84-8EFF3BE5F0CB}" type="slidenum">
              <a:rPr lang="en-US" smtClean="0"/>
              <a:pPr/>
              <a:t>‹#›</a:t>
            </a:fld>
            <a:endParaRPr lang="en-US" dirty="0"/>
          </a:p>
        </p:txBody>
      </p:sp>
    </p:spTree>
    <p:extLst>
      <p:ext uri="{BB962C8B-B14F-4D97-AF65-F5344CB8AC3E}">
        <p14:creationId xmlns:p14="http://schemas.microsoft.com/office/powerpoint/2010/main" val="1818523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Rectangle 11"/>
          <p:cNvSpPr/>
          <p:nvPr userDrawn="1"/>
        </p:nvSpPr>
        <p:spPr>
          <a:xfrm>
            <a:off x="0" y="0"/>
            <a:ext cx="9144000" cy="850900"/>
          </a:xfrm>
          <a:prstGeom prst="rect">
            <a:avLst/>
          </a:prstGeom>
          <a:solidFill>
            <a:srgbClr val="DDDE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cxnSp>
        <p:nvCxnSpPr>
          <p:cNvPr id="13" name="Straight Connector 12"/>
          <p:cNvCxnSpPr/>
          <p:nvPr userDrawn="1"/>
        </p:nvCxnSpPr>
        <p:spPr>
          <a:xfrm flipH="1">
            <a:off x="0" y="850900"/>
            <a:ext cx="9144000" cy="0"/>
          </a:xfrm>
          <a:prstGeom prst="line">
            <a:avLst/>
          </a:prstGeom>
          <a:ln w="76200" cmpd="sng">
            <a:solidFill>
              <a:srgbClr val="12112A"/>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Rectangle 16"/>
          <p:cNvSpPr/>
          <p:nvPr userDrawn="1"/>
        </p:nvSpPr>
        <p:spPr>
          <a:xfrm>
            <a:off x="0" y="0"/>
            <a:ext cx="9144000" cy="6858000"/>
          </a:xfrm>
          <a:prstGeom prst="rect">
            <a:avLst/>
          </a:prstGeom>
          <a:noFill/>
          <a:ln w="76200" cmpd="sng">
            <a:solidFill>
              <a:srgbClr val="1211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lide Number Placeholder 7"/>
          <p:cNvSpPr>
            <a:spLocks noGrp="1"/>
          </p:cNvSpPr>
          <p:nvPr>
            <p:ph type="sldNum" sz="quarter" idx="10"/>
          </p:nvPr>
        </p:nvSpPr>
        <p:spPr>
          <a:xfrm>
            <a:off x="3505200" y="6356350"/>
            <a:ext cx="2133600" cy="365125"/>
          </a:xfrm>
          <a:prstGeom prst="rect">
            <a:avLst/>
          </a:prstGeom>
        </p:spPr>
        <p:txBody>
          <a:bodyPr vert="horz" lIns="91440" tIns="45720" rIns="91440" bIns="45720" rtlCol="0" anchor="ctr"/>
          <a:lstStyle>
            <a:lvl1pPr algn="ctr">
              <a:defRPr sz="1650" b="1">
                <a:solidFill>
                  <a:schemeClr val="tx1"/>
                </a:solidFill>
              </a:defRPr>
            </a:lvl1pPr>
          </a:lstStyle>
          <a:p>
            <a:fld id="{D3DF9CC1-2D95-6B44-AD84-8EFF3BE5F0CB}" type="slidenum">
              <a:rPr lang="en-US" smtClean="0"/>
              <a:pPr/>
              <a:t>‹#›</a:t>
            </a:fld>
            <a:endParaRPr lang="en-US" dirty="0"/>
          </a:p>
        </p:txBody>
      </p:sp>
    </p:spTree>
    <p:extLst>
      <p:ext uri="{BB962C8B-B14F-4D97-AF65-F5344CB8AC3E}">
        <p14:creationId xmlns:p14="http://schemas.microsoft.com/office/powerpoint/2010/main" val="1250354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ectangle 7"/>
          <p:cNvSpPr/>
          <p:nvPr userDrawn="1"/>
        </p:nvSpPr>
        <p:spPr>
          <a:xfrm>
            <a:off x="0" y="0"/>
            <a:ext cx="9144000" cy="850900"/>
          </a:xfrm>
          <a:prstGeom prst="rect">
            <a:avLst/>
          </a:prstGeom>
          <a:solidFill>
            <a:srgbClr val="DDDE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cxnSp>
        <p:nvCxnSpPr>
          <p:cNvPr id="9" name="Straight Connector 8"/>
          <p:cNvCxnSpPr/>
          <p:nvPr userDrawn="1"/>
        </p:nvCxnSpPr>
        <p:spPr>
          <a:xfrm flipH="1">
            <a:off x="0" y="850900"/>
            <a:ext cx="9144000" cy="0"/>
          </a:xfrm>
          <a:prstGeom prst="line">
            <a:avLst/>
          </a:prstGeom>
          <a:ln w="76200" cmpd="sng">
            <a:solidFill>
              <a:srgbClr val="154B77"/>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13" name="Rectangle 12"/>
          <p:cNvSpPr/>
          <p:nvPr userDrawn="1"/>
        </p:nvSpPr>
        <p:spPr>
          <a:xfrm>
            <a:off x="0" y="0"/>
            <a:ext cx="9144000" cy="6858000"/>
          </a:xfrm>
          <a:prstGeom prst="rect">
            <a:avLst/>
          </a:prstGeom>
          <a:noFill/>
          <a:ln w="76200" cmpd="sng">
            <a:solidFill>
              <a:srgbClr val="1211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7"/>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650" b="1">
                <a:solidFill>
                  <a:schemeClr val="tx1"/>
                </a:solidFill>
              </a:defRPr>
            </a:lvl1pPr>
          </a:lstStyle>
          <a:p>
            <a:fld id="{D3DF9CC1-2D95-6B44-AD84-8EFF3BE5F0CB}" type="slidenum">
              <a:rPr lang="en-US" smtClean="0"/>
              <a:pPr/>
              <a:t>‹#›</a:t>
            </a:fld>
            <a:endParaRPr lang="en-US" dirty="0"/>
          </a:p>
        </p:txBody>
      </p:sp>
    </p:spTree>
    <p:extLst>
      <p:ext uri="{BB962C8B-B14F-4D97-AF65-F5344CB8AC3E}">
        <p14:creationId xmlns:p14="http://schemas.microsoft.com/office/powerpoint/2010/main" val="44827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noFill/>
          <a:ln w="76200" cmpd="sng">
            <a:solidFill>
              <a:srgbClr val="1211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7"/>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650" b="1">
                <a:solidFill>
                  <a:schemeClr val="tx1"/>
                </a:solidFill>
              </a:defRPr>
            </a:lvl1pPr>
          </a:lstStyle>
          <a:p>
            <a:fld id="{D3DF9CC1-2D95-6B44-AD84-8EFF3BE5F0CB}" type="slidenum">
              <a:rPr lang="en-US" smtClean="0"/>
              <a:pPr/>
              <a:t>‹#›</a:t>
            </a:fld>
            <a:endParaRPr lang="en-US" dirty="0"/>
          </a:p>
        </p:txBody>
      </p:sp>
    </p:spTree>
    <p:extLst>
      <p:ext uri="{BB962C8B-B14F-4D97-AF65-F5344CB8AC3E}">
        <p14:creationId xmlns:p14="http://schemas.microsoft.com/office/powerpoint/2010/main" val="1008494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Rectangle 12"/>
          <p:cNvSpPr/>
          <p:nvPr userDrawn="1"/>
        </p:nvSpPr>
        <p:spPr>
          <a:xfrm>
            <a:off x="0" y="0"/>
            <a:ext cx="9144000" cy="6858000"/>
          </a:xfrm>
          <a:prstGeom prst="rect">
            <a:avLst/>
          </a:prstGeom>
          <a:noFill/>
          <a:ln w="76200" cmpd="sng">
            <a:solidFill>
              <a:srgbClr val="1211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7"/>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650" b="1">
                <a:solidFill>
                  <a:schemeClr val="tx1"/>
                </a:solidFill>
              </a:defRPr>
            </a:lvl1pPr>
          </a:lstStyle>
          <a:p>
            <a:fld id="{D3DF9CC1-2D95-6B44-AD84-8EFF3BE5F0CB}" type="slidenum">
              <a:rPr lang="en-US" smtClean="0"/>
              <a:pPr/>
              <a:t>‹#›</a:t>
            </a:fld>
            <a:endParaRPr lang="en-US" dirty="0"/>
          </a:p>
        </p:txBody>
      </p:sp>
    </p:spTree>
    <p:extLst>
      <p:ext uri="{BB962C8B-B14F-4D97-AF65-F5344CB8AC3E}">
        <p14:creationId xmlns:p14="http://schemas.microsoft.com/office/powerpoint/2010/main" val="2505617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Rectangle 12"/>
          <p:cNvSpPr/>
          <p:nvPr userDrawn="1"/>
        </p:nvSpPr>
        <p:spPr>
          <a:xfrm>
            <a:off x="0" y="0"/>
            <a:ext cx="9144000" cy="6858000"/>
          </a:xfrm>
          <a:prstGeom prst="rect">
            <a:avLst/>
          </a:prstGeom>
          <a:noFill/>
          <a:ln w="76200" cmpd="sng">
            <a:solidFill>
              <a:srgbClr val="1211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7"/>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650" b="1">
                <a:solidFill>
                  <a:schemeClr val="tx1"/>
                </a:solidFill>
              </a:defRPr>
            </a:lvl1pPr>
          </a:lstStyle>
          <a:p>
            <a:fld id="{D3DF9CC1-2D95-6B44-AD84-8EFF3BE5F0CB}" type="slidenum">
              <a:rPr lang="en-US" smtClean="0"/>
              <a:pPr/>
              <a:t>‹#›</a:t>
            </a:fld>
            <a:endParaRPr lang="en-US" dirty="0"/>
          </a:p>
        </p:txBody>
      </p:sp>
    </p:spTree>
    <p:extLst>
      <p:ext uri="{BB962C8B-B14F-4D97-AF65-F5344CB8AC3E}">
        <p14:creationId xmlns:p14="http://schemas.microsoft.com/office/powerpoint/2010/main" val="1775885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rgbClr val="154B77"/>
          </a:solidFill>
          <a:ln>
            <a:noFill/>
          </a:ln>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650">
                <a:solidFill>
                  <a:schemeClr val="tx1"/>
                </a:solidFill>
              </a:defRPr>
            </a:lvl1pPr>
          </a:lstStyle>
          <a:p>
            <a:fld id="{D3DF9CC1-2D95-6B44-AD84-8EFF3BE5F0CB}" type="slidenum">
              <a:rPr lang="en-US" smtClean="0"/>
              <a:pPr/>
              <a:t>‹#›</a:t>
            </a:fld>
            <a:endParaRPr lang="en-US" dirty="0"/>
          </a:p>
        </p:txBody>
      </p:sp>
    </p:spTree>
    <p:extLst>
      <p:ext uri="{BB962C8B-B14F-4D97-AF65-F5344CB8AC3E}">
        <p14:creationId xmlns:p14="http://schemas.microsoft.com/office/powerpoint/2010/main" val="3702836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b="1" kern="1200">
          <a:solidFill>
            <a:schemeClr val="bg1"/>
          </a:solidFill>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10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hyperlink" Target="http://www.fldoe.org/SSO" TargetMode="External"/><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6.xml"/><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57.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3" Type="http://schemas.openxmlformats.org/officeDocument/2006/relationships/hyperlink" Target="mailto:ienhelp@fldoe.org" TargetMode="External"/><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pmrn.fldoe.or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ienhelp@fldoe.org"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www.fldoe.org/sso"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12.wmf"/><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http://www.fldoe.org/sso"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www.fldoe.org/sso"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fldoe.org/sso"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pmrn.fldoe.org/"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62.xml.rels><?xml version="1.0" encoding="UTF-8" standalone="yes"?>
<Relationships xmlns="http://schemas.openxmlformats.org/package/2006/relationships"><Relationship Id="rId3" Type="http://schemas.openxmlformats.org/officeDocument/2006/relationships/hyperlink" Target="mailto:svc-FIM-service@fldoe.org"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6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6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www.fldoe.org/SSO"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7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78.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3791" y="1497543"/>
            <a:ext cx="8216721" cy="2735790"/>
          </a:xfrm>
        </p:spPr>
        <p:txBody>
          <a:bodyPr>
            <a:normAutofit/>
          </a:bodyPr>
          <a:lstStyle/>
          <a:p>
            <a:r>
              <a:rPr lang="en-US" dirty="0" smtClean="0"/>
              <a:t>Florida Assessments for </a:t>
            </a:r>
            <a:br>
              <a:rPr lang="en-US" dirty="0" smtClean="0"/>
            </a:br>
            <a:r>
              <a:rPr lang="en-US" dirty="0" smtClean="0"/>
              <a:t>Instruction in Reading </a:t>
            </a:r>
            <a:br>
              <a:rPr lang="en-US" dirty="0" smtClean="0"/>
            </a:br>
            <a:r>
              <a:rPr lang="en-US" sz="3100" dirty="0" smtClean="0"/>
              <a:t>aligned to the</a:t>
            </a:r>
            <a:r>
              <a:rPr lang="en-US" dirty="0" smtClean="0"/>
              <a:t/>
            </a:r>
            <a:br>
              <a:rPr lang="en-US" dirty="0" smtClean="0"/>
            </a:br>
            <a:r>
              <a:rPr lang="en-US" dirty="0" smtClean="0"/>
              <a:t>Language Arts Florida Standards</a:t>
            </a:r>
            <a:endParaRPr lang="en-US" dirty="0"/>
          </a:p>
        </p:txBody>
      </p:sp>
      <p:sp>
        <p:nvSpPr>
          <p:cNvPr id="3" name="Subtitle 2"/>
          <p:cNvSpPr>
            <a:spLocks noGrp="1"/>
          </p:cNvSpPr>
          <p:nvPr>
            <p:ph type="subTitle" idx="1"/>
          </p:nvPr>
        </p:nvSpPr>
        <p:spPr>
          <a:xfrm>
            <a:off x="1371600" y="4233332"/>
            <a:ext cx="6400800" cy="1405467"/>
          </a:xfrm>
        </p:spPr>
        <p:txBody>
          <a:bodyPr anchor="ctr"/>
          <a:lstStyle/>
          <a:p>
            <a:r>
              <a:rPr lang="en-US" dirty="0" smtClean="0"/>
              <a:t>FAIR-FS Purpose &amp; </a:t>
            </a:r>
          </a:p>
          <a:p>
            <a:r>
              <a:rPr lang="en-US" dirty="0" smtClean="0"/>
              <a:t>Getting Started with the </a:t>
            </a:r>
            <a:r>
              <a:rPr lang="en-US" dirty="0" err="1" smtClean="0"/>
              <a:t>PMRN</a:t>
            </a:r>
            <a:endParaRPr lang="en-US" dirty="0"/>
          </a:p>
        </p:txBody>
      </p:sp>
    </p:spTree>
    <p:extLst>
      <p:ext uri="{BB962C8B-B14F-4D97-AF65-F5344CB8AC3E}">
        <p14:creationId xmlns:p14="http://schemas.microsoft.com/office/powerpoint/2010/main" val="4065573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Reliability &amp; Validity</a:t>
            </a:r>
            <a:endParaRPr lang="en-US" dirty="0"/>
          </a:p>
        </p:txBody>
      </p:sp>
      <p:sp>
        <p:nvSpPr>
          <p:cNvPr id="3" name="Content Placeholder 2"/>
          <p:cNvSpPr>
            <a:spLocks noGrp="1"/>
          </p:cNvSpPr>
          <p:nvPr>
            <p:ph idx="1"/>
          </p:nvPr>
        </p:nvSpPr>
        <p:spPr/>
        <p:txBody>
          <a:bodyPr/>
          <a:lstStyle/>
          <a:p>
            <a:r>
              <a:rPr lang="en-US" sz="2800" dirty="0"/>
              <a:t>First 2 questions asked about measurement:</a:t>
            </a:r>
          </a:p>
          <a:p>
            <a:pPr lvl="1"/>
            <a:r>
              <a:rPr lang="en-US" sz="2400" dirty="0"/>
              <a:t>Does </a:t>
            </a:r>
            <a:r>
              <a:rPr lang="en-US" sz="2400" dirty="0" smtClean="0"/>
              <a:t>it actually </a:t>
            </a:r>
            <a:r>
              <a:rPr lang="en-US" sz="2400" dirty="0"/>
              <a:t>measure what they say it measures</a:t>
            </a:r>
            <a:r>
              <a:rPr lang="en-US" sz="2400" dirty="0" smtClean="0"/>
              <a:t>?</a:t>
            </a:r>
            <a:br>
              <a:rPr lang="en-US" sz="2400" dirty="0" smtClean="0"/>
            </a:br>
            <a:r>
              <a:rPr lang="en-US" sz="2400" dirty="0" smtClean="0">
                <a:solidFill>
                  <a:srgbClr val="0070C0"/>
                </a:solidFill>
              </a:rPr>
              <a:t>– </a:t>
            </a:r>
            <a:r>
              <a:rPr lang="en-US" sz="2400" dirty="0">
                <a:solidFill>
                  <a:srgbClr val="0070C0"/>
                </a:solidFill>
              </a:rPr>
              <a:t>validity – </a:t>
            </a:r>
          </a:p>
          <a:p>
            <a:pPr lvl="1"/>
            <a:r>
              <a:rPr lang="en-US" sz="2400" dirty="0"/>
              <a:t>Does it measure the same thing every time</a:t>
            </a:r>
            <a:r>
              <a:rPr lang="en-US" sz="2400" dirty="0" smtClean="0"/>
              <a:t>?</a:t>
            </a:r>
            <a:br>
              <a:rPr lang="en-US" sz="2400" dirty="0" smtClean="0"/>
            </a:br>
            <a:r>
              <a:rPr lang="en-US" sz="2400" dirty="0" smtClean="0">
                <a:solidFill>
                  <a:srgbClr val="0070C0"/>
                </a:solidFill>
              </a:rPr>
              <a:t>– </a:t>
            </a:r>
            <a:r>
              <a:rPr lang="en-US" sz="2400" dirty="0">
                <a:solidFill>
                  <a:srgbClr val="0070C0"/>
                </a:solidFill>
              </a:rPr>
              <a:t>reliability – </a:t>
            </a:r>
          </a:p>
          <a:p>
            <a:r>
              <a:rPr lang="en-US" sz="2800" dirty="0"/>
              <a:t>Computer-adaptive format of FAIR-FS increases reliability (and efficiency) by tailoring the task to the student</a:t>
            </a:r>
          </a:p>
          <a:p>
            <a:r>
              <a:rPr lang="en-US" sz="2800" dirty="0"/>
              <a:t>Average reliability on FAIR-FS is </a:t>
            </a:r>
            <a:r>
              <a:rPr lang="en-US" sz="2800" dirty="0" smtClean="0"/>
              <a:t>0.9 </a:t>
            </a:r>
            <a:r>
              <a:rPr lang="en-US" sz="2800" dirty="0"/>
              <a:t>(very </a:t>
            </a:r>
            <a:r>
              <a:rPr lang="en-US" sz="2800" dirty="0" smtClean="0"/>
              <a:t>high)</a:t>
            </a:r>
            <a:endParaRPr lang="en-US" sz="2800" dirty="0" smtClean="0">
              <a:solidFill>
                <a:srgbClr val="FF0000"/>
              </a:solidFill>
            </a:endParaRPr>
          </a:p>
          <a:p>
            <a:r>
              <a:rPr lang="en-US" sz="2800" dirty="0" smtClean="0"/>
              <a:t>FAIR-FS demonstrates predictive validity</a:t>
            </a:r>
            <a:endParaRPr lang="en-US" dirty="0"/>
          </a:p>
        </p:txBody>
      </p:sp>
      <p:sp>
        <p:nvSpPr>
          <p:cNvPr id="9" name="Slide Number Placeholder 8"/>
          <p:cNvSpPr>
            <a:spLocks noGrp="1"/>
          </p:cNvSpPr>
          <p:nvPr>
            <p:ph type="sldNum" sz="quarter" idx="4"/>
          </p:nvPr>
        </p:nvSpPr>
        <p:spPr/>
        <p:txBody>
          <a:bodyPr/>
          <a:lstStyle/>
          <a:p>
            <a:fld id="{D3DF9CC1-2D95-6B44-AD84-8EFF3BE5F0CB}" type="slidenum">
              <a:rPr lang="en-US" smtClean="0"/>
              <a:pPr/>
              <a:t>10</a:t>
            </a:fld>
            <a:endParaRPr lang="en-US" dirty="0"/>
          </a:p>
        </p:txBody>
      </p:sp>
    </p:spTree>
    <p:extLst>
      <p:ext uri="{BB962C8B-B14F-4D97-AF65-F5344CB8AC3E}">
        <p14:creationId xmlns:p14="http://schemas.microsoft.com/office/powerpoint/2010/main" val="36129967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Unlinking Single Sign-On Account</a:t>
            </a:r>
            <a:endParaRPr lang="en-US" dirty="0"/>
          </a:p>
        </p:txBody>
      </p:sp>
      <p:sp>
        <p:nvSpPr>
          <p:cNvPr id="3" name="Content Placeholder 2"/>
          <p:cNvSpPr>
            <a:spLocks noGrp="1"/>
          </p:cNvSpPr>
          <p:nvPr>
            <p:ph idx="1"/>
          </p:nvPr>
        </p:nvSpPr>
        <p:spPr>
          <a:xfrm>
            <a:off x="457200" y="1417638"/>
            <a:ext cx="8229600" cy="4708525"/>
          </a:xfrm>
        </p:spPr>
        <p:txBody>
          <a:bodyPr>
            <a:normAutofit/>
          </a:bodyPr>
          <a:lstStyle/>
          <a:p>
            <a:r>
              <a:rPr lang="en-US" sz="2000" dirty="0" smtClean="0"/>
              <a:t>If you link a PMRN User to the wrong SSO account the “Unlink SSO User” button allows you to disassociate the two accounts.</a:t>
            </a:r>
          </a:p>
          <a:p>
            <a:r>
              <a:rPr lang="en-US" sz="2000" dirty="0" smtClean="0"/>
              <a:t>The </a:t>
            </a:r>
            <a:r>
              <a:rPr lang="en-US" sz="2000" dirty="0"/>
              <a:t>unlinking feature should </a:t>
            </a:r>
            <a:r>
              <a:rPr lang="en-US" sz="2000" b="1" i="1" u="sng" dirty="0"/>
              <a:t>only</a:t>
            </a:r>
            <a:r>
              <a:rPr lang="en-US" sz="2000" dirty="0"/>
              <a:t> be used when the incorrect SSO account has been linked to a User’s PMRN account.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7225" y="2793542"/>
            <a:ext cx="4586499" cy="3807165"/>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5" name="Oval 4"/>
          <p:cNvSpPr/>
          <p:nvPr/>
        </p:nvSpPr>
        <p:spPr>
          <a:xfrm>
            <a:off x="5756054" y="3384972"/>
            <a:ext cx="1254346" cy="44679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4"/>
          </p:nvPr>
        </p:nvSpPr>
        <p:spPr/>
        <p:txBody>
          <a:bodyPr/>
          <a:lstStyle/>
          <a:p>
            <a:fld id="{D3DF9CC1-2D95-6B44-AD84-8EFF3BE5F0CB}" type="slidenum">
              <a:rPr lang="en-US" smtClean="0"/>
              <a:pPr/>
              <a:t>100</a:t>
            </a:fld>
            <a:endParaRPr lang="en-US" dirty="0"/>
          </a:p>
        </p:txBody>
      </p:sp>
    </p:spTree>
    <p:extLst>
      <p:ext uri="{BB962C8B-B14F-4D97-AF65-F5344CB8AC3E}">
        <p14:creationId xmlns:p14="http://schemas.microsoft.com/office/powerpoint/2010/main" val="25182454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Unlinking Single Sign-On Account</a:t>
            </a:r>
          </a:p>
        </p:txBody>
      </p:sp>
      <p:sp>
        <p:nvSpPr>
          <p:cNvPr id="3" name="Content Placeholder 2"/>
          <p:cNvSpPr>
            <a:spLocks noGrp="1"/>
          </p:cNvSpPr>
          <p:nvPr>
            <p:ph idx="1"/>
          </p:nvPr>
        </p:nvSpPr>
        <p:spPr/>
        <p:txBody>
          <a:bodyPr>
            <a:normAutofit/>
          </a:bodyPr>
          <a:lstStyle/>
          <a:p>
            <a:r>
              <a:rPr lang="en-US" sz="2000" dirty="0"/>
              <a:t>The </a:t>
            </a:r>
            <a:r>
              <a:rPr lang="en-US" sz="2000" dirty="0" smtClean="0"/>
              <a:t>changes will </a:t>
            </a:r>
            <a:r>
              <a:rPr lang="en-US" sz="2000" dirty="0"/>
              <a:t>be displayed. (If there is an error, click </a:t>
            </a:r>
            <a:r>
              <a:rPr lang="en-US" sz="2000" b="1" dirty="0"/>
              <a:t>Cancel</a:t>
            </a:r>
            <a:r>
              <a:rPr lang="en-US" sz="2000" dirty="0"/>
              <a:t>, which will return you to the list of Users at the school.)</a:t>
            </a:r>
          </a:p>
          <a:p>
            <a:r>
              <a:rPr lang="en-US" sz="2000" dirty="0"/>
              <a:t>Click </a:t>
            </a:r>
            <a:r>
              <a:rPr lang="en-US" sz="2000" b="1" dirty="0"/>
              <a:t>Continue.</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34" t="7064"/>
          <a:stretch/>
        </p:blipFill>
        <p:spPr bwMode="auto">
          <a:xfrm>
            <a:off x="1790700" y="2952750"/>
            <a:ext cx="5719763" cy="354329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5" name="Oval 4"/>
          <p:cNvSpPr/>
          <p:nvPr/>
        </p:nvSpPr>
        <p:spPr>
          <a:xfrm>
            <a:off x="6477000" y="6238874"/>
            <a:ext cx="762000" cy="3048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4"/>
          </p:nvPr>
        </p:nvSpPr>
        <p:spPr/>
        <p:txBody>
          <a:bodyPr/>
          <a:lstStyle/>
          <a:p>
            <a:fld id="{D3DF9CC1-2D95-6B44-AD84-8EFF3BE5F0CB}" type="slidenum">
              <a:rPr lang="en-US" smtClean="0"/>
              <a:pPr/>
              <a:t>101</a:t>
            </a:fld>
            <a:endParaRPr lang="en-US" dirty="0"/>
          </a:p>
        </p:txBody>
      </p:sp>
    </p:spTree>
    <p:extLst>
      <p:ext uri="{BB962C8B-B14F-4D97-AF65-F5344CB8AC3E}">
        <p14:creationId xmlns:p14="http://schemas.microsoft.com/office/powerpoint/2010/main" val="204661296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9697"/>
          <a:stretch/>
        </p:blipFill>
        <p:spPr bwMode="auto">
          <a:xfrm>
            <a:off x="774700" y="2543175"/>
            <a:ext cx="7489820" cy="3659188"/>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a:t>Unlinking Single Sign-On Account</a:t>
            </a:r>
          </a:p>
        </p:txBody>
      </p:sp>
      <p:sp>
        <p:nvSpPr>
          <p:cNvPr id="5" name="Oval 4"/>
          <p:cNvSpPr/>
          <p:nvPr/>
        </p:nvSpPr>
        <p:spPr>
          <a:xfrm>
            <a:off x="995361" y="3190875"/>
            <a:ext cx="2733675" cy="6477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eft Arrow 5"/>
          <p:cNvSpPr/>
          <p:nvPr/>
        </p:nvSpPr>
        <p:spPr>
          <a:xfrm>
            <a:off x="7679347" y="4300509"/>
            <a:ext cx="457200" cy="297712"/>
          </a:xfrm>
          <a:prstGeom prst="leftArrow">
            <a:avLst/>
          </a:prstGeom>
          <a:solidFill>
            <a:srgbClr val="FF0000"/>
          </a:solidFill>
          <a:ln>
            <a:solidFill>
              <a:srgbClr val="FF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Once a PMRN User has been successfully </a:t>
            </a:r>
            <a:r>
              <a:rPr lang="en-US" sz="2400" dirty="0" smtClean="0"/>
              <a:t>unlinked </a:t>
            </a:r>
            <a:r>
              <a:rPr lang="en-US" sz="2400" dirty="0"/>
              <a:t>to an SSO Account there will be a </a:t>
            </a:r>
            <a:r>
              <a:rPr lang="en-US" sz="2400" dirty="0" smtClean="0"/>
              <a:t>“NO” </a:t>
            </a:r>
            <a:r>
              <a:rPr lang="en-US" sz="2400" dirty="0"/>
              <a:t>in </a:t>
            </a:r>
            <a:r>
              <a:rPr lang="en-US" sz="2400" dirty="0" smtClean="0"/>
              <a:t>the “</a:t>
            </a:r>
            <a:r>
              <a:rPr lang="en-US" sz="2400" dirty="0"/>
              <a:t>Linked” </a:t>
            </a:r>
            <a:r>
              <a:rPr lang="en-US" sz="2400" dirty="0" smtClean="0"/>
              <a:t>column.</a:t>
            </a:r>
            <a:endParaRPr lang="en-US" sz="2400" dirty="0"/>
          </a:p>
        </p:txBody>
      </p:sp>
      <p:sp>
        <p:nvSpPr>
          <p:cNvPr id="9" name="Slide Number Placeholder 8"/>
          <p:cNvSpPr>
            <a:spLocks noGrp="1"/>
          </p:cNvSpPr>
          <p:nvPr>
            <p:ph type="sldNum" sz="quarter" idx="4"/>
          </p:nvPr>
        </p:nvSpPr>
        <p:spPr/>
        <p:txBody>
          <a:bodyPr/>
          <a:lstStyle/>
          <a:p>
            <a:fld id="{D3DF9CC1-2D95-6B44-AD84-8EFF3BE5F0CB}" type="slidenum">
              <a:rPr lang="en-US" smtClean="0"/>
              <a:pPr/>
              <a:t>102</a:t>
            </a:fld>
            <a:endParaRPr lang="en-US" dirty="0"/>
          </a:p>
        </p:txBody>
      </p:sp>
    </p:spTree>
    <p:extLst>
      <p:ext uri="{BB962C8B-B14F-4D97-AF65-F5344CB8AC3E}">
        <p14:creationId xmlns:p14="http://schemas.microsoft.com/office/powerpoint/2010/main" val="391151853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Unlinking Single Sign-On Account</a:t>
            </a:r>
            <a:endParaRPr lang="en-US" dirty="0"/>
          </a:p>
        </p:txBody>
      </p:sp>
      <p:sp>
        <p:nvSpPr>
          <p:cNvPr id="3" name="Content Placeholder 2"/>
          <p:cNvSpPr>
            <a:spLocks noGrp="1"/>
          </p:cNvSpPr>
          <p:nvPr>
            <p:ph idx="1"/>
          </p:nvPr>
        </p:nvSpPr>
        <p:spPr/>
        <p:txBody>
          <a:bodyPr/>
          <a:lstStyle/>
          <a:p>
            <a:r>
              <a:rPr lang="en-US" dirty="0" smtClean="0"/>
              <a:t>The unlinking feature should only be used when the incorrect SSO account has been linked to a User’s PMRN account. </a:t>
            </a:r>
          </a:p>
          <a:p>
            <a:pPr lvl="3">
              <a:buFont typeface="Arial" panose="020B0604020202020204" pitchFamily="34" charset="0"/>
              <a:buChar char="•"/>
            </a:pPr>
            <a:r>
              <a:rPr lang="en-US" sz="3200" b="1" u="sng" dirty="0" smtClean="0">
                <a:solidFill>
                  <a:srgbClr val="FF0000"/>
                </a:solidFill>
              </a:rPr>
              <a:t>DO NOT</a:t>
            </a:r>
            <a:r>
              <a:rPr lang="en-US" sz="3200" b="1" u="sng" dirty="0">
                <a:solidFill>
                  <a:srgbClr val="FF0000"/>
                </a:solidFill>
              </a:rPr>
              <a:t> </a:t>
            </a:r>
            <a:r>
              <a:rPr lang="en-US" sz="3200" b="1" u="sng" dirty="0" smtClean="0">
                <a:solidFill>
                  <a:srgbClr val="FF0000"/>
                </a:solidFill>
              </a:rPr>
              <a:t>Unlink a user’s SSO Account when removing their access from your school. </a:t>
            </a:r>
            <a:endParaRPr lang="en-US" sz="3200" b="1" u="sng" dirty="0">
              <a:solidFill>
                <a:srgbClr val="FF000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749" y="4968875"/>
            <a:ext cx="3126303" cy="1004888"/>
          </a:xfrm>
          <a:prstGeom prst="rect">
            <a:avLst/>
          </a:prstGeom>
          <a:noFill/>
          <a:ln>
            <a:no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rjeancharles\AppData\Local\Microsoft\Windows\Temporary Internet Files\Content.IE5\OH84TCGY\MC900433883[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522" y="3373551"/>
            <a:ext cx="1169873" cy="1169873"/>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14" name="&quot;No&quot; Symbol 13"/>
          <p:cNvSpPr/>
          <p:nvPr/>
        </p:nvSpPr>
        <p:spPr>
          <a:xfrm>
            <a:off x="3888293" y="4977659"/>
            <a:ext cx="1001213" cy="987320"/>
          </a:xfrm>
          <a:prstGeom prst="noSmoking">
            <a:avLst/>
          </a:prstGeom>
          <a:solidFill>
            <a:srgbClr val="FF0000"/>
          </a:solidFill>
          <a:ln>
            <a:solidFill>
              <a:srgbClr val="FF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Slide Number Placeholder 5"/>
          <p:cNvSpPr>
            <a:spLocks noGrp="1"/>
          </p:cNvSpPr>
          <p:nvPr>
            <p:ph type="sldNum" sz="quarter" idx="4"/>
          </p:nvPr>
        </p:nvSpPr>
        <p:spPr/>
        <p:txBody>
          <a:bodyPr/>
          <a:lstStyle/>
          <a:p>
            <a:fld id="{D3DF9CC1-2D95-6B44-AD84-8EFF3BE5F0CB}" type="slidenum">
              <a:rPr lang="en-US" smtClean="0"/>
              <a:pPr/>
              <a:t>103</a:t>
            </a:fld>
            <a:endParaRPr lang="en-US" dirty="0"/>
          </a:p>
        </p:txBody>
      </p:sp>
    </p:spTree>
    <p:extLst>
      <p:ext uri="{BB962C8B-B14F-4D97-AF65-F5344CB8AC3E}">
        <p14:creationId xmlns:p14="http://schemas.microsoft.com/office/powerpoint/2010/main" val="15494852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Removing Users</a:t>
            </a:r>
            <a:endParaRPr lang="en-US" dirty="0"/>
          </a:p>
        </p:txBody>
      </p:sp>
      <p:sp>
        <p:nvSpPr>
          <p:cNvPr id="3" name="Content Placeholder 2"/>
          <p:cNvSpPr>
            <a:spLocks noGrp="1"/>
          </p:cNvSpPr>
          <p:nvPr>
            <p:ph idx="1"/>
          </p:nvPr>
        </p:nvSpPr>
        <p:spPr>
          <a:xfrm>
            <a:off x="457200" y="1600200"/>
            <a:ext cx="8229600" cy="5038725"/>
          </a:xfrm>
        </p:spPr>
        <p:txBody>
          <a:bodyPr>
            <a:normAutofit/>
          </a:bodyPr>
          <a:lstStyle/>
          <a:p>
            <a:r>
              <a:rPr lang="en-US" sz="2000" dirty="0" smtClean="0"/>
              <a:t>To remove a User, begin at your Home Page, click the </a:t>
            </a:r>
            <a:r>
              <a:rPr lang="en-US" sz="2000" b="1" dirty="0" smtClean="0"/>
              <a:t>Users</a:t>
            </a:r>
            <a:r>
              <a:rPr lang="en-US" sz="2000" dirty="0" smtClean="0"/>
              <a:t> tab.</a:t>
            </a:r>
          </a:p>
          <a:p>
            <a:r>
              <a:rPr lang="en-US" sz="2000" dirty="0" smtClean="0"/>
              <a:t>Click the name of the User you want to delete.</a:t>
            </a:r>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203"/>
          <a:stretch/>
        </p:blipFill>
        <p:spPr bwMode="auto">
          <a:xfrm>
            <a:off x="1220787" y="2543175"/>
            <a:ext cx="6586810" cy="31623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Oval 3"/>
          <p:cNvSpPr/>
          <p:nvPr/>
        </p:nvSpPr>
        <p:spPr>
          <a:xfrm>
            <a:off x="3086100" y="2943225"/>
            <a:ext cx="552450" cy="39052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1135062" y="3867150"/>
            <a:ext cx="950913" cy="177165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4"/>
          </p:nvPr>
        </p:nvSpPr>
        <p:spPr/>
        <p:txBody>
          <a:bodyPr/>
          <a:lstStyle/>
          <a:p>
            <a:fld id="{D3DF9CC1-2D95-6B44-AD84-8EFF3BE5F0CB}" type="slidenum">
              <a:rPr lang="en-US" smtClean="0"/>
              <a:pPr/>
              <a:t>104</a:t>
            </a:fld>
            <a:endParaRPr lang="en-US" dirty="0"/>
          </a:p>
        </p:txBody>
      </p:sp>
    </p:spTree>
    <p:extLst>
      <p:ext uri="{BB962C8B-B14F-4D97-AF65-F5344CB8AC3E}">
        <p14:creationId xmlns:p14="http://schemas.microsoft.com/office/powerpoint/2010/main" val="155627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Removing Users</a:t>
            </a:r>
            <a:endParaRPr lang="en-US" dirty="0"/>
          </a:p>
        </p:txBody>
      </p:sp>
      <p:sp>
        <p:nvSpPr>
          <p:cNvPr id="3" name="Content Placeholder 2"/>
          <p:cNvSpPr>
            <a:spLocks noGrp="1"/>
          </p:cNvSpPr>
          <p:nvPr>
            <p:ph idx="1"/>
          </p:nvPr>
        </p:nvSpPr>
        <p:spPr>
          <a:xfrm>
            <a:off x="457200" y="1600200"/>
            <a:ext cx="8229600" cy="4848225"/>
          </a:xfrm>
        </p:spPr>
        <p:txBody>
          <a:bodyPr>
            <a:normAutofit lnSpcReduction="10000"/>
          </a:bodyPr>
          <a:lstStyle/>
          <a:p>
            <a:r>
              <a:rPr lang="en-US" sz="2000" dirty="0"/>
              <a:t>Uncheck the box(</a:t>
            </a:r>
            <a:r>
              <a:rPr lang="en-US" sz="2000" dirty="0" err="1"/>
              <a:t>es</a:t>
            </a:r>
            <a:r>
              <a:rPr lang="en-US" sz="2000" dirty="0"/>
              <a:t>) under the </a:t>
            </a:r>
            <a:r>
              <a:rPr lang="en-US" sz="2000" i="1" dirty="0"/>
              <a:t>Allow?</a:t>
            </a:r>
            <a:r>
              <a:rPr lang="en-US" sz="2000" dirty="0"/>
              <a:t> column and </a:t>
            </a:r>
            <a:r>
              <a:rPr lang="en-US" sz="2000" i="1" dirty="0"/>
              <a:t>Access to PMRN </a:t>
            </a:r>
            <a:r>
              <a:rPr lang="en-US" sz="2000" dirty="0"/>
              <a:t>column, corresponding to their current Access Level(s) </a:t>
            </a:r>
            <a:r>
              <a:rPr lang="en-US" sz="2000" dirty="0" smtClean="0"/>
              <a:t>.</a:t>
            </a:r>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a:p>
            <a:endParaRPr lang="en-US" sz="2000" dirty="0" smtClean="0"/>
          </a:p>
          <a:p>
            <a:endParaRPr lang="en-US" sz="2000" dirty="0"/>
          </a:p>
          <a:p>
            <a:endParaRPr lang="en-US" sz="2000" dirty="0"/>
          </a:p>
          <a:p>
            <a:endParaRPr lang="en-US" sz="2000" dirty="0"/>
          </a:p>
          <a:p>
            <a:r>
              <a:rPr lang="en-US" sz="1400" b="1" dirty="0">
                <a:solidFill>
                  <a:srgbClr val="00B0F0"/>
                </a:solidFill>
              </a:rPr>
              <a:t>Note: </a:t>
            </a:r>
            <a:r>
              <a:rPr lang="en-US" sz="1400" dirty="0"/>
              <a:t>A teacher who has Progress Monitoring scores associated with him or her cannot be deleted from the list of this year’s teachers. Access to the reports should be removed, by unchecking the box under the </a:t>
            </a:r>
            <a:r>
              <a:rPr lang="en-US" sz="1400" i="1" dirty="0"/>
              <a:t>Access to PMRN</a:t>
            </a:r>
            <a:r>
              <a:rPr lang="en-US" sz="1400" dirty="0"/>
              <a:t> column but the teacher’s name will still appear on the list of Users at the school.</a:t>
            </a:r>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6063" y="2338388"/>
            <a:ext cx="6175162" cy="2995612"/>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Oval 3"/>
          <p:cNvSpPr/>
          <p:nvPr/>
        </p:nvSpPr>
        <p:spPr>
          <a:xfrm>
            <a:off x="3152775" y="2914650"/>
            <a:ext cx="266700" cy="24765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648450" y="2914650"/>
            <a:ext cx="266700" cy="24765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1497013" y="4210050"/>
            <a:ext cx="788987" cy="58102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4"/>
          </p:nvPr>
        </p:nvSpPr>
        <p:spPr/>
        <p:txBody>
          <a:bodyPr/>
          <a:lstStyle/>
          <a:p>
            <a:fld id="{D3DF9CC1-2D95-6B44-AD84-8EFF3BE5F0CB}" type="slidenum">
              <a:rPr lang="en-US" smtClean="0"/>
              <a:pPr/>
              <a:t>105</a:t>
            </a:fld>
            <a:endParaRPr lang="en-US" dirty="0"/>
          </a:p>
        </p:txBody>
      </p:sp>
    </p:spTree>
    <p:extLst>
      <p:ext uri="{BB962C8B-B14F-4D97-AF65-F5344CB8AC3E}">
        <p14:creationId xmlns:p14="http://schemas.microsoft.com/office/powerpoint/2010/main" val="58781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Removing Users</a:t>
            </a:r>
            <a:endParaRPr lang="en-US" dirty="0"/>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sz="2400" dirty="0" smtClean="0"/>
              <a:t>To confirm the removal, click </a:t>
            </a:r>
            <a:r>
              <a:rPr lang="en-US" sz="2400" b="1" dirty="0" smtClean="0"/>
              <a:t>Continue</a:t>
            </a:r>
            <a:r>
              <a:rPr lang="en-US" sz="2400" dirty="0" smtClean="0"/>
              <a:t>.</a:t>
            </a:r>
          </a:p>
          <a:p>
            <a:endParaRPr lang="en-US" sz="2400" dirty="0"/>
          </a:p>
          <a:p>
            <a:endParaRPr lang="en-US" sz="2400" dirty="0" smtClean="0"/>
          </a:p>
          <a:p>
            <a:endParaRPr lang="en-US" sz="2400" dirty="0"/>
          </a:p>
          <a:p>
            <a:endParaRPr lang="en-US" sz="2400" dirty="0" smtClean="0"/>
          </a:p>
          <a:p>
            <a:endParaRPr lang="en-US" sz="2400" dirty="0" smtClean="0"/>
          </a:p>
          <a:p>
            <a:endParaRPr lang="en-US" sz="2400" dirty="0"/>
          </a:p>
          <a:p>
            <a:endParaRPr lang="en-US" sz="2400" dirty="0"/>
          </a:p>
          <a:p>
            <a:endParaRPr lang="en-US" sz="2400" dirty="0" smtClean="0"/>
          </a:p>
          <a:p>
            <a:endParaRPr lang="en-US" sz="2400" dirty="0"/>
          </a:p>
          <a:p>
            <a:r>
              <a:rPr lang="en-US" sz="1400" b="1" dirty="0">
                <a:solidFill>
                  <a:srgbClr val="00B0F0"/>
                </a:solidFill>
              </a:rPr>
              <a:t>Note: </a:t>
            </a:r>
            <a:r>
              <a:rPr lang="en-US" sz="1400" dirty="0"/>
              <a:t>A teacher who has Progress Monitoring scores associated with him or her cannot be deleted from the list of this year’s teachers. Access to the reports should be removed, by unchecking the box under the </a:t>
            </a:r>
            <a:r>
              <a:rPr lang="en-US" sz="1400" i="1" dirty="0"/>
              <a:t>Access to PMRN</a:t>
            </a:r>
            <a:r>
              <a:rPr lang="en-US" sz="1400" dirty="0"/>
              <a:t> column but the teacher’s name will still appear on the list of Users at the school.</a:t>
            </a:r>
          </a:p>
          <a:p>
            <a:endParaRPr lang="en-US" sz="2400" dirty="0" smtClean="0"/>
          </a:p>
          <a:p>
            <a:endParaRPr lang="en-US" sz="2000" dirty="0" smtClean="0"/>
          </a:p>
          <a:p>
            <a:endParaRPr lang="en-US" sz="2000" dirty="0"/>
          </a:p>
          <a:p>
            <a:endParaRPr lang="en-US" sz="2000" dirty="0" smtClean="0"/>
          </a:p>
          <a:p>
            <a:endParaRPr lang="en-US" sz="2000" dirty="0"/>
          </a:p>
          <a:p>
            <a:endParaRPr lang="en-US" sz="2000" dirty="0"/>
          </a:p>
          <a:p>
            <a:pPr marL="0" indent="0">
              <a:buNone/>
            </a:pPr>
            <a:endParaRPr lang="en-US" sz="2000" dirty="0"/>
          </a:p>
          <a:p>
            <a:pPr marL="0" indent="0">
              <a:buNone/>
            </a:pPr>
            <a:endParaRPr lang="en-US" dirty="0"/>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1608"/>
          <a:stretch/>
        </p:blipFill>
        <p:spPr bwMode="auto">
          <a:xfrm>
            <a:off x="708025" y="2095500"/>
            <a:ext cx="7682804" cy="32385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Oval 3"/>
          <p:cNvSpPr/>
          <p:nvPr/>
        </p:nvSpPr>
        <p:spPr>
          <a:xfrm>
            <a:off x="7048500" y="4800600"/>
            <a:ext cx="819150" cy="50482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4"/>
          </p:nvPr>
        </p:nvSpPr>
        <p:spPr/>
        <p:txBody>
          <a:bodyPr/>
          <a:lstStyle/>
          <a:p>
            <a:fld id="{D3DF9CC1-2D95-6B44-AD84-8EFF3BE5F0CB}" type="slidenum">
              <a:rPr lang="en-US" smtClean="0"/>
              <a:pPr/>
              <a:t>106</a:t>
            </a:fld>
            <a:endParaRPr lang="en-US" dirty="0"/>
          </a:p>
        </p:txBody>
      </p:sp>
    </p:spTree>
    <p:extLst>
      <p:ext uri="{BB962C8B-B14F-4D97-AF65-F5344CB8AC3E}">
        <p14:creationId xmlns:p14="http://schemas.microsoft.com/office/powerpoint/2010/main" val="224382031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Topics Covered</a:t>
            </a:r>
            <a:endParaRPr lang="en-US" dirty="0"/>
          </a:p>
        </p:txBody>
      </p:sp>
      <p:sp>
        <p:nvSpPr>
          <p:cNvPr id="5" name="Content Placeholder 4"/>
          <p:cNvSpPr>
            <a:spLocks noGrp="1"/>
          </p:cNvSpPr>
          <p:nvPr>
            <p:ph idx="1"/>
          </p:nvPr>
        </p:nvSpPr>
        <p:spPr/>
        <p:txBody>
          <a:bodyPr/>
          <a:lstStyle/>
          <a:p>
            <a:pPr>
              <a:buFont typeface="Wingdings" panose="05000000000000000000" pitchFamily="2" charset="2"/>
              <a:buChar char="ü"/>
            </a:pPr>
            <a:r>
              <a:rPr lang="en-US" dirty="0" smtClean="0"/>
              <a:t>Survey 8</a:t>
            </a:r>
          </a:p>
          <a:p>
            <a:pPr>
              <a:buFont typeface="Wingdings" panose="05000000000000000000" pitchFamily="2" charset="2"/>
              <a:buChar char="ü"/>
            </a:pPr>
            <a:r>
              <a:rPr lang="en-US" dirty="0" smtClean="0"/>
              <a:t>Principal Sign In (SSO)</a:t>
            </a:r>
          </a:p>
          <a:p>
            <a:pPr>
              <a:buFont typeface="Wingdings" panose="05000000000000000000" pitchFamily="2" charset="2"/>
              <a:buChar char="ü"/>
            </a:pPr>
            <a:r>
              <a:rPr lang="en-US" dirty="0" smtClean="0"/>
              <a:t>PMRN Registration</a:t>
            </a:r>
          </a:p>
          <a:p>
            <a:pPr>
              <a:buFont typeface="Wingdings" panose="05000000000000000000" pitchFamily="2" charset="2"/>
              <a:buChar char="ü"/>
            </a:pPr>
            <a:r>
              <a:rPr lang="en-US" dirty="0" smtClean="0"/>
              <a:t>School Configuration</a:t>
            </a:r>
          </a:p>
          <a:p>
            <a:pPr>
              <a:buFont typeface="Wingdings" panose="05000000000000000000" pitchFamily="2" charset="2"/>
              <a:buChar char="ü"/>
            </a:pPr>
            <a:r>
              <a:rPr lang="en-US" dirty="0" smtClean="0"/>
              <a:t>Adding </a:t>
            </a:r>
            <a:r>
              <a:rPr lang="en-US" dirty="0" err="1" smtClean="0"/>
              <a:t>PMRN</a:t>
            </a:r>
            <a:r>
              <a:rPr lang="en-US" dirty="0" smtClean="0"/>
              <a:t> Users</a:t>
            </a:r>
          </a:p>
          <a:p>
            <a:pPr>
              <a:buFont typeface="Wingdings" panose="05000000000000000000" pitchFamily="2" charset="2"/>
              <a:buChar char="ü"/>
            </a:pPr>
            <a:r>
              <a:rPr lang="en-US" dirty="0" smtClean="0"/>
              <a:t>Removing Users</a:t>
            </a:r>
          </a:p>
          <a:p>
            <a:endParaRPr lang="en-US" dirty="0"/>
          </a:p>
        </p:txBody>
      </p:sp>
      <p:sp>
        <p:nvSpPr>
          <p:cNvPr id="8" name="Slide Number Placeholder 7"/>
          <p:cNvSpPr>
            <a:spLocks noGrp="1"/>
          </p:cNvSpPr>
          <p:nvPr>
            <p:ph type="sldNum" sz="quarter" idx="4"/>
          </p:nvPr>
        </p:nvSpPr>
        <p:spPr/>
        <p:txBody>
          <a:bodyPr/>
          <a:lstStyle/>
          <a:p>
            <a:fld id="{D3DF9CC1-2D95-6B44-AD84-8EFF3BE5F0CB}" type="slidenum">
              <a:rPr lang="en-US" smtClean="0"/>
              <a:pPr/>
              <a:t>107</a:t>
            </a:fld>
            <a:endParaRPr lang="en-US" dirty="0"/>
          </a:p>
        </p:txBody>
      </p:sp>
    </p:spTree>
    <p:extLst>
      <p:ext uri="{BB962C8B-B14F-4D97-AF65-F5344CB8AC3E}">
        <p14:creationId xmlns:p14="http://schemas.microsoft.com/office/powerpoint/2010/main" val="429436082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PMRN</a:t>
            </a:r>
            <a:r>
              <a:rPr lang="en-US" dirty="0" smtClean="0"/>
              <a:t> Manager’s Role</a:t>
            </a:r>
            <a:endParaRPr lang="en-US" cap="none" dirty="0"/>
          </a:p>
        </p:txBody>
      </p:sp>
      <p:pic>
        <p:nvPicPr>
          <p:cNvPr id="3" name="Picture 2" descr="fs_se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001" y="469900"/>
            <a:ext cx="3614229" cy="3657600"/>
          </a:xfrm>
          <a:prstGeom prst="rect">
            <a:avLst/>
          </a:prstGeom>
        </p:spPr>
      </p:pic>
      <p:sp>
        <p:nvSpPr>
          <p:cNvPr id="7" name="Slide Number Placeholder 6"/>
          <p:cNvSpPr>
            <a:spLocks noGrp="1"/>
          </p:cNvSpPr>
          <p:nvPr>
            <p:ph type="sldNum" sz="quarter" idx="4"/>
          </p:nvPr>
        </p:nvSpPr>
        <p:spPr/>
        <p:txBody>
          <a:bodyPr/>
          <a:lstStyle/>
          <a:p>
            <a:fld id="{D3DF9CC1-2D95-6B44-AD84-8EFF3BE5F0CB}" type="slidenum">
              <a:rPr lang="en-US" smtClean="0"/>
              <a:pPr/>
              <a:t>108</a:t>
            </a:fld>
            <a:endParaRPr lang="en-US" dirty="0"/>
          </a:p>
        </p:txBody>
      </p:sp>
    </p:spTree>
    <p:extLst>
      <p:ext uri="{BB962C8B-B14F-4D97-AF65-F5344CB8AC3E}">
        <p14:creationId xmlns:p14="http://schemas.microsoft.com/office/powerpoint/2010/main" val="240547779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Topics</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PMRN Manager Sign In</a:t>
            </a:r>
          </a:p>
          <a:p>
            <a:r>
              <a:rPr lang="en-US" dirty="0" smtClean="0"/>
              <a:t>PMRN Access Levels</a:t>
            </a:r>
          </a:p>
          <a:p>
            <a:r>
              <a:rPr lang="en-US" dirty="0" smtClean="0"/>
              <a:t>Adding Users</a:t>
            </a:r>
          </a:p>
          <a:p>
            <a:pPr lvl="1"/>
            <a:r>
              <a:rPr lang="en-US" dirty="0" smtClean="0"/>
              <a:t>Removing Users</a:t>
            </a:r>
          </a:p>
          <a:p>
            <a:r>
              <a:rPr lang="en-US" dirty="0" smtClean="0"/>
              <a:t>Adding Teachers</a:t>
            </a:r>
          </a:p>
          <a:p>
            <a:pPr lvl="1"/>
            <a:r>
              <a:rPr lang="en-US" dirty="0" smtClean="0"/>
              <a:t>Removing Teachers</a:t>
            </a:r>
          </a:p>
          <a:p>
            <a:r>
              <a:rPr lang="en-US" dirty="0" smtClean="0"/>
              <a:t>Creating Classes</a:t>
            </a:r>
          </a:p>
          <a:p>
            <a:pPr lvl="1"/>
            <a:r>
              <a:rPr lang="en-US" dirty="0" smtClean="0"/>
              <a:t>Adding, Deleting, Assigning</a:t>
            </a:r>
          </a:p>
          <a:p>
            <a:r>
              <a:rPr lang="en-US" dirty="0" smtClean="0"/>
              <a:t>Enrolling Students</a:t>
            </a:r>
          </a:p>
          <a:p>
            <a:pPr lvl="1"/>
            <a:r>
              <a:rPr lang="en-US" dirty="0" smtClean="0"/>
              <a:t>Enrolling, Adding, Removing, Withdrawing</a:t>
            </a:r>
            <a:endParaRPr lang="en-US" dirty="0"/>
          </a:p>
        </p:txBody>
      </p:sp>
      <p:sp>
        <p:nvSpPr>
          <p:cNvPr id="7" name="Slide Number Placeholder 6"/>
          <p:cNvSpPr>
            <a:spLocks noGrp="1"/>
          </p:cNvSpPr>
          <p:nvPr>
            <p:ph type="sldNum" sz="quarter" idx="4"/>
          </p:nvPr>
        </p:nvSpPr>
        <p:spPr/>
        <p:txBody>
          <a:bodyPr/>
          <a:lstStyle/>
          <a:p>
            <a:fld id="{D3DF9CC1-2D95-6B44-AD84-8EFF3BE5F0CB}" type="slidenum">
              <a:rPr lang="en-US" smtClean="0"/>
              <a:pPr/>
              <a:t>109</a:t>
            </a:fld>
            <a:endParaRPr lang="en-US" dirty="0"/>
          </a:p>
        </p:txBody>
      </p:sp>
    </p:spTree>
    <p:extLst>
      <p:ext uri="{BB962C8B-B14F-4D97-AF65-F5344CB8AC3E}">
        <p14:creationId xmlns:p14="http://schemas.microsoft.com/office/powerpoint/2010/main" val="1358480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dirty="0" smtClean="0"/>
              <a:t>Reliability &amp; Validity</a:t>
            </a:r>
            <a:endParaRPr lang="en-US" dirty="0"/>
          </a:p>
        </p:txBody>
      </p:sp>
      <p:grpSp>
        <p:nvGrpSpPr>
          <p:cNvPr id="22" name="Group 21"/>
          <p:cNvGrpSpPr/>
          <p:nvPr/>
        </p:nvGrpSpPr>
        <p:grpSpPr>
          <a:xfrm>
            <a:off x="1219200" y="1486694"/>
            <a:ext cx="6101557" cy="4906962"/>
            <a:chOff x="1219200" y="1706563"/>
            <a:chExt cx="6101557" cy="4906962"/>
          </a:xfrm>
        </p:grpSpPr>
        <p:grpSp>
          <p:nvGrpSpPr>
            <p:cNvPr id="17" name="Group 5"/>
            <p:cNvGrpSpPr>
              <a:grpSpLocks/>
            </p:cNvGrpSpPr>
            <p:nvPr/>
          </p:nvGrpSpPr>
          <p:grpSpPr bwMode="auto">
            <a:xfrm>
              <a:off x="2748757" y="2339975"/>
              <a:ext cx="4572000" cy="4273550"/>
              <a:chOff x="1680" y="1488"/>
              <a:chExt cx="2880" cy="2692"/>
            </a:xfrm>
          </p:grpSpPr>
          <p:pic>
            <p:nvPicPr>
              <p:cNvPr id="18" name="Picture 6" descr="http://www.idrc.ca/openebooks/069-1/img/designandco_144_la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 y="1488"/>
                <a:ext cx="2880" cy="2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7"/>
              <p:cNvSpPr>
                <a:spLocks noChangeArrowheads="1"/>
              </p:cNvSpPr>
              <p:nvPr/>
            </p:nvSpPr>
            <p:spPr bwMode="auto">
              <a:xfrm>
                <a:off x="1728" y="3792"/>
                <a:ext cx="2784" cy="3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0" name="Rectangle 8"/>
              <p:cNvSpPr>
                <a:spLocks noChangeArrowheads="1"/>
              </p:cNvSpPr>
              <p:nvPr/>
            </p:nvSpPr>
            <p:spPr bwMode="auto">
              <a:xfrm>
                <a:off x="1728" y="2496"/>
                <a:ext cx="2784" cy="3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5" name="Group 4"/>
            <p:cNvGrpSpPr/>
            <p:nvPr/>
          </p:nvGrpSpPr>
          <p:grpSpPr>
            <a:xfrm>
              <a:off x="1219200" y="1706563"/>
              <a:ext cx="5897563" cy="4419600"/>
              <a:chOff x="1295400" y="2149475"/>
              <a:chExt cx="5897563" cy="4419600"/>
            </a:xfrm>
          </p:grpSpPr>
          <p:sp>
            <p:nvSpPr>
              <p:cNvPr id="6" name="Text Box 9"/>
              <p:cNvSpPr txBox="1">
                <a:spLocks noChangeArrowheads="1"/>
              </p:cNvSpPr>
              <p:nvPr/>
            </p:nvSpPr>
            <p:spPr bwMode="auto">
              <a:xfrm>
                <a:off x="2743200" y="2251075"/>
                <a:ext cx="18018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200" b="1" dirty="0"/>
                  <a:t>Not Reliable</a:t>
                </a:r>
              </a:p>
            </p:txBody>
          </p:sp>
          <p:sp>
            <p:nvSpPr>
              <p:cNvPr id="7" name="Text Box 10"/>
              <p:cNvSpPr txBox="1">
                <a:spLocks noChangeArrowheads="1"/>
              </p:cNvSpPr>
              <p:nvPr/>
            </p:nvSpPr>
            <p:spPr bwMode="auto">
              <a:xfrm>
                <a:off x="5486400" y="2236788"/>
                <a:ext cx="1257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200" b="1" dirty="0"/>
                  <a:t>Reliable</a:t>
                </a:r>
              </a:p>
            </p:txBody>
          </p:sp>
          <p:sp>
            <p:nvSpPr>
              <p:cNvPr id="8" name="Text Box 11"/>
              <p:cNvSpPr txBox="1">
                <a:spLocks noChangeArrowheads="1"/>
              </p:cNvSpPr>
              <p:nvPr/>
            </p:nvSpPr>
            <p:spPr bwMode="auto">
              <a:xfrm>
                <a:off x="1828800" y="5451475"/>
                <a:ext cx="8524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200" b="1"/>
                  <a:t>Valid</a:t>
                </a:r>
              </a:p>
            </p:txBody>
          </p:sp>
          <p:sp>
            <p:nvSpPr>
              <p:cNvPr id="9" name="Text Box 12"/>
              <p:cNvSpPr txBox="1">
                <a:spLocks noChangeArrowheads="1"/>
              </p:cNvSpPr>
              <p:nvPr/>
            </p:nvSpPr>
            <p:spPr bwMode="auto">
              <a:xfrm>
                <a:off x="1295400" y="3227388"/>
                <a:ext cx="1397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200" b="1" dirty="0"/>
                  <a:t>Not Valid</a:t>
                </a:r>
              </a:p>
            </p:txBody>
          </p:sp>
          <p:sp>
            <p:nvSpPr>
              <p:cNvPr id="10" name="Oval 14"/>
              <p:cNvSpPr>
                <a:spLocks noChangeArrowheads="1"/>
              </p:cNvSpPr>
              <p:nvPr/>
            </p:nvSpPr>
            <p:spPr bwMode="auto">
              <a:xfrm>
                <a:off x="6094413" y="5470525"/>
                <a:ext cx="290512" cy="290513"/>
              </a:xfrm>
              <a:prstGeom prst="ellipse">
                <a:avLst/>
              </a:prstGeom>
              <a:solidFill>
                <a:srgbClr val="99CC00">
                  <a:alpha val="50195"/>
                </a:srgbClr>
              </a:solidFill>
              <a:ln>
                <a:noFill/>
              </a:ln>
              <a:extLst>
                <a:ext uri="{91240B29-F687-4F45-9708-019B960494DF}">
                  <a14:hiddenLine xmlns:a14="http://schemas.microsoft.com/office/drawing/2010/main" w="57150">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1" name="Oval 13"/>
              <p:cNvSpPr>
                <a:spLocks noChangeArrowheads="1"/>
              </p:cNvSpPr>
              <p:nvPr/>
            </p:nvSpPr>
            <p:spPr bwMode="auto">
              <a:xfrm>
                <a:off x="3503613" y="5516563"/>
                <a:ext cx="290512" cy="290512"/>
              </a:xfrm>
              <a:prstGeom prst="ellipse">
                <a:avLst/>
              </a:prstGeom>
              <a:solidFill>
                <a:srgbClr val="99CC00">
                  <a:alpha val="50195"/>
                </a:srgbClr>
              </a:solidFill>
              <a:ln w="9525">
                <a:solidFill>
                  <a:srgbClr val="99CC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2" name="Oval 15"/>
              <p:cNvSpPr>
                <a:spLocks noChangeArrowheads="1"/>
              </p:cNvSpPr>
              <p:nvPr/>
            </p:nvSpPr>
            <p:spPr bwMode="auto">
              <a:xfrm>
                <a:off x="6353175" y="3214688"/>
                <a:ext cx="519113" cy="534987"/>
              </a:xfrm>
              <a:prstGeom prst="ellipse">
                <a:avLst/>
              </a:pr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3" name="Rectangle 16"/>
              <p:cNvSpPr>
                <a:spLocks noChangeArrowheads="1"/>
              </p:cNvSpPr>
              <p:nvPr/>
            </p:nvSpPr>
            <p:spPr bwMode="auto">
              <a:xfrm>
                <a:off x="5257800" y="2149475"/>
                <a:ext cx="1858963" cy="4357688"/>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4" name="Rectangle 17"/>
              <p:cNvSpPr>
                <a:spLocks noChangeArrowheads="1"/>
              </p:cNvSpPr>
              <p:nvPr/>
            </p:nvSpPr>
            <p:spPr bwMode="auto">
              <a:xfrm>
                <a:off x="1752600" y="4770438"/>
                <a:ext cx="5440363" cy="1798637"/>
              </a:xfrm>
              <a:prstGeom prst="rect">
                <a:avLst/>
              </a:prstGeom>
              <a:noFill/>
              <a:ln w="38100">
                <a:solidFill>
                  <a:srgbClr val="99CC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 name="Oval 18"/>
              <p:cNvSpPr>
                <a:spLocks noChangeArrowheads="1"/>
              </p:cNvSpPr>
              <p:nvPr/>
            </p:nvSpPr>
            <p:spPr bwMode="auto">
              <a:xfrm>
                <a:off x="6094413" y="5457825"/>
                <a:ext cx="290512" cy="290513"/>
              </a:xfrm>
              <a:prstGeom prst="ellipse">
                <a:avLst/>
              </a:pr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6" name="Freeform 15"/>
              <p:cNvSpPr/>
              <p:nvPr/>
            </p:nvSpPr>
            <p:spPr>
              <a:xfrm>
                <a:off x="2903538" y="2925763"/>
                <a:ext cx="1393825" cy="1328737"/>
              </a:xfrm>
              <a:custGeom>
                <a:avLst/>
                <a:gdLst>
                  <a:gd name="connsiteX0" fmla="*/ 296273 w 1393053"/>
                  <a:gd name="connsiteY0" fmla="*/ 46312 h 1329002"/>
                  <a:gd name="connsiteX1" fmla="*/ 372473 w 1393053"/>
                  <a:gd name="connsiteY1" fmla="*/ 76792 h 1329002"/>
                  <a:gd name="connsiteX2" fmla="*/ 448673 w 1393053"/>
                  <a:gd name="connsiteY2" fmla="*/ 61552 h 1329002"/>
                  <a:gd name="connsiteX3" fmla="*/ 570593 w 1393053"/>
                  <a:gd name="connsiteY3" fmla="*/ 31072 h 1329002"/>
                  <a:gd name="connsiteX4" fmla="*/ 616313 w 1393053"/>
                  <a:gd name="connsiteY4" fmla="*/ 15832 h 1329002"/>
                  <a:gd name="connsiteX5" fmla="*/ 692513 w 1393053"/>
                  <a:gd name="connsiteY5" fmla="*/ 592 h 1329002"/>
                  <a:gd name="connsiteX6" fmla="*/ 860153 w 1393053"/>
                  <a:gd name="connsiteY6" fmla="*/ 15832 h 1329002"/>
                  <a:gd name="connsiteX7" fmla="*/ 997313 w 1393053"/>
                  <a:gd name="connsiteY7" fmla="*/ 92032 h 1329002"/>
                  <a:gd name="connsiteX8" fmla="*/ 1241153 w 1393053"/>
                  <a:gd name="connsiteY8" fmla="*/ 107272 h 1329002"/>
                  <a:gd name="connsiteX9" fmla="*/ 1286873 w 1393053"/>
                  <a:gd name="connsiteY9" fmla="*/ 137752 h 1329002"/>
                  <a:gd name="connsiteX10" fmla="*/ 1302113 w 1393053"/>
                  <a:gd name="connsiteY10" fmla="*/ 198712 h 1329002"/>
                  <a:gd name="connsiteX11" fmla="*/ 1271633 w 1393053"/>
                  <a:gd name="connsiteY11" fmla="*/ 366352 h 1329002"/>
                  <a:gd name="connsiteX12" fmla="*/ 1302113 w 1393053"/>
                  <a:gd name="connsiteY12" fmla="*/ 488272 h 1329002"/>
                  <a:gd name="connsiteX13" fmla="*/ 1363073 w 1393053"/>
                  <a:gd name="connsiteY13" fmla="*/ 579712 h 1329002"/>
                  <a:gd name="connsiteX14" fmla="*/ 1302113 w 1393053"/>
                  <a:gd name="connsiteY14" fmla="*/ 777832 h 1329002"/>
                  <a:gd name="connsiteX15" fmla="*/ 1256393 w 1393053"/>
                  <a:gd name="connsiteY15" fmla="*/ 793072 h 1329002"/>
                  <a:gd name="connsiteX16" fmla="*/ 1210673 w 1393053"/>
                  <a:gd name="connsiteY16" fmla="*/ 884512 h 1329002"/>
                  <a:gd name="connsiteX17" fmla="*/ 1164953 w 1393053"/>
                  <a:gd name="connsiteY17" fmla="*/ 975952 h 1329002"/>
                  <a:gd name="connsiteX18" fmla="*/ 1134473 w 1393053"/>
                  <a:gd name="connsiteY18" fmla="*/ 1113112 h 1329002"/>
                  <a:gd name="connsiteX19" fmla="*/ 1043033 w 1393053"/>
                  <a:gd name="connsiteY19" fmla="*/ 1158832 h 1329002"/>
                  <a:gd name="connsiteX20" fmla="*/ 753473 w 1393053"/>
                  <a:gd name="connsiteY20" fmla="*/ 1189312 h 1329002"/>
                  <a:gd name="connsiteX21" fmla="*/ 662033 w 1393053"/>
                  <a:gd name="connsiteY21" fmla="*/ 1250272 h 1329002"/>
                  <a:gd name="connsiteX22" fmla="*/ 616313 w 1393053"/>
                  <a:gd name="connsiteY22" fmla="*/ 1295992 h 1329002"/>
                  <a:gd name="connsiteX23" fmla="*/ 524873 w 1393053"/>
                  <a:gd name="connsiteY23" fmla="*/ 1326472 h 1329002"/>
                  <a:gd name="connsiteX24" fmla="*/ 357233 w 1393053"/>
                  <a:gd name="connsiteY24" fmla="*/ 1280752 h 1329002"/>
                  <a:gd name="connsiteX25" fmla="*/ 311513 w 1393053"/>
                  <a:gd name="connsiteY25" fmla="*/ 1174072 h 1329002"/>
                  <a:gd name="connsiteX26" fmla="*/ 265793 w 1393053"/>
                  <a:gd name="connsiteY26" fmla="*/ 1128352 h 1329002"/>
                  <a:gd name="connsiteX27" fmla="*/ 98153 w 1393053"/>
                  <a:gd name="connsiteY27" fmla="*/ 1097872 h 1329002"/>
                  <a:gd name="connsiteX28" fmla="*/ 67673 w 1393053"/>
                  <a:gd name="connsiteY28" fmla="*/ 823552 h 1329002"/>
                  <a:gd name="connsiteX29" fmla="*/ 113393 w 1393053"/>
                  <a:gd name="connsiteY29" fmla="*/ 671152 h 1329002"/>
                  <a:gd name="connsiteX30" fmla="*/ 250553 w 1393053"/>
                  <a:gd name="connsiteY30" fmla="*/ 625432 h 1329002"/>
                  <a:gd name="connsiteX31" fmla="*/ 296273 w 1393053"/>
                  <a:gd name="connsiteY31" fmla="*/ 610192 h 1329002"/>
                  <a:gd name="connsiteX32" fmla="*/ 311513 w 1393053"/>
                  <a:gd name="connsiteY32" fmla="*/ 564472 h 1329002"/>
                  <a:gd name="connsiteX33" fmla="*/ 281033 w 1393053"/>
                  <a:gd name="connsiteY33" fmla="*/ 427312 h 1329002"/>
                  <a:gd name="connsiteX34" fmla="*/ 250553 w 1393053"/>
                  <a:gd name="connsiteY34" fmla="*/ 381592 h 1329002"/>
                  <a:gd name="connsiteX35" fmla="*/ 235313 w 1393053"/>
                  <a:gd name="connsiteY35" fmla="*/ 335872 h 1329002"/>
                  <a:gd name="connsiteX36" fmla="*/ 143873 w 1393053"/>
                  <a:gd name="connsiteY36" fmla="*/ 259672 h 1329002"/>
                  <a:gd name="connsiteX37" fmla="*/ 159113 w 1393053"/>
                  <a:gd name="connsiteY37" fmla="*/ 76792 h 1329002"/>
                  <a:gd name="connsiteX38" fmla="*/ 281033 w 1393053"/>
                  <a:gd name="connsiteY38" fmla="*/ 92032 h 1329002"/>
                  <a:gd name="connsiteX39" fmla="*/ 357233 w 1393053"/>
                  <a:gd name="connsiteY39" fmla="*/ 107272 h 132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93053" h="1329002">
                    <a:moveTo>
                      <a:pt x="296273" y="46312"/>
                    </a:moveTo>
                    <a:cubicBezTo>
                      <a:pt x="321673" y="56472"/>
                      <a:pt x="345252" y="74070"/>
                      <a:pt x="372473" y="76792"/>
                    </a:cubicBezTo>
                    <a:cubicBezTo>
                      <a:pt x="398247" y="79369"/>
                      <a:pt x="423433" y="67377"/>
                      <a:pt x="448673" y="61552"/>
                    </a:cubicBezTo>
                    <a:cubicBezTo>
                      <a:pt x="489491" y="52132"/>
                      <a:pt x="529953" y="41232"/>
                      <a:pt x="570593" y="31072"/>
                    </a:cubicBezTo>
                    <a:cubicBezTo>
                      <a:pt x="586178" y="27176"/>
                      <a:pt x="600728" y="19728"/>
                      <a:pt x="616313" y="15832"/>
                    </a:cubicBezTo>
                    <a:cubicBezTo>
                      <a:pt x="641443" y="9550"/>
                      <a:pt x="667113" y="5672"/>
                      <a:pt x="692513" y="592"/>
                    </a:cubicBezTo>
                    <a:cubicBezTo>
                      <a:pt x="748393" y="5672"/>
                      <a:pt x="806323" y="0"/>
                      <a:pt x="860153" y="15832"/>
                    </a:cubicBezTo>
                    <a:cubicBezTo>
                      <a:pt x="950098" y="42286"/>
                      <a:pt x="923358" y="84247"/>
                      <a:pt x="997313" y="92032"/>
                    </a:cubicBezTo>
                    <a:cubicBezTo>
                      <a:pt x="1078304" y="100557"/>
                      <a:pt x="1159873" y="102192"/>
                      <a:pt x="1241153" y="107272"/>
                    </a:cubicBezTo>
                    <a:cubicBezTo>
                      <a:pt x="1256393" y="117432"/>
                      <a:pt x="1276713" y="122512"/>
                      <a:pt x="1286873" y="137752"/>
                    </a:cubicBezTo>
                    <a:cubicBezTo>
                      <a:pt x="1298491" y="155180"/>
                      <a:pt x="1302113" y="177767"/>
                      <a:pt x="1302113" y="198712"/>
                    </a:cubicBezTo>
                    <a:cubicBezTo>
                      <a:pt x="1302113" y="284875"/>
                      <a:pt x="1293065" y="302055"/>
                      <a:pt x="1271633" y="366352"/>
                    </a:cubicBezTo>
                    <a:cubicBezTo>
                      <a:pt x="1275855" y="387464"/>
                      <a:pt x="1287468" y="461912"/>
                      <a:pt x="1302113" y="488272"/>
                    </a:cubicBezTo>
                    <a:cubicBezTo>
                      <a:pt x="1319903" y="520294"/>
                      <a:pt x="1363073" y="579712"/>
                      <a:pt x="1363073" y="579712"/>
                    </a:cubicBezTo>
                    <a:cubicBezTo>
                      <a:pt x="1350668" y="716166"/>
                      <a:pt x="1393053" y="732362"/>
                      <a:pt x="1302113" y="777832"/>
                    </a:cubicBezTo>
                    <a:cubicBezTo>
                      <a:pt x="1287745" y="785016"/>
                      <a:pt x="1271633" y="787992"/>
                      <a:pt x="1256393" y="793072"/>
                    </a:cubicBezTo>
                    <a:cubicBezTo>
                      <a:pt x="1169042" y="924099"/>
                      <a:pt x="1273769" y="758319"/>
                      <a:pt x="1210673" y="884512"/>
                    </a:cubicBezTo>
                    <a:cubicBezTo>
                      <a:pt x="1173424" y="959009"/>
                      <a:pt x="1184106" y="899340"/>
                      <a:pt x="1164953" y="975952"/>
                    </a:cubicBezTo>
                    <a:cubicBezTo>
                      <a:pt x="1164483" y="977833"/>
                      <a:pt x="1140731" y="1103725"/>
                      <a:pt x="1134473" y="1113112"/>
                    </a:cubicBezTo>
                    <a:cubicBezTo>
                      <a:pt x="1119574" y="1135461"/>
                      <a:pt x="1067375" y="1152747"/>
                      <a:pt x="1043033" y="1158832"/>
                    </a:cubicBezTo>
                    <a:cubicBezTo>
                      <a:pt x="937829" y="1185133"/>
                      <a:pt x="880053" y="1180271"/>
                      <a:pt x="753473" y="1189312"/>
                    </a:cubicBezTo>
                    <a:cubicBezTo>
                      <a:pt x="722993" y="1209632"/>
                      <a:pt x="687936" y="1224369"/>
                      <a:pt x="662033" y="1250272"/>
                    </a:cubicBezTo>
                    <a:cubicBezTo>
                      <a:pt x="646793" y="1265512"/>
                      <a:pt x="635153" y="1285525"/>
                      <a:pt x="616313" y="1295992"/>
                    </a:cubicBezTo>
                    <a:cubicBezTo>
                      <a:pt x="588227" y="1311595"/>
                      <a:pt x="524873" y="1326472"/>
                      <a:pt x="524873" y="1326472"/>
                    </a:cubicBezTo>
                    <a:cubicBezTo>
                      <a:pt x="473303" y="1320026"/>
                      <a:pt x="397441" y="1329002"/>
                      <a:pt x="357233" y="1280752"/>
                    </a:cubicBezTo>
                    <a:cubicBezTo>
                      <a:pt x="261444" y="1165805"/>
                      <a:pt x="375038" y="1269359"/>
                      <a:pt x="311513" y="1174072"/>
                    </a:cubicBezTo>
                    <a:cubicBezTo>
                      <a:pt x="299558" y="1156139"/>
                      <a:pt x="285070" y="1137991"/>
                      <a:pt x="265793" y="1128352"/>
                    </a:cubicBezTo>
                    <a:cubicBezTo>
                      <a:pt x="255143" y="1123027"/>
                      <a:pt x="100801" y="1098313"/>
                      <a:pt x="98153" y="1097872"/>
                    </a:cubicBezTo>
                    <a:cubicBezTo>
                      <a:pt x="0" y="999719"/>
                      <a:pt x="45441" y="1068099"/>
                      <a:pt x="67673" y="823552"/>
                    </a:cubicBezTo>
                    <a:cubicBezTo>
                      <a:pt x="70292" y="794743"/>
                      <a:pt x="70744" y="697808"/>
                      <a:pt x="113393" y="671152"/>
                    </a:cubicBezTo>
                    <a:lnTo>
                      <a:pt x="250553" y="625432"/>
                    </a:lnTo>
                    <a:lnTo>
                      <a:pt x="296273" y="610192"/>
                    </a:lnTo>
                    <a:cubicBezTo>
                      <a:pt x="301353" y="594952"/>
                      <a:pt x="311513" y="580536"/>
                      <a:pt x="311513" y="564472"/>
                    </a:cubicBezTo>
                    <a:cubicBezTo>
                      <a:pt x="311513" y="557239"/>
                      <a:pt x="286911" y="441027"/>
                      <a:pt x="281033" y="427312"/>
                    </a:cubicBezTo>
                    <a:cubicBezTo>
                      <a:pt x="273818" y="410477"/>
                      <a:pt x="258744" y="397975"/>
                      <a:pt x="250553" y="381592"/>
                    </a:cubicBezTo>
                    <a:cubicBezTo>
                      <a:pt x="243369" y="367224"/>
                      <a:pt x="244224" y="349238"/>
                      <a:pt x="235313" y="335872"/>
                    </a:cubicBezTo>
                    <a:cubicBezTo>
                      <a:pt x="211844" y="300669"/>
                      <a:pt x="177609" y="282163"/>
                      <a:pt x="143873" y="259672"/>
                    </a:cubicBezTo>
                    <a:cubicBezTo>
                      <a:pt x="125166" y="203550"/>
                      <a:pt x="92077" y="130421"/>
                      <a:pt x="159113" y="76792"/>
                    </a:cubicBezTo>
                    <a:cubicBezTo>
                      <a:pt x="191094" y="51207"/>
                      <a:pt x="240393" y="86952"/>
                      <a:pt x="281033" y="92032"/>
                    </a:cubicBezTo>
                    <a:cubicBezTo>
                      <a:pt x="336392" y="110485"/>
                      <a:pt x="310689" y="107272"/>
                      <a:pt x="357233" y="107272"/>
                    </a:cubicBezTo>
                  </a:path>
                </a:pathLst>
              </a:custGeom>
              <a:ln w="38100">
                <a:solidFill>
                  <a:srgbClr val="CC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sp>
        <p:nvSpPr>
          <p:cNvPr id="3" name="Slide Number Placeholder 2"/>
          <p:cNvSpPr>
            <a:spLocks noGrp="1"/>
          </p:cNvSpPr>
          <p:nvPr>
            <p:ph type="sldNum" sz="quarter" idx="4"/>
          </p:nvPr>
        </p:nvSpPr>
        <p:spPr/>
        <p:txBody>
          <a:bodyPr/>
          <a:lstStyle/>
          <a:p>
            <a:fld id="{D3DF9CC1-2D95-6B44-AD84-8EFF3BE5F0CB}" type="slidenum">
              <a:rPr lang="en-US" smtClean="0"/>
              <a:pPr/>
              <a:t>11</a:t>
            </a:fld>
            <a:endParaRPr lang="en-US" dirty="0"/>
          </a:p>
        </p:txBody>
      </p:sp>
    </p:spTree>
    <p:extLst>
      <p:ext uri="{BB962C8B-B14F-4D97-AF65-F5344CB8AC3E}">
        <p14:creationId xmlns:p14="http://schemas.microsoft.com/office/powerpoint/2010/main" val="419282143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PMRN Manager Sign In</a:t>
            </a:r>
            <a:endParaRPr lang="en-US" dirty="0"/>
          </a:p>
        </p:txBody>
      </p:sp>
      <p:sp>
        <p:nvSpPr>
          <p:cNvPr id="5" name="Content Placeholder 4"/>
          <p:cNvSpPr>
            <a:spLocks noGrp="1"/>
          </p:cNvSpPr>
          <p:nvPr>
            <p:ph idx="1"/>
          </p:nvPr>
        </p:nvSpPr>
        <p:spPr/>
        <p:txBody>
          <a:bodyPr/>
          <a:lstStyle/>
          <a:p>
            <a:r>
              <a:rPr lang="en-US" dirty="0" smtClean="0"/>
              <a:t>Beginning of School Year</a:t>
            </a:r>
          </a:p>
          <a:p>
            <a:pPr lvl="1"/>
            <a:r>
              <a:rPr lang="en-US" dirty="0" smtClean="0"/>
              <a:t>Principal (SL1 User) is the only User at a school</a:t>
            </a:r>
          </a:p>
          <a:p>
            <a:r>
              <a:rPr lang="en-US" dirty="0" smtClean="0"/>
              <a:t>SL1 User will add PMRN Manager as User</a:t>
            </a:r>
          </a:p>
          <a:p>
            <a:pPr lvl="1"/>
            <a:r>
              <a:rPr lang="en-US" dirty="0" smtClean="0"/>
              <a:t>PMRN Manager is the School Level 2 (SL2) User</a:t>
            </a:r>
          </a:p>
        </p:txBody>
      </p:sp>
      <p:sp>
        <p:nvSpPr>
          <p:cNvPr id="7" name="Slide Number Placeholder 6"/>
          <p:cNvSpPr>
            <a:spLocks noGrp="1"/>
          </p:cNvSpPr>
          <p:nvPr>
            <p:ph type="sldNum" sz="quarter" idx="4"/>
          </p:nvPr>
        </p:nvSpPr>
        <p:spPr/>
        <p:txBody>
          <a:bodyPr/>
          <a:lstStyle/>
          <a:p>
            <a:fld id="{D3DF9CC1-2D95-6B44-AD84-8EFF3BE5F0CB}" type="slidenum">
              <a:rPr lang="en-US" smtClean="0"/>
              <a:pPr/>
              <a:t>110</a:t>
            </a:fld>
            <a:endParaRPr lang="en-US" dirty="0"/>
          </a:p>
        </p:txBody>
      </p:sp>
    </p:spTree>
    <p:extLst>
      <p:ext uri="{BB962C8B-B14F-4D97-AF65-F5344CB8AC3E}">
        <p14:creationId xmlns:p14="http://schemas.microsoft.com/office/powerpoint/2010/main" val="30593471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PMRN Manager Sign In</a:t>
            </a:r>
            <a:endParaRPr lang="en-US" dirty="0"/>
          </a:p>
        </p:txBody>
      </p:sp>
      <p:sp>
        <p:nvSpPr>
          <p:cNvPr id="5" name="Content Placeholder 4"/>
          <p:cNvSpPr>
            <a:spLocks noGrp="1"/>
          </p:cNvSpPr>
          <p:nvPr>
            <p:ph idx="1"/>
          </p:nvPr>
        </p:nvSpPr>
        <p:spPr>
          <a:xfrm>
            <a:off x="457200" y="2197101"/>
            <a:ext cx="5194300" cy="3060700"/>
          </a:xfrm>
        </p:spPr>
        <p:txBody>
          <a:bodyPr/>
          <a:lstStyle/>
          <a:p>
            <a:r>
              <a:rPr lang="en-US" dirty="0" smtClean="0"/>
              <a:t>To access the PMRN via SSO</a:t>
            </a:r>
          </a:p>
          <a:p>
            <a:pPr lvl="1"/>
            <a:r>
              <a:rPr lang="en-US" dirty="0" smtClean="0"/>
              <a:t>SSO Portal Home Page </a:t>
            </a:r>
            <a:r>
              <a:rPr lang="en-US" dirty="0" smtClean="0">
                <a:hlinkClick r:id="rId3"/>
              </a:rPr>
              <a:t>http://www.fldoe.org/SSO</a:t>
            </a:r>
            <a:endParaRPr lang="en-US" dirty="0" smtClean="0"/>
          </a:p>
          <a:p>
            <a:pPr lvl="1"/>
            <a:r>
              <a:rPr lang="en-US" dirty="0" smtClean="0"/>
              <a:t>Click </a:t>
            </a:r>
            <a:r>
              <a:rPr lang="en-US" b="1" dirty="0" smtClean="0"/>
              <a:t>Log In </a:t>
            </a:r>
            <a:r>
              <a:rPr lang="en-US" dirty="0" smtClean="0"/>
              <a:t>button</a:t>
            </a:r>
          </a:p>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8254" y="2211388"/>
            <a:ext cx="2839646" cy="304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5918200" y="3378200"/>
            <a:ext cx="2540000" cy="9017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4"/>
          </p:nvPr>
        </p:nvSpPr>
        <p:spPr/>
        <p:txBody>
          <a:bodyPr/>
          <a:lstStyle/>
          <a:p>
            <a:fld id="{D3DF9CC1-2D95-6B44-AD84-8EFF3BE5F0CB}" type="slidenum">
              <a:rPr lang="en-US" smtClean="0"/>
              <a:pPr/>
              <a:t>111</a:t>
            </a:fld>
            <a:endParaRPr lang="en-US" dirty="0"/>
          </a:p>
        </p:txBody>
      </p:sp>
    </p:spTree>
    <p:extLst>
      <p:ext uri="{BB962C8B-B14F-4D97-AF65-F5344CB8AC3E}">
        <p14:creationId xmlns:p14="http://schemas.microsoft.com/office/powerpoint/2010/main" val="1899458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PMRN Manager Sign In</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1644650"/>
            <a:ext cx="6515100" cy="4305891"/>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Oval 1"/>
          <p:cNvSpPr/>
          <p:nvPr/>
        </p:nvSpPr>
        <p:spPr>
          <a:xfrm>
            <a:off x="6121400" y="2476500"/>
            <a:ext cx="1689100" cy="17526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4"/>
          </p:nvPr>
        </p:nvSpPr>
        <p:spPr/>
        <p:txBody>
          <a:bodyPr/>
          <a:lstStyle/>
          <a:p>
            <a:fld id="{D3DF9CC1-2D95-6B44-AD84-8EFF3BE5F0CB}" type="slidenum">
              <a:rPr lang="en-US" smtClean="0"/>
              <a:pPr/>
              <a:t>112</a:t>
            </a:fld>
            <a:endParaRPr lang="en-US" dirty="0"/>
          </a:p>
        </p:txBody>
      </p:sp>
    </p:spTree>
    <p:extLst>
      <p:ext uri="{BB962C8B-B14F-4D97-AF65-F5344CB8AC3E}">
        <p14:creationId xmlns:p14="http://schemas.microsoft.com/office/powerpoint/2010/main" val="372162439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PMRN Manager Sign In</a:t>
            </a:r>
            <a:endParaRPr lang="en-US" dirty="0"/>
          </a:p>
        </p:txBody>
      </p:sp>
      <p:sp>
        <p:nvSpPr>
          <p:cNvPr id="5" name="Content Placeholder 4"/>
          <p:cNvSpPr>
            <a:spLocks noGrp="1"/>
          </p:cNvSpPr>
          <p:nvPr>
            <p:ph idx="1"/>
          </p:nvPr>
        </p:nvSpPr>
        <p:spPr>
          <a:xfrm>
            <a:off x="457200" y="1600201"/>
            <a:ext cx="8229600" cy="494506"/>
          </a:xfrm>
        </p:spPr>
        <p:txBody>
          <a:bodyPr>
            <a:normAutofit lnSpcReduction="10000"/>
          </a:bodyPr>
          <a:lstStyle/>
          <a:p>
            <a:pPr marL="342900" lvl="1" indent="-342900">
              <a:buFont typeface="Arial"/>
              <a:buChar char="•"/>
            </a:pPr>
            <a:r>
              <a:rPr lang="en-US" dirty="0"/>
              <a:t>Organization Selection </a:t>
            </a:r>
            <a:r>
              <a:rPr lang="en-US" dirty="0" smtClean="0"/>
              <a:t>page</a:t>
            </a:r>
          </a:p>
        </p:txBody>
      </p:sp>
      <p:sp>
        <p:nvSpPr>
          <p:cNvPr id="6" name="Content Placeholder 4"/>
          <p:cNvSpPr txBox="1">
            <a:spLocks/>
          </p:cNvSpPr>
          <p:nvPr/>
        </p:nvSpPr>
        <p:spPr>
          <a:xfrm>
            <a:off x="457200" y="4469608"/>
            <a:ext cx="8229600" cy="2045492"/>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Hosted Users</a:t>
            </a:r>
          </a:p>
          <a:p>
            <a:pPr lvl="1"/>
            <a:r>
              <a:rPr lang="en-US" sz="2400" dirty="0" smtClean="0"/>
              <a:t>From drop-down menu, Select “SSO Hosted Users”</a:t>
            </a:r>
          </a:p>
          <a:p>
            <a:r>
              <a:rPr lang="en-US" sz="2800" dirty="0" smtClean="0"/>
              <a:t>Federated Users</a:t>
            </a:r>
          </a:p>
          <a:p>
            <a:pPr lvl="1"/>
            <a:r>
              <a:rPr lang="en-US" sz="2400" dirty="0" smtClean="0"/>
              <a:t>From drop-down menu, select User District</a:t>
            </a:r>
          </a:p>
          <a:p>
            <a:r>
              <a:rPr lang="en-US" sz="2800" dirty="0" smtClean="0"/>
              <a:t>Click </a:t>
            </a:r>
            <a:r>
              <a:rPr lang="en-US" sz="2800" b="1" dirty="0" smtClean="0"/>
              <a:t>Continue to Sign In </a:t>
            </a:r>
            <a:r>
              <a:rPr lang="en-US" sz="2800" dirty="0" smtClean="0"/>
              <a:t>button</a:t>
            </a:r>
            <a:endParaRPr lang="en-US" sz="2800" dirty="0"/>
          </a:p>
        </p:txBody>
      </p:sp>
      <p:grpSp>
        <p:nvGrpSpPr>
          <p:cNvPr id="2" name="Group 1"/>
          <p:cNvGrpSpPr/>
          <p:nvPr/>
        </p:nvGrpSpPr>
        <p:grpSpPr>
          <a:xfrm>
            <a:off x="2587624" y="2157413"/>
            <a:ext cx="3965575" cy="2157945"/>
            <a:chOff x="2587624" y="2157413"/>
            <a:chExt cx="3965575" cy="2157945"/>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0324" y="2157413"/>
              <a:ext cx="3952875" cy="2157945"/>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3" name="Oval 2"/>
            <p:cNvSpPr/>
            <p:nvPr/>
          </p:nvSpPr>
          <p:spPr>
            <a:xfrm>
              <a:off x="2587624" y="3492500"/>
              <a:ext cx="2974976" cy="4191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Slide Number Placeholder 9"/>
          <p:cNvSpPr>
            <a:spLocks noGrp="1"/>
          </p:cNvSpPr>
          <p:nvPr>
            <p:ph type="sldNum" sz="quarter" idx="4"/>
          </p:nvPr>
        </p:nvSpPr>
        <p:spPr/>
        <p:txBody>
          <a:bodyPr/>
          <a:lstStyle/>
          <a:p>
            <a:fld id="{D3DF9CC1-2D95-6B44-AD84-8EFF3BE5F0CB}" type="slidenum">
              <a:rPr lang="en-US" smtClean="0"/>
              <a:pPr/>
              <a:t>113</a:t>
            </a:fld>
            <a:endParaRPr lang="en-US" dirty="0"/>
          </a:p>
        </p:txBody>
      </p:sp>
    </p:spTree>
    <p:extLst>
      <p:ext uri="{BB962C8B-B14F-4D97-AF65-F5344CB8AC3E}">
        <p14:creationId xmlns:p14="http://schemas.microsoft.com/office/powerpoint/2010/main" val="40757430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PMRN Manager Sign In</a:t>
            </a:r>
            <a:br>
              <a:rPr lang="en-US" dirty="0" smtClean="0"/>
            </a:br>
            <a:r>
              <a:rPr lang="en-US" dirty="0" smtClean="0"/>
              <a:t>Hosted User</a:t>
            </a:r>
            <a:endParaRPr lang="en-US" dirty="0"/>
          </a:p>
        </p:txBody>
      </p:sp>
      <p:sp>
        <p:nvSpPr>
          <p:cNvPr id="5" name="Content Placeholder 4"/>
          <p:cNvSpPr>
            <a:spLocks noGrp="1"/>
          </p:cNvSpPr>
          <p:nvPr>
            <p:ph idx="1"/>
          </p:nvPr>
        </p:nvSpPr>
        <p:spPr>
          <a:xfrm>
            <a:off x="457200" y="1930400"/>
            <a:ext cx="8229600" cy="4114799"/>
          </a:xfrm>
        </p:spPr>
        <p:txBody>
          <a:bodyPr>
            <a:normAutofit/>
          </a:bodyPr>
          <a:lstStyle/>
          <a:p>
            <a:r>
              <a:rPr lang="en-US" dirty="0" smtClean="0"/>
              <a:t>Via the FLDOE SSO Sign In Page</a:t>
            </a:r>
          </a:p>
          <a:p>
            <a:pPr lvl="1"/>
            <a:r>
              <a:rPr lang="en-US" dirty="0" smtClean="0"/>
              <a:t>Enter User Name</a:t>
            </a:r>
          </a:p>
          <a:p>
            <a:pPr lvl="1"/>
            <a:r>
              <a:rPr lang="en-US" dirty="0" smtClean="0"/>
              <a:t>Enter Password</a:t>
            </a:r>
          </a:p>
          <a:p>
            <a:pPr lvl="1"/>
            <a:r>
              <a:rPr lang="en-US" dirty="0" smtClean="0"/>
              <a:t>Click </a:t>
            </a:r>
            <a:r>
              <a:rPr lang="en-US" b="1" dirty="0" smtClean="0"/>
              <a:t>Sign In</a:t>
            </a:r>
          </a:p>
          <a:p>
            <a:endParaRPr lang="en-US" dirty="0" smtClean="0"/>
          </a:p>
          <a:p>
            <a:r>
              <a:rPr lang="en-US" dirty="0" smtClean="0"/>
              <a:t>Forgot Password?</a:t>
            </a:r>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0024" y="2649538"/>
            <a:ext cx="4537325" cy="3090862"/>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Oval 1"/>
          <p:cNvSpPr/>
          <p:nvPr/>
        </p:nvSpPr>
        <p:spPr>
          <a:xfrm>
            <a:off x="4978400" y="3835400"/>
            <a:ext cx="1854200" cy="6096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6172200" y="4445000"/>
            <a:ext cx="749300" cy="3683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4"/>
          </p:nvPr>
        </p:nvSpPr>
        <p:spPr/>
        <p:txBody>
          <a:bodyPr/>
          <a:lstStyle/>
          <a:p>
            <a:fld id="{D3DF9CC1-2D95-6B44-AD84-8EFF3BE5F0CB}" type="slidenum">
              <a:rPr lang="en-US" smtClean="0"/>
              <a:pPr/>
              <a:t>114</a:t>
            </a:fld>
            <a:endParaRPr lang="en-US" dirty="0"/>
          </a:p>
        </p:txBody>
      </p:sp>
    </p:spTree>
    <p:extLst>
      <p:ext uri="{BB962C8B-B14F-4D97-AF65-F5344CB8AC3E}">
        <p14:creationId xmlns:p14="http://schemas.microsoft.com/office/powerpoint/2010/main" val="100457910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PMRN Manager Sign In</a:t>
            </a:r>
            <a:br>
              <a:rPr lang="en-US" dirty="0" smtClean="0"/>
            </a:br>
            <a:r>
              <a:rPr lang="en-US" dirty="0" smtClean="0"/>
              <a:t>Federated User</a:t>
            </a:r>
            <a:endParaRPr lang="en-US" dirty="0"/>
          </a:p>
        </p:txBody>
      </p:sp>
      <p:sp>
        <p:nvSpPr>
          <p:cNvPr id="6" name="Content Placeholder 4"/>
          <p:cNvSpPr>
            <a:spLocks noGrp="1"/>
          </p:cNvSpPr>
          <p:nvPr>
            <p:ph idx="1"/>
          </p:nvPr>
        </p:nvSpPr>
        <p:spPr>
          <a:xfrm>
            <a:off x="457200" y="1638302"/>
            <a:ext cx="5334000" cy="1523998"/>
          </a:xfrm>
        </p:spPr>
        <p:txBody>
          <a:bodyPr>
            <a:normAutofit fontScale="85000" lnSpcReduction="20000"/>
          </a:bodyPr>
          <a:lstStyle/>
          <a:p>
            <a:r>
              <a:rPr lang="en-US" dirty="0" smtClean="0"/>
              <a:t>Via the District SSO Sign In Page</a:t>
            </a:r>
          </a:p>
          <a:p>
            <a:pPr lvl="1"/>
            <a:r>
              <a:rPr lang="en-US" dirty="0" smtClean="0"/>
              <a:t>Enter User Name</a:t>
            </a:r>
          </a:p>
          <a:p>
            <a:pPr lvl="1"/>
            <a:r>
              <a:rPr lang="en-US" dirty="0" smtClean="0"/>
              <a:t>Enter Password</a:t>
            </a:r>
          </a:p>
          <a:p>
            <a:pPr lvl="1"/>
            <a:r>
              <a:rPr lang="en-US" dirty="0" smtClean="0"/>
              <a:t>Click </a:t>
            </a:r>
            <a:r>
              <a:rPr lang="en-US" b="1" dirty="0" smtClean="0"/>
              <a:t>Sign In </a:t>
            </a:r>
            <a:r>
              <a:rPr lang="en-US" dirty="0" smtClean="0"/>
              <a:t>or </a:t>
            </a:r>
            <a:r>
              <a:rPr lang="en-US" b="1" dirty="0" smtClean="0"/>
              <a:t>Login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3004898"/>
            <a:ext cx="2713037" cy="3189473"/>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3981" y="3276599"/>
            <a:ext cx="3063081" cy="2917772"/>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Oval 1"/>
          <p:cNvSpPr/>
          <p:nvPr/>
        </p:nvSpPr>
        <p:spPr>
          <a:xfrm>
            <a:off x="3048000" y="4548834"/>
            <a:ext cx="1219200" cy="116616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5067300" y="4229101"/>
            <a:ext cx="2463800" cy="16256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1285081" y="4561534"/>
            <a:ext cx="1674019" cy="442267"/>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4"/>
          </p:nvPr>
        </p:nvSpPr>
        <p:spPr/>
        <p:txBody>
          <a:bodyPr/>
          <a:lstStyle/>
          <a:p>
            <a:fld id="{D3DF9CC1-2D95-6B44-AD84-8EFF3BE5F0CB}" type="slidenum">
              <a:rPr lang="en-US" smtClean="0"/>
              <a:pPr/>
              <a:t>115</a:t>
            </a:fld>
            <a:endParaRPr lang="en-US" dirty="0"/>
          </a:p>
        </p:txBody>
      </p:sp>
    </p:spTree>
    <p:extLst>
      <p:ext uri="{BB962C8B-B14F-4D97-AF65-F5344CB8AC3E}">
        <p14:creationId xmlns:p14="http://schemas.microsoft.com/office/powerpoint/2010/main" val="249780612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Access Levels</a:t>
            </a:r>
            <a:endParaRPr lang="en-US" dirty="0"/>
          </a:p>
        </p:txBody>
      </p:sp>
      <p:sp>
        <p:nvSpPr>
          <p:cNvPr id="5" name="Content Placeholder 4"/>
          <p:cNvSpPr>
            <a:spLocks noGrp="1"/>
          </p:cNvSpPr>
          <p:nvPr>
            <p:ph idx="1"/>
          </p:nvPr>
        </p:nvSpPr>
        <p:spPr/>
        <p:txBody>
          <a:bodyPr/>
          <a:lstStyle/>
          <a:p>
            <a:r>
              <a:rPr lang="en-US" dirty="0" smtClean="0"/>
              <a:t>Types of Access Levels</a:t>
            </a:r>
          </a:p>
          <a:p>
            <a:pPr lvl="1"/>
            <a:r>
              <a:rPr lang="en-US" dirty="0" smtClean="0"/>
              <a:t>Administrative Users</a:t>
            </a:r>
          </a:p>
          <a:p>
            <a:pPr lvl="1"/>
            <a:r>
              <a:rPr lang="en-US" dirty="0" smtClean="0"/>
              <a:t>Non-Administrative Users</a:t>
            </a:r>
          </a:p>
          <a:p>
            <a:endParaRPr lang="en-US" dirty="0" smtClean="0"/>
          </a:p>
          <a:p>
            <a:r>
              <a:rPr lang="en-US" dirty="0" smtClean="0"/>
              <a:t>List of PMRN Access Levels</a:t>
            </a:r>
          </a:p>
        </p:txBody>
      </p:sp>
      <p:sp>
        <p:nvSpPr>
          <p:cNvPr id="7" name="Slide Number Placeholder 6"/>
          <p:cNvSpPr>
            <a:spLocks noGrp="1"/>
          </p:cNvSpPr>
          <p:nvPr>
            <p:ph type="sldNum" sz="quarter" idx="4"/>
          </p:nvPr>
        </p:nvSpPr>
        <p:spPr/>
        <p:txBody>
          <a:bodyPr/>
          <a:lstStyle/>
          <a:p>
            <a:fld id="{D3DF9CC1-2D95-6B44-AD84-8EFF3BE5F0CB}" type="slidenum">
              <a:rPr lang="en-US" smtClean="0"/>
              <a:pPr/>
              <a:t>116</a:t>
            </a:fld>
            <a:endParaRPr lang="en-US" dirty="0"/>
          </a:p>
        </p:txBody>
      </p:sp>
    </p:spTree>
    <p:extLst>
      <p:ext uri="{BB962C8B-B14F-4D97-AF65-F5344CB8AC3E}">
        <p14:creationId xmlns:p14="http://schemas.microsoft.com/office/powerpoint/2010/main" val="114998473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Administrative Users</a:t>
            </a:r>
            <a:endParaRPr lang="en-US" dirty="0"/>
          </a:p>
        </p:txBody>
      </p:sp>
      <p:sp>
        <p:nvSpPr>
          <p:cNvPr id="5" name="Content Placeholder 4"/>
          <p:cNvSpPr>
            <a:spLocks noGrp="1"/>
          </p:cNvSpPr>
          <p:nvPr>
            <p:ph idx="1"/>
          </p:nvPr>
        </p:nvSpPr>
        <p:spPr>
          <a:xfrm>
            <a:off x="457200" y="1676400"/>
            <a:ext cx="8229600" cy="4525963"/>
          </a:xfrm>
        </p:spPr>
        <p:txBody>
          <a:bodyPr>
            <a:normAutofit fontScale="70000" lnSpcReduction="20000"/>
          </a:bodyPr>
          <a:lstStyle/>
          <a:p>
            <a:r>
              <a:rPr lang="en-US" dirty="0" smtClean="0"/>
              <a:t>Administrative User Abilities</a:t>
            </a:r>
          </a:p>
          <a:p>
            <a:pPr lvl="1"/>
            <a:r>
              <a:rPr lang="en-US" dirty="0" smtClean="0"/>
              <a:t>Enter or remove Users </a:t>
            </a:r>
          </a:p>
          <a:p>
            <a:pPr lvl="1"/>
            <a:r>
              <a:rPr lang="en-US" dirty="0" smtClean="0"/>
              <a:t>Enroll, remove, or withdraw students</a:t>
            </a:r>
          </a:p>
          <a:p>
            <a:pPr lvl="1"/>
            <a:r>
              <a:rPr lang="en-US" dirty="0" smtClean="0"/>
              <a:t>Create classes</a:t>
            </a:r>
          </a:p>
          <a:p>
            <a:pPr lvl="1"/>
            <a:r>
              <a:rPr lang="en-US" dirty="0" smtClean="0"/>
              <a:t>Receive official communications from PMRN</a:t>
            </a:r>
          </a:p>
          <a:p>
            <a:endParaRPr lang="en-US" sz="2600" dirty="0" smtClean="0"/>
          </a:p>
          <a:p>
            <a:r>
              <a:rPr lang="en-US" dirty="0" smtClean="0"/>
              <a:t>Administrative User Access Levels</a:t>
            </a:r>
          </a:p>
          <a:p>
            <a:pPr lvl="1"/>
            <a:r>
              <a:rPr lang="en-US" dirty="0" smtClean="0"/>
              <a:t>District Level 1 User – Superintendent</a:t>
            </a:r>
          </a:p>
          <a:p>
            <a:pPr lvl="1"/>
            <a:r>
              <a:rPr lang="en-US" dirty="0" smtClean="0"/>
              <a:t>District Level 2 User – District Reading Contact</a:t>
            </a:r>
          </a:p>
          <a:p>
            <a:pPr lvl="1"/>
            <a:r>
              <a:rPr lang="en-US" dirty="0" smtClean="0"/>
              <a:t>School Level 1 User - Principal</a:t>
            </a:r>
          </a:p>
          <a:p>
            <a:pPr lvl="1"/>
            <a:r>
              <a:rPr lang="en-US" dirty="0" smtClean="0"/>
              <a:t>School Level 2 User – Reading coach or principal’s designee (PMRN manager)</a:t>
            </a:r>
          </a:p>
          <a:p>
            <a:pPr lvl="1"/>
            <a:r>
              <a:rPr lang="en-US" dirty="0" smtClean="0"/>
              <a:t>School Level 3 User – Administration individual to assist SL2 user)</a:t>
            </a:r>
            <a:endParaRPr lang="en-US" dirty="0"/>
          </a:p>
        </p:txBody>
      </p:sp>
      <p:sp>
        <p:nvSpPr>
          <p:cNvPr id="7" name="Slide Number Placeholder 6"/>
          <p:cNvSpPr>
            <a:spLocks noGrp="1"/>
          </p:cNvSpPr>
          <p:nvPr>
            <p:ph type="sldNum" sz="quarter" idx="4"/>
          </p:nvPr>
        </p:nvSpPr>
        <p:spPr/>
        <p:txBody>
          <a:bodyPr/>
          <a:lstStyle/>
          <a:p>
            <a:fld id="{D3DF9CC1-2D95-6B44-AD84-8EFF3BE5F0CB}" type="slidenum">
              <a:rPr lang="en-US" smtClean="0"/>
              <a:pPr/>
              <a:t>117</a:t>
            </a:fld>
            <a:endParaRPr lang="en-US" dirty="0"/>
          </a:p>
        </p:txBody>
      </p:sp>
    </p:spTree>
    <p:extLst>
      <p:ext uri="{BB962C8B-B14F-4D97-AF65-F5344CB8AC3E}">
        <p14:creationId xmlns:p14="http://schemas.microsoft.com/office/powerpoint/2010/main" val="293239167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District Level 1 (DL1) User</a:t>
            </a:r>
            <a:br>
              <a:rPr lang="en-US" dirty="0" smtClean="0"/>
            </a:br>
            <a:r>
              <a:rPr lang="en-US" dirty="0" smtClean="0"/>
              <a:t>District Level 2 (DL2) User</a:t>
            </a:r>
            <a:endParaRPr lang="en-US" dirty="0"/>
          </a:p>
        </p:txBody>
      </p:sp>
      <p:sp>
        <p:nvSpPr>
          <p:cNvPr id="5" name="Content Placeholder 4"/>
          <p:cNvSpPr>
            <a:spLocks noGrp="1"/>
          </p:cNvSpPr>
          <p:nvPr>
            <p:ph idx="1"/>
          </p:nvPr>
        </p:nvSpPr>
        <p:spPr>
          <a:xfrm>
            <a:off x="457200" y="1676400"/>
            <a:ext cx="8229600" cy="4525963"/>
          </a:xfrm>
        </p:spPr>
        <p:txBody>
          <a:bodyPr>
            <a:normAutofit fontScale="85000" lnSpcReduction="10000"/>
          </a:bodyPr>
          <a:lstStyle/>
          <a:p>
            <a:r>
              <a:rPr lang="en-US" dirty="0" smtClean="0"/>
              <a:t>A superintendent is the only DL1 User at a district</a:t>
            </a:r>
          </a:p>
          <a:p>
            <a:r>
              <a:rPr lang="en-US" dirty="0" smtClean="0"/>
              <a:t>District Reading Contacts are DL2 Users at a district</a:t>
            </a:r>
          </a:p>
          <a:p>
            <a:r>
              <a:rPr lang="en-US" dirty="0" smtClean="0"/>
              <a:t>DL1 User Abilities</a:t>
            </a:r>
          </a:p>
          <a:p>
            <a:pPr lvl="1"/>
            <a:r>
              <a:rPr lang="en-US" dirty="0" smtClean="0"/>
              <a:t>Have access to all reports for district in the PMRN</a:t>
            </a:r>
          </a:p>
          <a:p>
            <a:pPr lvl="1"/>
            <a:r>
              <a:rPr lang="en-US" dirty="0" smtClean="0"/>
              <a:t>Add and Remove Users</a:t>
            </a:r>
          </a:p>
          <a:p>
            <a:pPr lvl="2"/>
            <a:r>
              <a:rPr lang="en-US" dirty="0" smtClean="0"/>
              <a:t>District Level 2 Users</a:t>
            </a:r>
          </a:p>
          <a:p>
            <a:pPr lvl="2"/>
            <a:r>
              <a:rPr lang="en-US" dirty="0" smtClean="0"/>
              <a:t>District Level 3 Users</a:t>
            </a:r>
          </a:p>
          <a:p>
            <a:r>
              <a:rPr lang="en-US" dirty="0" smtClean="0"/>
              <a:t>DL2 User Abilities</a:t>
            </a:r>
          </a:p>
          <a:p>
            <a:pPr lvl="1"/>
            <a:r>
              <a:rPr lang="en-US" dirty="0"/>
              <a:t>Have access to all reports for district in the PMRN</a:t>
            </a:r>
          </a:p>
          <a:p>
            <a:pPr lvl="1"/>
            <a:r>
              <a:rPr lang="en-US" dirty="0"/>
              <a:t>Add and Remove Users</a:t>
            </a:r>
          </a:p>
          <a:p>
            <a:pPr lvl="2"/>
            <a:r>
              <a:rPr lang="en-US" dirty="0" smtClean="0"/>
              <a:t>District </a:t>
            </a:r>
            <a:r>
              <a:rPr lang="en-US" dirty="0"/>
              <a:t>Level 3 Users</a:t>
            </a:r>
          </a:p>
          <a:p>
            <a:endParaRPr lang="en-US" dirty="0" smtClean="0"/>
          </a:p>
        </p:txBody>
      </p:sp>
      <p:sp>
        <p:nvSpPr>
          <p:cNvPr id="7" name="Slide Number Placeholder 6"/>
          <p:cNvSpPr>
            <a:spLocks noGrp="1"/>
          </p:cNvSpPr>
          <p:nvPr>
            <p:ph type="sldNum" sz="quarter" idx="4"/>
          </p:nvPr>
        </p:nvSpPr>
        <p:spPr/>
        <p:txBody>
          <a:bodyPr/>
          <a:lstStyle/>
          <a:p>
            <a:fld id="{D3DF9CC1-2D95-6B44-AD84-8EFF3BE5F0CB}" type="slidenum">
              <a:rPr lang="en-US" smtClean="0"/>
              <a:pPr/>
              <a:t>118</a:t>
            </a:fld>
            <a:endParaRPr lang="en-US" dirty="0"/>
          </a:p>
        </p:txBody>
      </p:sp>
    </p:spTree>
    <p:extLst>
      <p:ext uri="{BB962C8B-B14F-4D97-AF65-F5344CB8AC3E}">
        <p14:creationId xmlns:p14="http://schemas.microsoft.com/office/powerpoint/2010/main" val="320104124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School Level 1 (SL1) User</a:t>
            </a:r>
            <a:endParaRPr lang="en-US" dirty="0"/>
          </a:p>
        </p:txBody>
      </p:sp>
      <p:sp>
        <p:nvSpPr>
          <p:cNvPr id="5" name="Content Placeholder 4"/>
          <p:cNvSpPr>
            <a:spLocks noGrp="1"/>
          </p:cNvSpPr>
          <p:nvPr>
            <p:ph idx="1"/>
          </p:nvPr>
        </p:nvSpPr>
        <p:spPr>
          <a:xfrm>
            <a:off x="457200" y="1676400"/>
            <a:ext cx="8229600" cy="4525963"/>
          </a:xfrm>
        </p:spPr>
        <p:txBody>
          <a:bodyPr>
            <a:normAutofit/>
          </a:bodyPr>
          <a:lstStyle/>
          <a:p>
            <a:r>
              <a:rPr lang="en-US" dirty="0" smtClean="0"/>
              <a:t>A principal is the only SL1 User at a school</a:t>
            </a:r>
          </a:p>
          <a:p>
            <a:r>
              <a:rPr lang="en-US" dirty="0" smtClean="0"/>
              <a:t>SL1 User Abilities</a:t>
            </a:r>
          </a:p>
          <a:p>
            <a:pPr lvl="1"/>
            <a:r>
              <a:rPr lang="en-US" dirty="0" smtClean="0"/>
              <a:t>Have access to all information for school in PMRN</a:t>
            </a:r>
          </a:p>
          <a:p>
            <a:pPr lvl="1"/>
            <a:r>
              <a:rPr lang="en-US" dirty="0" smtClean="0"/>
              <a:t>Add and Remove Users</a:t>
            </a:r>
          </a:p>
          <a:p>
            <a:pPr lvl="2"/>
            <a:r>
              <a:rPr lang="en-US" dirty="0" smtClean="0"/>
              <a:t>School Level 2 User</a:t>
            </a:r>
          </a:p>
          <a:p>
            <a:pPr lvl="2"/>
            <a:r>
              <a:rPr lang="en-US" dirty="0" smtClean="0"/>
              <a:t>Coach’s Log Users</a:t>
            </a:r>
          </a:p>
          <a:p>
            <a:r>
              <a:rPr lang="en-US" dirty="0" smtClean="0"/>
              <a:t>Beginning of School Year</a:t>
            </a:r>
          </a:p>
          <a:p>
            <a:pPr lvl="1"/>
            <a:r>
              <a:rPr lang="en-US" dirty="0" smtClean="0"/>
              <a:t>School Configuration page</a:t>
            </a:r>
          </a:p>
        </p:txBody>
      </p:sp>
      <p:sp>
        <p:nvSpPr>
          <p:cNvPr id="7" name="Slide Number Placeholder 6"/>
          <p:cNvSpPr>
            <a:spLocks noGrp="1"/>
          </p:cNvSpPr>
          <p:nvPr>
            <p:ph type="sldNum" sz="quarter" idx="4"/>
          </p:nvPr>
        </p:nvSpPr>
        <p:spPr/>
        <p:txBody>
          <a:bodyPr/>
          <a:lstStyle/>
          <a:p>
            <a:fld id="{D3DF9CC1-2D95-6B44-AD84-8EFF3BE5F0CB}" type="slidenum">
              <a:rPr lang="en-US" smtClean="0"/>
              <a:pPr/>
              <a:t>119</a:t>
            </a:fld>
            <a:endParaRPr lang="en-US" dirty="0"/>
          </a:p>
        </p:txBody>
      </p:sp>
    </p:spTree>
    <p:extLst>
      <p:ext uri="{BB962C8B-B14F-4D97-AF65-F5344CB8AC3E}">
        <p14:creationId xmlns:p14="http://schemas.microsoft.com/office/powerpoint/2010/main" val="232421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a:xfrm>
            <a:off x="1159726" y="2118732"/>
            <a:ext cx="6869151" cy="4007431"/>
          </a:xfrm>
        </p:spPr>
        <p:txBody>
          <a:bodyPr>
            <a:normAutofit/>
          </a:bodyPr>
          <a:lstStyle/>
          <a:p>
            <a:pPr>
              <a:defRPr/>
            </a:pPr>
            <a:r>
              <a:rPr lang="en-US" dirty="0"/>
              <a:t>Different types of assessments are required to meet different </a:t>
            </a:r>
            <a:r>
              <a:rPr lang="en-US" dirty="0" smtClean="0"/>
              <a:t>purposes</a:t>
            </a:r>
            <a:endParaRPr lang="en-US" dirty="0"/>
          </a:p>
          <a:p>
            <a:endParaRPr lang="en-US" sz="1800" dirty="0" smtClean="0"/>
          </a:p>
          <a:p>
            <a:r>
              <a:rPr lang="en-US" dirty="0" smtClean="0"/>
              <a:t>FAIR-FS purposes</a:t>
            </a:r>
          </a:p>
          <a:p>
            <a:endParaRPr lang="en-US" sz="2000" dirty="0" smtClean="0"/>
          </a:p>
          <a:p>
            <a:r>
              <a:rPr lang="en-US" dirty="0" smtClean="0"/>
              <a:t>FAIR-FS is reliable and valid for use as a screening tool</a:t>
            </a:r>
            <a:endParaRPr lang="en-US" dirty="0"/>
          </a:p>
        </p:txBody>
      </p:sp>
      <p:sp>
        <p:nvSpPr>
          <p:cNvPr id="9" name="Slide Number Placeholder 8"/>
          <p:cNvSpPr>
            <a:spLocks noGrp="1"/>
          </p:cNvSpPr>
          <p:nvPr>
            <p:ph type="sldNum" sz="quarter" idx="4"/>
          </p:nvPr>
        </p:nvSpPr>
        <p:spPr/>
        <p:txBody>
          <a:bodyPr/>
          <a:lstStyle/>
          <a:p>
            <a:fld id="{D3DF9CC1-2D95-6B44-AD84-8EFF3BE5F0CB}" type="slidenum">
              <a:rPr lang="en-US" smtClean="0"/>
              <a:pPr/>
              <a:t>12</a:t>
            </a:fld>
            <a:endParaRPr lang="en-US" dirty="0"/>
          </a:p>
        </p:txBody>
      </p:sp>
    </p:spTree>
    <p:extLst>
      <p:ext uri="{BB962C8B-B14F-4D97-AF65-F5344CB8AC3E}">
        <p14:creationId xmlns:p14="http://schemas.microsoft.com/office/powerpoint/2010/main" val="222372584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School Level 2 (SL2) User</a:t>
            </a:r>
            <a:endParaRPr lang="en-US" dirty="0"/>
          </a:p>
        </p:txBody>
      </p:sp>
      <p:sp>
        <p:nvSpPr>
          <p:cNvPr id="5" name="Content Placeholder 4"/>
          <p:cNvSpPr>
            <a:spLocks noGrp="1"/>
          </p:cNvSpPr>
          <p:nvPr>
            <p:ph idx="1"/>
          </p:nvPr>
        </p:nvSpPr>
        <p:spPr>
          <a:xfrm>
            <a:off x="457200" y="1676400"/>
            <a:ext cx="8229600" cy="4525963"/>
          </a:xfrm>
        </p:spPr>
        <p:txBody>
          <a:bodyPr>
            <a:normAutofit lnSpcReduction="10000"/>
          </a:bodyPr>
          <a:lstStyle/>
          <a:p>
            <a:r>
              <a:rPr lang="en-US" dirty="0" smtClean="0"/>
              <a:t>Each school may only have one SL2 User</a:t>
            </a:r>
          </a:p>
          <a:p>
            <a:pPr lvl="1"/>
            <a:r>
              <a:rPr lang="en-US" dirty="0" smtClean="0"/>
              <a:t>Added by principal (SL1 User)</a:t>
            </a:r>
          </a:p>
          <a:p>
            <a:r>
              <a:rPr lang="en-US" dirty="0" smtClean="0"/>
              <a:t>Responsible for day-to-day PMRN administration</a:t>
            </a:r>
          </a:p>
          <a:p>
            <a:r>
              <a:rPr lang="en-US" dirty="0" smtClean="0"/>
              <a:t>SL2 User Abilities</a:t>
            </a:r>
          </a:p>
          <a:p>
            <a:pPr lvl="1"/>
            <a:r>
              <a:rPr lang="en-US" dirty="0" smtClean="0"/>
              <a:t>Add and Remove Users</a:t>
            </a:r>
          </a:p>
          <a:p>
            <a:pPr lvl="1"/>
            <a:r>
              <a:rPr lang="en-US" dirty="0" smtClean="0"/>
              <a:t>Enroll, Remove, or Withdraw students</a:t>
            </a:r>
          </a:p>
          <a:p>
            <a:pPr lvl="1"/>
            <a:r>
              <a:rPr lang="en-US" dirty="0" smtClean="0"/>
              <a:t>Create classes</a:t>
            </a:r>
          </a:p>
          <a:p>
            <a:pPr lvl="1"/>
            <a:r>
              <a:rPr lang="en-US" dirty="0" smtClean="0"/>
              <a:t>Receive official communications from PMRN</a:t>
            </a:r>
          </a:p>
        </p:txBody>
      </p:sp>
      <p:sp>
        <p:nvSpPr>
          <p:cNvPr id="7" name="Slide Number Placeholder 6"/>
          <p:cNvSpPr>
            <a:spLocks noGrp="1"/>
          </p:cNvSpPr>
          <p:nvPr>
            <p:ph type="sldNum" sz="quarter" idx="4"/>
          </p:nvPr>
        </p:nvSpPr>
        <p:spPr/>
        <p:txBody>
          <a:bodyPr/>
          <a:lstStyle/>
          <a:p>
            <a:fld id="{D3DF9CC1-2D95-6B44-AD84-8EFF3BE5F0CB}" type="slidenum">
              <a:rPr lang="en-US" smtClean="0"/>
              <a:pPr/>
              <a:t>120</a:t>
            </a:fld>
            <a:endParaRPr lang="en-US" dirty="0"/>
          </a:p>
        </p:txBody>
      </p:sp>
    </p:spTree>
    <p:extLst>
      <p:ext uri="{BB962C8B-B14F-4D97-AF65-F5344CB8AC3E}">
        <p14:creationId xmlns:p14="http://schemas.microsoft.com/office/powerpoint/2010/main" val="35311095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School Level 3 (SL3) User</a:t>
            </a:r>
            <a:endParaRPr lang="en-US" dirty="0"/>
          </a:p>
        </p:txBody>
      </p:sp>
      <p:sp>
        <p:nvSpPr>
          <p:cNvPr id="5" name="Content Placeholder 4"/>
          <p:cNvSpPr>
            <a:spLocks noGrp="1"/>
          </p:cNvSpPr>
          <p:nvPr>
            <p:ph idx="1"/>
          </p:nvPr>
        </p:nvSpPr>
        <p:spPr>
          <a:xfrm>
            <a:off x="457200" y="1676400"/>
            <a:ext cx="8229600" cy="4525963"/>
          </a:xfrm>
        </p:spPr>
        <p:txBody>
          <a:bodyPr>
            <a:normAutofit/>
          </a:bodyPr>
          <a:lstStyle/>
          <a:p>
            <a:r>
              <a:rPr lang="en-US" dirty="0" smtClean="0"/>
              <a:t>One SL3 User per school is allowed</a:t>
            </a:r>
          </a:p>
          <a:p>
            <a:r>
              <a:rPr lang="en-US" dirty="0" smtClean="0"/>
              <a:t>Assist SL2 Users with PMRN administration</a:t>
            </a:r>
          </a:p>
          <a:p>
            <a:r>
              <a:rPr lang="en-US" dirty="0" smtClean="0"/>
              <a:t>SL3 User Abilities</a:t>
            </a:r>
          </a:p>
          <a:p>
            <a:pPr lvl="1"/>
            <a:r>
              <a:rPr lang="en-US" dirty="0" smtClean="0"/>
              <a:t>Add Teachers</a:t>
            </a:r>
          </a:p>
          <a:p>
            <a:pPr lvl="1"/>
            <a:r>
              <a:rPr lang="en-US" dirty="0" smtClean="0"/>
              <a:t>Enroll, remove, or withdraw students</a:t>
            </a:r>
          </a:p>
          <a:p>
            <a:pPr lvl="1"/>
            <a:r>
              <a:rPr lang="en-US" dirty="0" smtClean="0"/>
              <a:t>Create classes</a:t>
            </a:r>
          </a:p>
          <a:p>
            <a:r>
              <a:rPr lang="en-US" dirty="0"/>
              <a:t>SL3 Users may only add new Users if creating a Reading or Resource class</a:t>
            </a:r>
          </a:p>
        </p:txBody>
      </p:sp>
      <p:sp>
        <p:nvSpPr>
          <p:cNvPr id="7" name="Slide Number Placeholder 6"/>
          <p:cNvSpPr>
            <a:spLocks noGrp="1"/>
          </p:cNvSpPr>
          <p:nvPr>
            <p:ph type="sldNum" sz="quarter" idx="4"/>
          </p:nvPr>
        </p:nvSpPr>
        <p:spPr/>
        <p:txBody>
          <a:bodyPr/>
          <a:lstStyle/>
          <a:p>
            <a:fld id="{D3DF9CC1-2D95-6B44-AD84-8EFF3BE5F0CB}" type="slidenum">
              <a:rPr lang="en-US" smtClean="0"/>
              <a:pPr/>
              <a:t>121</a:t>
            </a:fld>
            <a:endParaRPr lang="en-US" dirty="0"/>
          </a:p>
        </p:txBody>
      </p:sp>
    </p:spTree>
    <p:extLst>
      <p:ext uri="{BB962C8B-B14F-4D97-AF65-F5344CB8AC3E}">
        <p14:creationId xmlns:p14="http://schemas.microsoft.com/office/powerpoint/2010/main" val="75100259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Non-Administrative Users</a:t>
            </a:r>
            <a:endParaRPr lang="en-US" dirty="0"/>
          </a:p>
        </p:txBody>
      </p:sp>
      <p:sp>
        <p:nvSpPr>
          <p:cNvPr id="5" name="Content Placeholder 4"/>
          <p:cNvSpPr>
            <a:spLocks noGrp="1"/>
          </p:cNvSpPr>
          <p:nvPr>
            <p:ph idx="1"/>
          </p:nvPr>
        </p:nvSpPr>
        <p:spPr>
          <a:xfrm>
            <a:off x="457200" y="1676400"/>
            <a:ext cx="8229600" cy="4525963"/>
          </a:xfrm>
        </p:spPr>
        <p:txBody>
          <a:bodyPr>
            <a:normAutofit fontScale="92500" lnSpcReduction="20000"/>
          </a:bodyPr>
          <a:lstStyle/>
          <a:p>
            <a:r>
              <a:rPr lang="en-US" dirty="0" smtClean="0"/>
              <a:t>Non-Administrative User Abilities</a:t>
            </a:r>
          </a:p>
          <a:p>
            <a:pPr lvl="1"/>
            <a:r>
              <a:rPr lang="en-US" dirty="0" smtClean="0"/>
              <a:t>View PMRN Reports</a:t>
            </a:r>
          </a:p>
          <a:p>
            <a:pPr lvl="2"/>
            <a:r>
              <a:rPr lang="en-US" dirty="0" smtClean="0"/>
              <a:t>School, Teacher, Class, and Student levels</a:t>
            </a:r>
          </a:p>
          <a:p>
            <a:r>
              <a:rPr lang="en-US" dirty="0" smtClean="0"/>
              <a:t>Non-Administrative User Access Levels</a:t>
            </a:r>
          </a:p>
          <a:p>
            <a:pPr lvl="1"/>
            <a:r>
              <a:rPr lang="en-US" dirty="0" smtClean="0"/>
              <a:t>District Level 3 User</a:t>
            </a:r>
          </a:p>
          <a:p>
            <a:pPr lvl="1"/>
            <a:r>
              <a:rPr lang="en-US" dirty="0" smtClean="0"/>
              <a:t>School Level 4 User</a:t>
            </a:r>
          </a:p>
          <a:p>
            <a:pPr lvl="1"/>
            <a:r>
              <a:rPr lang="en-US" dirty="0" smtClean="0"/>
              <a:t>Reading User</a:t>
            </a:r>
          </a:p>
          <a:p>
            <a:pPr lvl="1"/>
            <a:r>
              <a:rPr lang="en-US" dirty="0" smtClean="0"/>
              <a:t>Resource User</a:t>
            </a:r>
          </a:p>
          <a:p>
            <a:pPr lvl="1"/>
            <a:r>
              <a:rPr lang="en-US" dirty="0" smtClean="0"/>
              <a:t>Coach’s Log User</a:t>
            </a:r>
          </a:p>
          <a:p>
            <a:pPr lvl="1"/>
            <a:r>
              <a:rPr lang="en-US" dirty="0" smtClean="0"/>
              <a:t>Assessment Team Member</a:t>
            </a:r>
          </a:p>
          <a:p>
            <a:pPr lvl="1"/>
            <a:r>
              <a:rPr lang="en-US" dirty="0" smtClean="0"/>
              <a:t>NGCAR-PD and content area teachers</a:t>
            </a:r>
            <a:endParaRPr lang="en-US" dirty="0"/>
          </a:p>
        </p:txBody>
      </p:sp>
      <p:sp>
        <p:nvSpPr>
          <p:cNvPr id="7" name="Slide Number Placeholder 6"/>
          <p:cNvSpPr>
            <a:spLocks noGrp="1"/>
          </p:cNvSpPr>
          <p:nvPr>
            <p:ph type="sldNum" sz="quarter" idx="4"/>
          </p:nvPr>
        </p:nvSpPr>
        <p:spPr/>
        <p:txBody>
          <a:bodyPr/>
          <a:lstStyle/>
          <a:p>
            <a:fld id="{D3DF9CC1-2D95-6B44-AD84-8EFF3BE5F0CB}" type="slidenum">
              <a:rPr lang="en-US" smtClean="0"/>
              <a:pPr/>
              <a:t>122</a:t>
            </a:fld>
            <a:endParaRPr lang="en-US" dirty="0"/>
          </a:p>
        </p:txBody>
      </p:sp>
    </p:spTree>
    <p:extLst>
      <p:ext uri="{BB962C8B-B14F-4D97-AF65-F5344CB8AC3E}">
        <p14:creationId xmlns:p14="http://schemas.microsoft.com/office/powerpoint/2010/main" val="327627186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District Level 3 (DL3) User</a:t>
            </a:r>
            <a:endParaRPr lang="en-US" dirty="0"/>
          </a:p>
        </p:txBody>
      </p:sp>
      <p:sp>
        <p:nvSpPr>
          <p:cNvPr id="5" name="Content Placeholder 4"/>
          <p:cNvSpPr>
            <a:spLocks noGrp="1"/>
          </p:cNvSpPr>
          <p:nvPr>
            <p:ph idx="1"/>
          </p:nvPr>
        </p:nvSpPr>
        <p:spPr>
          <a:xfrm>
            <a:off x="457200" y="1676400"/>
            <a:ext cx="8229600" cy="4525963"/>
          </a:xfrm>
        </p:spPr>
        <p:txBody>
          <a:bodyPr>
            <a:normAutofit/>
          </a:bodyPr>
          <a:lstStyle/>
          <a:p>
            <a:r>
              <a:rPr lang="en-US" dirty="0" smtClean="0"/>
              <a:t>There may be six (6) DL3 Users per district</a:t>
            </a:r>
          </a:p>
          <a:p>
            <a:r>
              <a:rPr lang="en-US" dirty="0" smtClean="0"/>
              <a:t>DL3 User Abilities</a:t>
            </a:r>
          </a:p>
          <a:p>
            <a:pPr lvl="1"/>
            <a:r>
              <a:rPr lang="en-US" dirty="0"/>
              <a:t>View PMRN Reports</a:t>
            </a:r>
          </a:p>
          <a:p>
            <a:pPr lvl="2"/>
            <a:r>
              <a:rPr lang="en-US" dirty="0" smtClean="0"/>
              <a:t>District, School</a:t>
            </a:r>
            <a:r>
              <a:rPr lang="en-US" dirty="0"/>
              <a:t>, Teacher, Class, and Student </a:t>
            </a:r>
            <a:r>
              <a:rPr lang="en-US" dirty="0" smtClean="0"/>
              <a:t>levels</a:t>
            </a:r>
          </a:p>
          <a:p>
            <a:pPr lvl="3"/>
            <a:r>
              <a:rPr lang="en-US" dirty="0" smtClean="0"/>
              <a:t>Within their assigned district</a:t>
            </a:r>
          </a:p>
          <a:p>
            <a:pPr lvl="1"/>
            <a:r>
              <a:rPr lang="en-US" dirty="0" smtClean="0"/>
              <a:t>No PMRN </a:t>
            </a:r>
            <a:r>
              <a:rPr lang="en-US" dirty="0"/>
              <a:t>a</a:t>
            </a:r>
            <a:r>
              <a:rPr lang="en-US" dirty="0" smtClean="0"/>
              <a:t>dministrative functions</a:t>
            </a:r>
            <a:endParaRPr lang="en-US" dirty="0"/>
          </a:p>
        </p:txBody>
      </p:sp>
      <p:sp>
        <p:nvSpPr>
          <p:cNvPr id="7" name="Slide Number Placeholder 6"/>
          <p:cNvSpPr>
            <a:spLocks noGrp="1"/>
          </p:cNvSpPr>
          <p:nvPr>
            <p:ph type="sldNum" sz="quarter" idx="4"/>
          </p:nvPr>
        </p:nvSpPr>
        <p:spPr/>
        <p:txBody>
          <a:bodyPr/>
          <a:lstStyle/>
          <a:p>
            <a:fld id="{D3DF9CC1-2D95-6B44-AD84-8EFF3BE5F0CB}" type="slidenum">
              <a:rPr lang="en-US" smtClean="0"/>
              <a:pPr/>
              <a:t>123</a:t>
            </a:fld>
            <a:endParaRPr lang="en-US" dirty="0"/>
          </a:p>
        </p:txBody>
      </p:sp>
    </p:spTree>
    <p:extLst>
      <p:ext uri="{BB962C8B-B14F-4D97-AF65-F5344CB8AC3E}">
        <p14:creationId xmlns:p14="http://schemas.microsoft.com/office/powerpoint/2010/main" val="321176382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School Level 4 (SL4) User</a:t>
            </a:r>
            <a:endParaRPr lang="en-US" dirty="0"/>
          </a:p>
        </p:txBody>
      </p:sp>
      <p:sp>
        <p:nvSpPr>
          <p:cNvPr id="5" name="Content Placeholder 4"/>
          <p:cNvSpPr>
            <a:spLocks noGrp="1"/>
          </p:cNvSpPr>
          <p:nvPr>
            <p:ph idx="1"/>
          </p:nvPr>
        </p:nvSpPr>
        <p:spPr>
          <a:xfrm>
            <a:off x="457200" y="1676400"/>
            <a:ext cx="8229600" cy="4525963"/>
          </a:xfrm>
        </p:spPr>
        <p:txBody>
          <a:bodyPr>
            <a:normAutofit/>
          </a:bodyPr>
          <a:lstStyle/>
          <a:p>
            <a:r>
              <a:rPr lang="en-US" dirty="0" smtClean="0"/>
              <a:t>There may be eight (8) SL4 Users per school</a:t>
            </a:r>
          </a:p>
          <a:p>
            <a:r>
              <a:rPr lang="en-US" dirty="0" smtClean="0"/>
              <a:t>SL4 User Abilities</a:t>
            </a:r>
          </a:p>
          <a:p>
            <a:pPr lvl="1"/>
            <a:r>
              <a:rPr lang="en-US" dirty="0"/>
              <a:t>View PMRN Reports</a:t>
            </a:r>
          </a:p>
          <a:p>
            <a:pPr lvl="2"/>
            <a:r>
              <a:rPr lang="en-US" dirty="0"/>
              <a:t>School, Teacher, Class, and Student </a:t>
            </a:r>
            <a:r>
              <a:rPr lang="en-US" dirty="0" smtClean="0"/>
              <a:t>levels</a:t>
            </a:r>
          </a:p>
          <a:p>
            <a:pPr lvl="1"/>
            <a:r>
              <a:rPr lang="en-US" dirty="0" smtClean="0"/>
              <a:t>No PMRN </a:t>
            </a:r>
            <a:r>
              <a:rPr lang="en-US" dirty="0"/>
              <a:t>a</a:t>
            </a:r>
            <a:r>
              <a:rPr lang="en-US" dirty="0" smtClean="0"/>
              <a:t>dministrative functions</a:t>
            </a:r>
            <a:endParaRPr lang="en-US" dirty="0"/>
          </a:p>
        </p:txBody>
      </p:sp>
      <p:sp>
        <p:nvSpPr>
          <p:cNvPr id="7" name="Slide Number Placeholder 6"/>
          <p:cNvSpPr>
            <a:spLocks noGrp="1"/>
          </p:cNvSpPr>
          <p:nvPr>
            <p:ph type="sldNum" sz="quarter" idx="4"/>
          </p:nvPr>
        </p:nvSpPr>
        <p:spPr/>
        <p:txBody>
          <a:bodyPr/>
          <a:lstStyle/>
          <a:p>
            <a:fld id="{D3DF9CC1-2D95-6B44-AD84-8EFF3BE5F0CB}" type="slidenum">
              <a:rPr lang="en-US" smtClean="0"/>
              <a:pPr/>
              <a:t>124</a:t>
            </a:fld>
            <a:endParaRPr lang="en-US" dirty="0"/>
          </a:p>
        </p:txBody>
      </p:sp>
    </p:spTree>
    <p:extLst>
      <p:ext uri="{BB962C8B-B14F-4D97-AF65-F5344CB8AC3E}">
        <p14:creationId xmlns:p14="http://schemas.microsoft.com/office/powerpoint/2010/main" val="25231297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Reading Level User</a:t>
            </a:r>
            <a:endParaRPr lang="en-US" dirty="0"/>
          </a:p>
        </p:txBody>
      </p:sp>
      <p:sp>
        <p:nvSpPr>
          <p:cNvPr id="5" name="Content Placeholder 4"/>
          <p:cNvSpPr>
            <a:spLocks noGrp="1"/>
          </p:cNvSpPr>
          <p:nvPr>
            <p:ph idx="1"/>
          </p:nvPr>
        </p:nvSpPr>
        <p:spPr>
          <a:xfrm>
            <a:off x="457200" y="1676400"/>
            <a:ext cx="8229600" cy="4525963"/>
          </a:xfrm>
        </p:spPr>
        <p:txBody>
          <a:bodyPr>
            <a:normAutofit/>
          </a:bodyPr>
          <a:lstStyle/>
          <a:p>
            <a:r>
              <a:rPr lang="en-US" dirty="0" smtClean="0"/>
              <a:t>Reading Teachers</a:t>
            </a:r>
          </a:p>
          <a:p>
            <a:r>
              <a:rPr lang="en-US" dirty="0" smtClean="0"/>
              <a:t>Provide primary reading instruction to a class</a:t>
            </a:r>
          </a:p>
          <a:p>
            <a:r>
              <a:rPr lang="en-US" dirty="0" smtClean="0"/>
              <a:t>Reading User Abilities</a:t>
            </a:r>
          </a:p>
          <a:p>
            <a:pPr lvl="1"/>
            <a:r>
              <a:rPr lang="en-US" dirty="0" smtClean="0"/>
              <a:t>Assess their students via the FAIR-FS assessment applications</a:t>
            </a:r>
          </a:p>
          <a:p>
            <a:pPr lvl="1"/>
            <a:r>
              <a:rPr lang="en-US" dirty="0"/>
              <a:t>View PMRN Reports</a:t>
            </a:r>
          </a:p>
          <a:p>
            <a:pPr lvl="2"/>
            <a:r>
              <a:rPr lang="en-US" dirty="0" smtClean="0"/>
              <a:t>Teacher</a:t>
            </a:r>
            <a:r>
              <a:rPr lang="en-US" dirty="0"/>
              <a:t>, Class, and Student </a:t>
            </a:r>
            <a:r>
              <a:rPr lang="en-US" dirty="0" smtClean="0"/>
              <a:t>levels</a:t>
            </a:r>
          </a:p>
        </p:txBody>
      </p:sp>
      <p:sp>
        <p:nvSpPr>
          <p:cNvPr id="7" name="Slide Number Placeholder 6"/>
          <p:cNvSpPr>
            <a:spLocks noGrp="1"/>
          </p:cNvSpPr>
          <p:nvPr>
            <p:ph type="sldNum" sz="quarter" idx="4"/>
          </p:nvPr>
        </p:nvSpPr>
        <p:spPr/>
        <p:txBody>
          <a:bodyPr/>
          <a:lstStyle/>
          <a:p>
            <a:fld id="{D3DF9CC1-2D95-6B44-AD84-8EFF3BE5F0CB}" type="slidenum">
              <a:rPr lang="en-US" smtClean="0"/>
              <a:pPr/>
              <a:t>125</a:t>
            </a:fld>
            <a:endParaRPr lang="en-US" dirty="0"/>
          </a:p>
        </p:txBody>
      </p:sp>
    </p:spTree>
    <p:extLst>
      <p:ext uri="{BB962C8B-B14F-4D97-AF65-F5344CB8AC3E}">
        <p14:creationId xmlns:p14="http://schemas.microsoft.com/office/powerpoint/2010/main" val="43569749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Resource Level User</a:t>
            </a:r>
            <a:endParaRPr lang="en-US" dirty="0"/>
          </a:p>
        </p:txBody>
      </p:sp>
      <p:sp>
        <p:nvSpPr>
          <p:cNvPr id="5" name="Content Placeholder 4"/>
          <p:cNvSpPr>
            <a:spLocks noGrp="1"/>
          </p:cNvSpPr>
          <p:nvPr>
            <p:ph idx="1"/>
          </p:nvPr>
        </p:nvSpPr>
        <p:spPr>
          <a:xfrm>
            <a:off x="457200" y="1676400"/>
            <a:ext cx="8229600" cy="4525963"/>
          </a:xfrm>
        </p:spPr>
        <p:txBody>
          <a:bodyPr>
            <a:normAutofit/>
          </a:bodyPr>
          <a:lstStyle/>
          <a:p>
            <a:r>
              <a:rPr lang="en-US" dirty="0" smtClean="0"/>
              <a:t>Resource Teachers</a:t>
            </a:r>
          </a:p>
          <a:p>
            <a:r>
              <a:rPr lang="en-US" dirty="0" smtClean="0"/>
              <a:t>Provide additional reading instruction to a class</a:t>
            </a:r>
          </a:p>
          <a:p>
            <a:r>
              <a:rPr lang="en-US" dirty="0" smtClean="0"/>
              <a:t>Resource User Abilities</a:t>
            </a:r>
          </a:p>
          <a:p>
            <a:pPr lvl="1"/>
            <a:r>
              <a:rPr lang="en-US" dirty="0" smtClean="0"/>
              <a:t>Assess their students via the FAIR-FS assessment applications</a:t>
            </a:r>
          </a:p>
          <a:p>
            <a:pPr lvl="1"/>
            <a:r>
              <a:rPr lang="en-US" dirty="0"/>
              <a:t>View PMRN Reports</a:t>
            </a:r>
          </a:p>
          <a:p>
            <a:pPr lvl="2"/>
            <a:r>
              <a:rPr lang="en-US" dirty="0" smtClean="0"/>
              <a:t>Teacher</a:t>
            </a:r>
            <a:r>
              <a:rPr lang="en-US" dirty="0"/>
              <a:t>, Class, and Student </a:t>
            </a:r>
            <a:r>
              <a:rPr lang="en-US" dirty="0" smtClean="0"/>
              <a:t>levels</a:t>
            </a:r>
          </a:p>
        </p:txBody>
      </p:sp>
      <p:sp>
        <p:nvSpPr>
          <p:cNvPr id="7" name="Slide Number Placeholder 6"/>
          <p:cNvSpPr>
            <a:spLocks noGrp="1"/>
          </p:cNvSpPr>
          <p:nvPr>
            <p:ph type="sldNum" sz="quarter" idx="4"/>
          </p:nvPr>
        </p:nvSpPr>
        <p:spPr/>
        <p:txBody>
          <a:bodyPr/>
          <a:lstStyle/>
          <a:p>
            <a:fld id="{D3DF9CC1-2D95-6B44-AD84-8EFF3BE5F0CB}" type="slidenum">
              <a:rPr lang="en-US" smtClean="0"/>
              <a:pPr/>
              <a:t>126</a:t>
            </a:fld>
            <a:endParaRPr lang="en-US" dirty="0"/>
          </a:p>
        </p:txBody>
      </p:sp>
    </p:spTree>
    <p:extLst>
      <p:ext uri="{BB962C8B-B14F-4D97-AF65-F5344CB8AC3E}">
        <p14:creationId xmlns:p14="http://schemas.microsoft.com/office/powerpoint/2010/main" val="216405170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Coach’s Log (CL) User</a:t>
            </a:r>
            <a:endParaRPr lang="en-US" dirty="0"/>
          </a:p>
        </p:txBody>
      </p:sp>
      <p:sp>
        <p:nvSpPr>
          <p:cNvPr id="5" name="Content Placeholder 4"/>
          <p:cNvSpPr>
            <a:spLocks noGrp="1"/>
          </p:cNvSpPr>
          <p:nvPr>
            <p:ph idx="1"/>
          </p:nvPr>
        </p:nvSpPr>
        <p:spPr>
          <a:xfrm>
            <a:off x="457200" y="1676400"/>
            <a:ext cx="8229600" cy="4525963"/>
          </a:xfrm>
        </p:spPr>
        <p:txBody>
          <a:bodyPr>
            <a:normAutofit/>
          </a:bodyPr>
          <a:lstStyle/>
          <a:p>
            <a:r>
              <a:rPr lang="en-US" dirty="0" smtClean="0"/>
              <a:t>CL Users submit coaching hours every two (2) weeks to the PMRN</a:t>
            </a:r>
          </a:p>
          <a:p>
            <a:r>
              <a:rPr lang="en-US" dirty="0" smtClean="0"/>
              <a:t>Only SL1 Users can add a Coach’s Log User</a:t>
            </a:r>
          </a:p>
        </p:txBody>
      </p:sp>
      <p:sp>
        <p:nvSpPr>
          <p:cNvPr id="7" name="Slide Number Placeholder 6"/>
          <p:cNvSpPr>
            <a:spLocks noGrp="1"/>
          </p:cNvSpPr>
          <p:nvPr>
            <p:ph type="sldNum" sz="quarter" idx="4"/>
          </p:nvPr>
        </p:nvSpPr>
        <p:spPr/>
        <p:txBody>
          <a:bodyPr/>
          <a:lstStyle/>
          <a:p>
            <a:fld id="{D3DF9CC1-2D95-6B44-AD84-8EFF3BE5F0CB}" type="slidenum">
              <a:rPr lang="en-US" smtClean="0"/>
              <a:pPr/>
              <a:t>127</a:t>
            </a:fld>
            <a:endParaRPr lang="en-US" dirty="0"/>
          </a:p>
        </p:txBody>
      </p:sp>
    </p:spTree>
    <p:extLst>
      <p:ext uri="{BB962C8B-B14F-4D97-AF65-F5344CB8AC3E}">
        <p14:creationId xmlns:p14="http://schemas.microsoft.com/office/powerpoint/2010/main" val="209898514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Assessment Team Member (ATM)</a:t>
            </a:r>
            <a:endParaRPr lang="en-US" dirty="0"/>
          </a:p>
        </p:txBody>
      </p:sp>
      <p:sp>
        <p:nvSpPr>
          <p:cNvPr id="5" name="Content Placeholder 4"/>
          <p:cNvSpPr>
            <a:spLocks noGrp="1"/>
          </p:cNvSpPr>
          <p:nvPr>
            <p:ph idx="1"/>
          </p:nvPr>
        </p:nvSpPr>
        <p:spPr>
          <a:xfrm>
            <a:off x="457200" y="1676400"/>
            <a:ext cx="8229600" cy="4525963"/>
          </a:xfrm>
        </p:spPr>
        <p:txBody>
          <a:bodyPr>
            <a:normAutofit/>
          </a:bodyPr>
          <a:lstStyle/>
          <a:p>
            <a:r>
              <a:rPr lang="en-US" dirty="0" smtClean="0"/>
              <a:t>ATM Users administer FAIR-FS via:</a:t>
            </a:r>
          </a:p>
          <a:p>
            <a:pPr lvl="1"/>
            <a:r>
              <a:rPr lang="en-US" dirty="0" smtClean="0"/>
              <a:t>K-2 AIR</a:t>
            </a:r>
          </a:p>
          <a:p>
            <a:pPr lvl="1"/>
            <a:r>
              <a:rPr lang="en-US" dirty="0" smtClean="0"/>
              <a:t>3-12 WAM</a:t>
            </a:r>
          </a:p>
          <a:p>
            <a:r>
              <a:rPr lang="en-US" dirty="0" smtClean="0"/>
              <a:t>ATM Users have no access to reports in PMRN</a:t>
            </a:r>
          </a:p>
        </p:txBody>
      </p:sp>
      <p:sp>
        <p:nvSpPr>
          <p:cNvPr id="7" name="Slide Number Placeholder 6"/>
          <p:cNvSpPr>
            <a:spLocks noGrp="1"/>
          </p:cNvSpPr>
          <p:nvPr>
            <p:ph type="sldNum" sz="quarter" idx="4"/>
          </p:nvPr>
        </p:nvSpPr>
        <p:spPr/>
        <p:txBody>
          <a:bodyPr/>
          <a:lstStyle/>
          <a:p>
            <a:fld id="{D3DF9CC1-2D95-6B44-AD84-8EFF3BE5F0CB}" type="slidenum">
              <a:rPr lang="en-US" smtClean="0"/>
              <a:pPr/>
              <a:t>128</a:t>
            </a:fld>
            <a:endParaRPr lang="en-US" dirty="0"/>
          </a:p>
        </p:txBody>
      </p:sp>
    </p:spTree>
    <p:extLst>
      <p:ext uri="{BB962C8B-B14F-4D97-AF65-F5344CB8AC3E}">
        <p14:creationId xmlns:p14="http://schemas.microsoft.com/office/powerpoint/2010/main" val="66162098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Public vs. Non-Public</a:t>
            </a:r>
            <a:endParaRPr lang="en-US" dirty="0"/>
          </a:p>
        </p:txBody>
      </p:sp>
      <p:sp>
        <p:nvSpPr>
          <p:cNvPr id="5" name="Content Placeholder 4"/>
          <p:cNvSpPr>
            <a:spLocks noGrp="1"/>
          </p:cNvSpPr>
          <p:nvPr>
            <p:ph idx="1"/>
          </p:nvPr>
        </p:nvSpPr>
        <p:spPr>
          <a:xfrm>
            <a:off x="457200" y="1676400"/>
            <a:ext cx="8229600" cy="4525963"/>
          </a:xfrm>
        </p:spPr>
        <p:txBody>
          <a:bodyPr>
            <a:normAutofit/>
          </a:bodyPr>
          <a:lstStyle/>
          <a:p>
            <a:r>
              <a:rPr lang="en-US" dirty="0" smtClean="0"/>
              <a:t>Public schools have ability to add all Users</a:t>
            </a:r>
          </a:p>
          <a:p>
            <a:r>
              <a:rPr lang="en-US" dirty="0" smtClean="0"/>
              <a:t>Non-Public Schools may only have the following Users:</a:t>
            </a:r>
          </a:p>
          <a:p>
            <a:pPr lvl="1"/>
            <a:r>
              <a:rPr lang="en-US" dirty="0" smtClean="0"/>
              <a:t>School Level 1 User</a:t>
            </a:r>
          </a:p>
          <a:p>
            <a:pPr lvl="1"/>
            <a:r>
              <a:rPr lang="en-US" dirty="0" smtClean="0"/>
              <a:t>School Level 2 User</a:t>
            </a:r>
          </a:p>
          <a:p>
            <a:pPr lvl="1"/>
            <a:r>
              <a:rPr lang="en-US" dirty="0" smtClean="0"/>
              <a:t>Reading Users</a:t>
            </a:r>
          </a:p>
        </p:txBody>
      </p:sp>
      <p:sp>
        <p:nvSpPr>
          <p:cNvPr id="7" name="Slide Number Placeholder 6"/>
          <p:cNvSpPr>
            <a:spLocks noGrp="1"/>
          </p:cNvSpPr>
          <p:nvPr>
            <p:ph type="sldNum" sz="quarter" idx="4"/>
          </p:nvPr>
        </p:nvSpPr>
        <p:spPr/>
        <p:txBody>
          <a:bodyPr/>
          <a:lstStyle/>
          <a:p>
            <a:fld id="{D3DF9CC1-2D95-6B44-AD84-8EFF3BE5F0CB}" type="slidenum">
              <a:rPr lang="en-US" smtClean="0"/>
              <a:pPr/>
              <a:t>129</a:t>
            </a:fld>
            <a:endParaRPr lang="en-US" dirty="0"/>
          </a:p>
        </p:txBody>
      </p:sp>
    </p:spTree>
    <p:extLst>
      <p:ext uri="{BB962C8B-B14F-4D97-AF65-F5344CB8AC3E}">
        <p14:creationId xmlns:p14="http://schemas.microsoft.com/office/powerpoint/2010/main" val="2050469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a:xfrm>
            <a:off x="1159726" y="2118732"/>
            <a:ext cx="6869151" cy="4007431"/>
          </a:xfrm>
        </p:spPr>
        <p:txBody>
          <a:bodyPr>
            <a:normAutofit/>
          </a:bodyPr>
          <a:lstStyle/>
          <a:p>
            <a:pPr marL="0" indent="0">
              <a:buNone/>
            </a:pPr>
            <a:r>
              <a:rPr lang="en-US" dirty="0"/>
              <a:t>Discuss </a:t>
            </a:r>
            <a:r>
              <a:rPr lang="en-US" dirty="0" smtClean="0"/>
              <a:t>with your neighbor:</a:t>
            </a:r>
          </a:p>
          <a:p>
            <a:r>
              <a:rPr lang="en-US" dirty="0" smtClean="0"/>
              <a:t>how your district may use the FAIR-FS </a:t>
            </a:r>
          </a:p>
          <a:p>
            <a:r>
              <a:rPr lang="en-US" dirty="0" smtClean="0"/>
              <a:t>other assessments used in your district and the purposes they serve</a:t>
            </a:r>
          </a:p>
          <a:p>
            <a:r>
              <a:rPr lang="en-US" dirty="0"/>
              <a:t>w</a:t>
            </a:r>
            <a:r>
              <a:rPr lang="en-US" dirty="0" smtClean="0"/>
              <a:t>hat are the questions your teachers are asking about assessments and scores</a:t>
            </a:r>
            <a:endParaRPr lang="en-US" dirty="0"/>
          </a:p>
          <a:p>
            <a:endParaRPr lang="en-US" dirty="0"/>
          </a:p>
        </p:txBody>
      </p:sp>
      <p:sp>
        <p:nvSpPr>
          <p:cNvPr id="9" name="Slide Number Placeholder 8"/>
          <p:cNvSpPr>
            <a:spLocks noGrp="1"/>
          </p:cNvSpPr>
          <p:nvPr>
            <p:ph type="sldNum" sz="quarter" idx="4"/>
          </p:nvPr>
        </p:nvSpPr>
        <p:spPr/>
        <p:txBody>
          <a:bodyPr/>
          <a:lstStyle/>
          <a:p>
            <a:fld id="{D3DF9CC1-2D95-6B44-AD84-8EFF3BE5F0CB}" type="slidenum">
              <a:rPr lang="en-US" smtClean="0"/>
              <a:pPr/>
              <a:t>13</a:t>
            </a:fld>
            <a:endParaRPr lang="en-US" dirty="0"/>
          </a:p>
        </p:txBody>
      </p:sp>
    </p:spTree>
    <p:extLst>
      <p:ext uri="{BB962C8B-B14F-4D97-AF65-F5344CB8AC3E}">
        <p14:creationId xmlns:p14="http://schemas.microsoft.com/office/powerpoint/2010/main" val="90819186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Users and Access Levels</a:t>
            </a:r>
            <a:endParaRPr lang="en-US" dirty="0"/>
          </a:p>
        </p:txBody>
      </p:sp>
      <p:sp>
        <p:nvSpPr>
          <p:cNvPr id="7" name="Content Placeholder 6"/>
          <p:cNvSpPr>
            <a:spLocks noGrp="1"/>
          </p:cNvSpPr>
          <p:nvPr>
            <p:ph sz="half" idx="1"/>
          </p:nvPr>
        </p:nvSpPr>
        <p:spPr>
          <a:xfrm>
            <a:off x="457200" y="1600200"/>
            <a:ext cx="8229600" cy="4525963"/>
          </a:xfrm>
        </p:spPr>
        <p:txBody>
          <a:bodyPr/>
          <a:lstStyle/>
          <a:p>
            <a:pPr marL="0" indent="0">
              <a:buNone/>
            </a:pPr>
            <a:endParaRPr lang="en-US" dirty="0"/>
          </a:p>
          <a:p>
            <a:pPr marL="0" indent="0">
              <a:buNone/>
            </a:pP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173021937"/>
              </p:ext>
            </p:extLst>
          </p:nvPr>
        </p:nvGraphicFramePr>
        <p:xfrm>
          <a:off x="190500" y="1524000"/>
          <a:ext cx="8763000" cy="5181600"/>
        </p:xfrm>
        <a:graphic>
          <a:graphicData uri="http://schemas.openxmlformats.org/drawingml/2006/table">
            <a:tbl>
              <a:tblPr firstRow="1" bandRow="1">
                <a:tableStyleId>{5C22544A-7EE6-4342-B048-85BDC9FD1C3A}</a:tableStyleId>
              </a:tblPr>
              <a:tblGrid>
                <a:gridCol w="1371600"/>
                <a:gridCol w="933450"/>
                <a:gridCol w="1762125"/>
                <a:gridCol w="2295525"/>
                <a:gridCol w="914400"/>
                <a:gridCol w="1485900"/>
              </a:tblGrid>
              <a:tr h="370840">
                <a:tc>
                  <a:txBody>
                    <a:bodyPr/>
                    <a:lstStyle/>
                    <a:p>
                      <a:r>
                        <a:rPr lang="en-US" sz="1100" dirty="0" smtClean="0"/>
                        <a:t>Access Level</a:t>
                      </a:r>
                      <a:endParaRPr lang="en-US" sz="1100" dirty="0"/>
                    </a:p>
                  </a:txBody>
                  <a:tcPr/>
                </a:tc>
                <a:tc>
                  <a:txBody>
                    <a:bodyPr/>
                    <a:lstStyle/>
                    <a:p>
                      <a:r>
                        <a:rPr lang="en-US" sz="1100" dirty="0" smtClean="0"/>
                        <a:t>Number Allowed</a:t>
                      </a:r>
                      <a:endParaRPr lang="en-US" sz="1100" dirty="0"/>
                    </a:p>
                  </a:txBody>
                  <a:tcPr/>
                </a:tc>
                <a:tc>
                  <a:txBody>
                    <a:bodyPr/>
                    <a:lstStyle/>
                    <a:p>
                      <a:r>
                        <a:rPr lang="en-US" sz="1100" dirty="0" smtClean="0"/>
                        <a:t>Who</a:t>
                      </a:r>
                      <a:endParaRPr lang="en-US" sz="1100" dirty="0"/>
                    </a:p>
                  </a:txBody>
                  <a:tcPr/>
                </a:tc>
                <a:tc>
                  <a:txBody>
                    <a:bodyPr/>
                    <a:lstStyle/>
                    <a:p>
                      <a:r>
                        <a:rPr lang="en-US" sz="1100" dirty="0" smtClean="0"/>
                        <a:t>Responsibilities / Privileges</a:t>
                      </a:r>
                      <a:r>
                        <a:rPr lang="en-US" sz="1100" baseline="0" dirty="0" smtClean="0"/>
                        <a:t>  </a:t>
                      </a:r>
                      <a:endParaRPr lang="en-US" sz="1100" dirty="0"/>
                    </a:p>
                  </a:txBody>
                  <a:tcPr/>
                </a:tc>
                <a:tc>
                  <a:txBody>
                    <a:bodyPr/>
                    <a:lstStyle/>
                    <a:p>
                      <a:r>
                        <a:rPr lang="en-US" sz="1100" dirty="0" smtClean="0"/>
                        <a:t>Can Access K-2 AIR</a:t>
                      </a:r>
                      <a:endParaRPr lang="en-US" sz="1100" dirty="0"/>
                    </a:p>
                  </a:txBody>
                  <a:tcPr/>
                </a:tc>
                <a:tc>
                  <a:txBody>
                    <a:bodyPr/>
                    <a:lstStyle/>
                    <a:p>
                      <a:r>
                        <a:rPr lang="en-US" sz="1100" dirty="0" smtClean="0"/>
                        <a:t>Can Generate</a:t>
                      </a:r>
                      <a:r>
                        <a:rPr lang="en-US" sz="1100" baseline="0" dirty="0" smtClean="0"/>
                        <a:t> Key for 3-12 WAM</a:t>
                      </a:r>
                      <a:endParaRPr lang="en-US" sz="1100" dirty="0"/>
                    </a:p>
                  </a:txBody>
                  <a:tcPr/>
                </a:tc>
              </a:tr>
              <a:tr h="370840">
                <a:tc>
                  <a:txBody>
                    <a:bodyPr/>
                    <a:lstStyle/>
                    <a:p>
                      <a:r>
                        <a:rPr lang="en-US" sz="1100" dirty="0" smtClean="0"/>
                        <a:t>School</a:t>
                      </a:r>
                      <a:r>
                        <a:rPr lang="en-US" sz="1100" baseline="0" dirty="0" smtClean="0"/>
                        <a:t> Level 1 (SL1)</a:t>
                      </a:r>
                      <a:endParaRPr lang="en-US" sz="1100" dirty="0"/>
                    </a:p>
                  </a:txBody>
                  <a:tcPr/>
                </a:tc>
                <a:tc>
                  <a:txBody>
                    <a:bodyPr/>
                    <a:lstStyle/>
                    <a:p>
                      <a:pPr algn="ctr"/>
                      <a:r>
                        <a:rPr lang="en-US" sz="1100" dirty="0" smtClean="0"/>
                        <a:t>1</a:t>
                      </a:r>
                      <a:endParaRPr lang="en-US" sz="1100" dirty="0"/>
                    </a:p>
                  </a:txBody>
                  <a:tcPr/>
                </a:tc>
                <a:tc>
                  <a:txBody>
                    <a:bodyPr/>
                    <a:lstStyle/>
                    <a:p>
                      <a:r>
                        <a:rPr lang="en-US" sz="1100" dirty="0" smtClean="0"/>
                        <a:t>Principal</a:t>
                      </a:r>
                      <a:endParaRPr lang="en-US" sz="1100" dirty="0"/>
                    </a:p>
                  </a:txBody>
                  <a:tcPr/>
                </a:tc>
                <a:tc>
                  <a:txBody>
                    <a:bodyPr/>
                    <a:lstStyle/>
                    <a:p>
                      <a:r>
                        <a:rPr lang="en-US" sz="1100" dirty="0" smtClean="0"/>
                        <a:t>Registers</a:t>
                      </a:r>
                      <a:r>
                        <a:rPr lang="en-US" sz="1100" baseline="0" dirty="0" smtClean="0"/>
                        <a:t> and Configures School, </a:t>
                      </a:r>
                      <a:r>
                        <a:rPr lang="en-US" sz="1100" dirty="0" smtClean="0"/>
                        <a:t>Assigns Users,</a:t>
                      </a:r>
                      <a:r>
                        <a:rPr lang="en-US" sz="1100" baseline="0" dirty="0" smtClean="0"/>
                        <a:t> </a:t>
                      </a:r>
                      <a:r>
                        <a:rPr lang="en-US" sz="1100" dirty="0" smtClean="0"/>
                        <a:t>Manages Classes/Periods, Views School Reports,</a:t>
                      </a:r>
                      <a:r>
                        <a:rPr lang="en-US" sz="1100" baseline="0" dirty="0" smtClean="0"/>
                        <a:t> </a:t>
                      </a:r>
                      <a:endParaRPr lang="en-US" sz="11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smtClean="0">
                          <a:latin typeface="Wingdings" panose="05000000000000000000" pitchFamily="2" charset="2"/>
                          <a:sym typeface="Wingdings"/>
                        </a:rPr>
                        <a:t></a:t>
                      </a:r>
                      <a:endParaRPr lang="en-US" sz="1100" dirty="0" smtClean="0">
                        <a:latin typeface="Wingdings" panose="05000000000000000000" pitchFamily="2" charset="2"/>
                      </a:endParaRPr>
                    </a:p>
                  </a:txBody>
                  <a:tcPr/>
                </a:tc>
                <a:tc>
                  <a:txBody>
                    <a:bodyPr/>
                    <a:lstStyle/>
                    <a:p>
                      <a:pPr algn="ctr"/>
                      <a:r>
                        <a:rPr lang="en-US" sz="1100" dirty="0" smtClean="0">
                          <a:latin typeface="Wingdings" panose="05000000000000000000" pitchFamily="2" charset="2"/>
                          <a:sym typeface="Wingdings"/>
                        </a:rPr>
                        <a:t></a:t>
                      </a:r>
                      <a:endParaRPr lang="en-US" sz="1100" dirty="0">
                        <a:latin typeface="Wingdings" panose="05000000000000000000" pitchFamily="2" charset="2"/>
                      </a:endParaRPr>
                    </a:p>
                  </a:txBody>
                  <a:tcPr/>
                </a:tc>
              </a:tr>
              <a:tr h="370840">
                <a:tc>
                  <a:txBody>
                    <a:bodyPr/>
                    <a:lstStyle/>
                    <a:p>
                      <a:r>
                        <a:rPr lang="en-US" sz="1100" dirty="0" smtClean="0"/>
                        <a:t>School Level 2 (SL2)</a:t>
                      </a:r>
                      <a:endParaRPr lang="en-US" sz="1100" dirty="0"/>
                    </a:p>
                  </a:txBody>
                  <a:tcPr/>
                </a:tc>
                <a:tc>
                  <a:txBody>
                    <a:bodyPr/>
                    <a:lstStyle/>
                    <a:p>
                      <a:pPr algn="ctr"/>
                      <a:r>
                        <a:rPr lang="en-US" sz="1100" dirty="0" smtClean="0"/>
                        <a:t>1</a:t>
                      </a:r>
                      <a:endParaRPr lang="en-US" sz="1100" dirty="0"/>
                    </a:p>
                  </a:txBody>
                  <a:tcPr/>
                </a:tc>
                <a:tc>
                  <a:txBody>
                    <a:bodyPr/>
                    <a:lstStyle/>
                    <a:p>
                      <a:r>
                        <a:rPr lang="en-US" sz="1100" dirty="0" smtClean="0"/>
                        <a:t>Reading Coach</a:t>
                      </a:r>
                      <a:endParaRPr lang="en-US" sz="11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t>Assigns Users,</a:t>
                      </a:r>
                      <a:r>
                        <a:rPr lang="en-US" sz="1100" baseline="0" dirty="0" smtClean="0"/>
                        <a:t> </a:t>
                      </a:r>
                      <a:r>
                        <a:rPr lang="en-US" sz="1100" dirty="0" smtClean="0"/>
                        <a:t>Manages Classes/Periods, Views School Reports</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smtClean="0">
                          <a:latin typeface="Wingdings" panose="05000000000000000000" pitchFamily="2" charset="2"/>
                          <a:sym typeface="Wingdings"/>
                        </a:rPr>
                        <a:t></a:t>
                      </a:r>
                      <a:endParaRPr lang="en-US" sz="1100" dirty="0" smtClean="0">
                        <a:latin typeface="Wingdings" panose="05000000000000000000" pitchFamily="2" charset="2"/>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smtClean="0">
                          <a:latin typeface="Wingdings" panose="05000000000000000000" pitchFamily="2" charset="2"/>
                          <a:sym typeface="Wingdings"/>
                        </a:rPr>
                        <a:t></a:t>
                      </a:r>
                      <a:endParaRPr lang="en-US" sz="1100" dirty="0" smtClean="0">
                        <a:latin typeface="Wingdings" panose="05000000000000000000" pitchFamily="2" charset="2"/>
                      </a:endParaRPr>
                    </a:p>
                  </a:txBody>
                  <a:tcPr/>
                </a:tc>
              </a:tr>
              <a:tr h="370840">
                <a:tc>
                  <a:txBody>
                    <a:bodyPr/>
                    <a:lstStyle/>
                    <a:p>
                      <a:r>
                        <a:rPr lang="en-US" sz="1100" dirty="0" smtClean="0"/>
                        <a:t>School Level 3 (SL3)</a:t>
                      </a:r>
                      <a:endParaRPr lang="en-US" sz="1100" dirty="0"/>
                    </a:p>
                  </a:txBody>
                  <a:tcPr/>
                </a:tc>
                <a:tc>
                  <a:txBody>
                    <a:bodyPr/>
                    <a:lstStyle/>
                    <a:p>
                      <a:pPr algn="ctr"/>
                      <a:r>
                        <a:rPr lang="en-US" sz="1100" dirty="0" smtClean="0"/>
                        <a:t>1</a:t>
                      </a:r>
                      <a:endParaRPr lang="en-US" sz="1100" dirty="0"/>
                    </a:p>
                  </a:txBody>
                  <a:tcPr/>
                </a:tc>
                <a:tc>
                  <a:txBody>
                    <a:bodyPr/>
                    <a:lstStyle/>
                    <a:p>
                      <a:r>
                        <a:rPr lang="en-US" sz="1100" dirty="0" smtClean="0"/>
                        <a:t>2</a:t>
                      </a:r>
                      <a:r>
                        <a:rPr lang="en-US" sz="1100" baseline="30000" dirty="0" smtClean="0"/>
                        <a:t>nd</a:t>
                      </a:r>
                      <a:r>
                        <a:rPr lang="en-US" sz="1100" dirty="0" smtClean="0"/>
                        <a:t> Reading Coach or an individual</a:t>
                      </a:r>
                      <a:r>
                        <a:rPr lang="en-US" sz="1100" baseline="0" dirty="0" smtClean="0"/>
                        <a:t> </a:t>
                      </a:r>
                      <a:r>
                        <a:rPr lang="en-US" sz="1100" dirty="0" smtClean="0"/>
                        <a:t>assisting with PMRN administration</a:t>
                      </a:r>
                      <a:endParaRPr lang="en-US" sz="11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t>Manages Classes/Periods, Views School Reports</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smtClean="0">
                          <a:latin typeface="Wingdings" panose="05000000000000000000" pitchFamily="2" charset="2"/>
                          <a:sym typeface="Wingdings"/>
                        </a:rPr>
                        <a:t></a:t>
                      </a:r>
                      <a:endParaRPr lang="en-US" sz="1100" dirty="0" smtClean="0">
                        <a:latin typeface="Wingdings" panose="05000000000000000000" pitchFamily="2" charset="2"/>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smtClean="0">
                          <a:latin typeface="Wingdings" panose="05000000000000000000" pitchFamily="2" charset="2"/>
                          <a:sym typeface="Wingdings"/>
                        </a:rPr>
                        <a:t></a:t>
                      </a:r>
                      <a:endParaRPr lang="en-US" sz="1100" dirty="0" smtClean="0">
                        <a:latin typeface="Wingdings" panose="05000000000000000000" pitchFamily="2" charset="2"/>
                      </a:endParaRPr>
                    </a:p>
                  </a:txBody>
                  <a:tcPr/>
                </a:tc>
              </a:tr>
              <a:tr h="370840">
                <a:tc>
                  <a:txBody>
                    <a:bodyPr/>
                    <a:lstStyle/>
                    <a:p>
                      <a:r>
                        <a:rPr lang="en-US" sz="1100" dirty="0" smtClean="0"/>
                        <a:t>School Level 4 (SL4)</a:t>
                      </a:r>
                      <a:endParaRPr lang="en-US" sz="1100" dirty="0"/>
                    </a:p>
                  </a:txBody>
                  <a:tcPr/>
                </a:tc>
                <a:tc>
                  <a:txBody>
                    <a:bodyPr/>
                    <a:lstStyle/>
                    <a:p>
                      <a:pPr algn="ctr"/>
                      <a:r>
                        <a:rPr lang="en-US" sz="1100" dirty="0" smtClean="0"/>
                        <a:t>8</a:t>
                      </a:r>
                      <a:endParaRPr lang="en-US" sz="1100" dirty="0"/>
                    </a:p>
                  </a:txBody>
                  <a:tcPr/>
                </a:tc>
                <a:tc>
                  <a:txBody>
                    <a:bodyPr/>
                    <a:lstStyle/>
                    <a:p>
                      <a:r>
                        <a:rPr lang="en-US" sz="1100" dirty="0" smtClean="0"/>
                        <a:t>School Administrator or an individual who needs access to school-wide reports</a:t>
                      </a:r>
                      <a:endParaRPr lang="en-US" sz="1100" dirty="0"/>
                    </a:p>
                  </a:txBody>
                  <a:tcPr/>
                </a:tc>
                <a:tc>
                  <a:txBody>
                    <a:bodyPr/>
                    <a:lstStyle/>
                    <a:p>
                      <a:r>
                        <a:rPr lang="en-US" sz="1100" dirty="0" smtClean="0"/>
                        <a:t>Views School Reports</a:t>
                      </a:r>
                      <a:endParaRPr lang="en-US" sz="11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smtClean="0">
                          <a:latin typeface="Wingdings" panose="05000000000000000000" pitchFamily="2" charset="2"/>
                          <a:sym typeface="Wingdings"/>
                        </a:rPr>
                        <a:t></a:t>
                      </a:r>
                      <a:endParaRPr lang="en-US" sz="1100" dirty="0" smtClean="0">
                        <a:latin typeface="Wingdings" panose="05000000000000000000" pitchFamily="2" charset="2"/>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smtClean="0">
                          <a:latin typeface="Wingdings" panose="05000000000000000000" pitchFamily="2" charset="2"/>
                          <a:sym typeface="Wingdings"/>
                        </a:rPr>
                        <a:t></a:t>
                      </a:r>
                      <a:endParaRPr lang="en-US" sz="1100" dirty="0" smtClean="0">
                        <a:latin typeface="Wingdings" panose="05000000000000000000" pitchFamily="2" charset="2"/>
                      </a:endParaRPr>
                    </a:p>
                  </a:txBody>
                  <a:tcPr/>
                </a:tc>
              </a:tr>
              <a:tr h="370840">
                <a:tc>
                  <a:txBody>
                    <a:bodyPr/>
                    <a:lstStyle/>
                    <a:p>
                      <a:r>
                        <a:rPr lang="en-US" sz="1100" dirty="0" smtClean="0"/>
                        <a:t>Coach’s Log</a:t>
                      </a:r>
                      <a:r>
                        <a:rPr lang="en-US" sz="1100" baseline="0" dirty="0" smtClean="0"/>
                        <a:t> (CL)</a:t>
                      </a:r>
                      <a:endParaRPr lang="en-US" sz="1100" dirty="0"/>
                    </a:p>
                  </a:txBody>
                  <a:tcPr/>
                </a:tc>
                <a:tc>
                  <a:txBody>
                    <a:bodyPr/>
                    <a:lstStyle/>
                    <a:p>
                      <a:pPr algn="ctr"/>
                      <a:r>
                        <a:rPr lang="en-US" sz="1100" dirty="0" smtClean="0"/>
                        <a:t>8</a:t>
                      </a:r>
                      <a:endParaRPr lang="en-US" sz="1100" dirty="0"/>
                    </a:p>
                  </a:txBody>
                  <a:tcPr/>
                </a:tc>
                <a:tc>
                  <a:txBody>
                    <a:bodyPr/>
                    <a:lstStyle/>
                    <a:p>
                      <a:r>
                        <a:rPr lang="en-US" sz="1100" dirty="0" smtClean="0"/>
                        <a:t>Reading Coach</a:t>
                      </a:r>
                      <a:endParaRPr lang="en-US" sz="1100" dirty="0"/>
                    </a:p>
                  </a:txBody>
                  <a:tcPr/>
                </a:tc>
                <a:tc>
                  <a:txBody>
                    <a:bodyPr/>
                    <a:lstStyle/>
                    <a:p>
                      <a:r>
                        <a:rPr lang="en-US" sz="1100" dirty="0" smtClean="0"/>
                        <a:t>Enters Coach’s Log Hours and Narratives</a:t>
                      </a:r>
                      <a:endParaRPr lang="en-US" sz="11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100" dirty="0" smtClean="0">
                        <a:latin typeface="Wingdings" panose="05000000000000000000" pitchFamily="2" charset="2"/>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100" dirty="0" smtClean="0">
                        <a:latin typeface="Wingdings" panose="05000000000000000000" pitchFamily="2" charset="2"/>
                      </a:endParaRPr>
                    </a:p>
                  </a:txBody>
                  <a:tcPr/>
                </a:tc>
              </a:tr>
              <a:tr h="370840">
                <a:tc>
                  <a:txBody>
                    <a:bodyPr/>
                    <a:lstStyle/>
                    <a:p>
                      <a:r>
                        <a:rPr lang="en-US" sz="1100" dirty="0" smtClean="0"/>
                        <a:t>Reading Teachers</a:t>
                      </a:r>
                      <a:r>
                        <a:rPr lang="en-US" sz="1100" baseline="0" dirty="0" smtClean="0"/>
                        <a:t> (RT)</a:t>
                      </a:r>
                      <a:endParaRPr lang="en-US" sz="1100" dirty="0"/>
                    </a:p>
                  </a:txBody>
                  <a:tcPr/>
                </a:tc>
                <a:tc>
                  <a:txBody>
                    <a:bodyPr/>
                    <a:lstStyle/>
                    <a:p>
                      <a:pPr algn="ctr"/>
                      <a:r>
                        <a:rPr lang="en-US" sz="1100" dirty="0" smtClean="0"/>
                        <a:t>Unlimited</a:t>
                      </a:r>
                      <a:endParaRPr lang="en-US" sz="1100" dirty="0"/>
                    </a:p>
                  </a:txBody>
                  <a:tcPr/>
                </a:tc>
                <a:tc>
                  <a:txBody>
                    <a:bodyPr/>
                    <a:lstStyle/>
                    <a:p>
                      <a:r>
                        <a:rPr lang="en-US" sz="1100" dirty="0" smtClean="0"/>
                        <a:t>Teacher that delivers primary Reading instruction </a:t>
                      </a:r>
                      <a:endParaRPr lang="en-US" sz="1100" dirty="0"/>
                    </a:p>
                  </a:txBody>
                  <a:tcPr/>
                </a:tc>
                <a:tc>
                  <a:txBody>
                    <a:bodyPr/>
                    <a:lstStyle/>
                    <a:p>
                      <a:r>
                        <a:rPr lang="en-US" sz="1100" dirty="0" smtClean="0"/>
                        <a:t>Views Class/Student Reports, Assesses students</a:t>
                      </a:r>
                      <a:endParaRPr lang="en-US" sz="11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smtClean="0">
                          <a:latin typeface="Wingdings" panose="05000000000000000000" pitchFamily="2" charset="2"/>
                          <a:sym typeface="Wingdings"/>
                        </a:rPr>
                        <a:t></a:t>
                      </a:r>
                      <a:endParaRPr lang="en-US" sz="1100" dirty="0" smtClean="0">
                        <a:latin typeface="Wingdings" panose="05000000000000000000" pitchFamily="2" charset="2"/>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smtClean="0">
                          <a:latin typeface="Wingdings" panose="05000000000000000000" pitchFamily="2" charset="2"/>
                          <a:sym typeface="Wingdings"/>
                        </a:rPr>
                        <a:t></a:t>
                      </a:r>
                      <a:endParaRPr lang="en-US" sz="1100" dirty="0" smtClean="0">
                        <a:latin typeface="Wingdings" panose="05000000000000000000" pitchFamily="2" charset="2"/>
                      </a:endParaRPr>
                    </a:p>
                  </a:txBody>
                  <a:tcPr/>
                </a:tc>
              </a:tr>
              <a:tr h="370840">
                <a:tc>
                  <a:txBody>
                    <a:bodyPr/>
                    <a:lstStyle/>
                    <a:p>
                      <a:r>
                        <a:rPr lang="en-US" sz="1100" dirty="0" smtClean="0"/>
                        <a:t>Resource Teachers (RT)</a:t>
                      </a:r>
                      <a:endParaRPr lang="en-US" sz="1100" dirty="0"/>
                    </a:p>
                  </a:txBody>
                  <a:tcPr/>
                </a:tc>
                <a:tc>
                  <a:txBody>
                    <a:bodyPr/>
                    <a:lstStyle/>
                    <a:p>
                      <a:pPr algn="ctr"/>
                      <a:r>
                        <a:rPr lang="en-US" sz="1100" dirty="0" smtClean="0"/>
                        <a:t>Unlimited</a:t>
                      </a:r>
                      <a:endParaRPr lang="en-US" sz="1100" dirty="0"/>
                    </a:p>
                  </a:txBody>
                  <a:tcPr/>
                </a:tc>
                <a:tc>
                  <a:txBody>
                    <a:bodyPr/>
                    <a:lstStyle/>
                    <a:p>
                      <a:r>
                        <a:rPr lang="en-US" sz="1100" dirty="0" smtClean="0"/>
                        <a:t>Teacher that provides intervention or extra support</a:t>
                      </a:r>
                      <a:endParaRPr lang="en-US" sz="1100" dirty="0"/>
                    </a:p>
                  </a:txBody>
                  <a:tcPr/>
                </a:tc>
                <a:tc>
                  <a:txBody>
                    <a:bodyPr/>
                    <a:lstStyle/>
                    <a:p>
                      <a:r>
                        <a:rPr lang="en-US" sz="1100" dirty="0" smtClean="0"/>
                        <a:t>Views Class/Student Reports, Assesses students</a:t>
                      </a:r>
                      <a:endParaRPr lang="en-US" sz="11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smtClean="0">
                          <a:latin typeface="Wingdings" panose="05000000000000000000" pitchFamily="2" charset="2"/>
                          <a:sym typeface="Wingdings"/>
                        </a:rPr>
                        <a:t></a:t>
                      </a:r>
                      <a:endParaRPr lang="en-US" sz="1100" dirty="0" smtClean="0">
                        <a:latin typeface="Wingdings" panose="05000000000000000000" pitchFamily="2" charset="2"/>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smtClean="0">
                          <a:latin typeface="Wingdings" panose="05000000000000000000" pitchFamily="2" charset="2"/>
                          <a:sym typeface="Wingdings"/>
                        </a:rPr>
                        <a:t></a:t>
                      </a:r>
                      <a:endParaRPr lang="en-US" sz="1100" dirty="0" smtClean="0">
                        <a:latin typeface="Wingdings" panose="05000000000000000000" pitchFamily="2" charset="2"/>
                      </a:endParaRPr>
                    </a:p>
                  </a:txBody>
                  <a:tcPr/>
                </a:tc>
              </a:tr>
              <a:tr h="370840">
                <a:tc>
                  <a:txBody>
                    <a:bodyPr/>
                    <a:lstStyle/>
                    <a:p>
                      <a:r>
                        <a:rPr lang="en-US" sz="1100" dirty="0" smtClean="0"/>
                        <a:t>Assessment Team</a:t>
                      </a:r>
                      <a:r>
                        <a:rPr lang="en-US" sz="1100" baseline="0" dirty="0" smtClean="0"/>
                        <a:t> Members (ATM)</a:t>
                      </a:r>
                      <a:endParaRPr lang="en-US" sz="1100" dirty="0"/>
                    </a:p>
                  </a:txBody>
                  <a:tcPr/>
                </a:tc>
                <a:tc>
                  <a:txBody>
                    <a:bodyPr/>
                    <a:lstStyle/>
                    <a:p>
                      <a:pPr algn="ctr"/>
                      <a:r>
                        <a:rPr lang="en-US" sz="1100" dirty="0" smtClean="0"/>
                        <a:t>Unlimited</a:t>
                      </a:r>
                      <a:endParaRPr lang="en-US" sz="1100" dirty="0"/>
                    </a:p>
                  </a:txBody>
                  <a:tcPr/>
                </a:tc>
                <a:tc>
                  <a:txBody>
                    <a:bodyPr/>
                    <a:lstStyle/>
                    <a:p>
                      <a:r>
                        <a:rPr lang="en-US" sz="1100" dirty="0" smtClean="0"/>
                        <a:t>Any individual who</a:t>
                      </a:r>
                      <a:r>
                        <a:rPr lang="en-US" sz="1100" baseline="0" dirty="0" smtClean="0"/>
                        <a:t> </a:t>
                      </a:r>
                      <a:r>
                        <a:rPr lang="en-US" sz="1100" dirty="0" smtClean="0"/>
                        <a:t>needs to test students on the K-2 AIR or 3-12 WAM</a:t>
                      </a:r>
                      <a:endParaRPr lang="en-US" sz="1100" dirty="0"/>
                    </a:p>
                  </a:txBody>
                  <a:tcPr/>
                </a:tc>
                <a:tc>
                  <a:txBody>
                    <a:bodyPr/>
                    <a:lstStyle/>
                    <a:p>
                      <a:r>
                        <a:rPr lang="en-US" sz="1100" dirty="0" smtClean="0"/>
                        <a:t>Administers the FAIR-FS using the K-2 AIR or 3-12 WAM</a:t>
                      </a:r>
                      <a:endParaRPr lang="en-US" sz="11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smtClean="0">
                          <a:latin typeface="Wingdings" panose="05000000000000000000" pitchFamily="2" charset="2"/>
                          <a:sym typeface="Wingdings"/>
                        </a:rPr>
                        <a:t></a:t>
                      </a:r>
                      <a:endParaRPr lang="en-US" sz="1100" dirty="0" smtClean="0">
                        <a:latin typeface="Wingdings" panose="05000000000000000000" pitchFamily="2" charset="2"/>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smtClean="0">
                          <a:latin typeface="Wingdings" panose="05000000000000000000" pitchFamily="2" charset="2"/>
                          <a:sym typeface="Wingdings"/>
                        </a:rPr>
                        <a:t></a:t>
                      </a:r>
                      <a:endParaRPr lang="en-US" sz="1100" dirty="0" smtClean="0">
                        <a:latin typeface="Wingdings" panose="05000000000000000000" pitchFamily="2" charset="2"/>
                      </a:endParaRPr>
                    </a:p>
                  </a:txBody>
                  <a:tcPr/>
                </a:tc>
              </a:tr>
            </a:tbl>
          </a:graphicData>
        </a:graphic>
      </p:graphicFrame>
      <p:sp>
        <p:nvSpPr>
          <p:cNvPr id="8" name="Slide Number Placeholder 7"/>
          <p:cNvSpPr>
            <a:spLocks noGrp="1"/>
          </p:cNvSpPr>
          <p:nvPr>
            <p:ph type="sldNum" sz="quarter" idx="4"/>
          </p:nvPr>
        </p:nvSpPr>
        <p:spPr/>
        <p:txBody>
          <a:bodyPr/>
          <a:lstStyle/>
          <a:p>
            <a:fld id="{D3DF9CC1-2D95-6B44-AD84-8EFF3BE5F0CB}" type="slidenum">
              <a:rPr lang="en-US" smtClean="0"/>
              <a:pPr/>
              <a:t>130</a:t>
            </a:fld>
            <a:endParaRPr lang="en-US" dirty="0"/>
          </a:p>
        </p:txBody>
      </p:sp>
    </p:spTree>
    <p:extLst>
      <p:ext uri="{BB962C8B-B14F-4D97-AF65-F5344CB8AC3E}">
        <p14:creationId xmlns:p14="http://schemas.microsoft.com/office/powerpoint/2010/main" val="155214470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Activating Users</a:t>
            </a:r>
            <a:endParaRPr lang="en-US" dirty="0"/>
          </a:p>
        </p:txBody>
      </p:sp>
      <p:sp>
        <p:nvSpPr>
          <p:cNvPr id="5" name="Content Placeholder 4"/>
          <p:cNvSpPr>
            <a:spLocks noGrp="1"/>
          </p:cNvSpPr>
          <p:nvPr>
            <p:ph idx="1"/>
          </p:nvPr>
        </p:nvSpPr>
        <p:spPr/>
        <p:txBody>
          <a:bodyPr>
            <a:normAutofit/>
          </a:bodyPr>
          <a:lstStyle/>
          <a:p>
            <a:r>
              <a:rPr lang="en-US" dirty="0" smtClean="0"/>
              <a:t>Click Users tab.</a:t>
            </a:r>
          </a:p>
          <a:p>
            <a:r>
              <a:rPr lang="en-US" dirty="0" smtClean="0"/>
              <a:t>Click on teacher’s name.</a:t>
            </a:r>
          </a:p>
          <a:p>
            <a:r>
              <a:rPr lang="en-US" dirty="0" smtClean="0"/>
              <a:t>Enter teacher’s email.</a:t>
            </a:r>
          </a:p>
          <a:p>
            <a:r>
              <a:rPr lang="en-US" dirty="0" smtClean="0"/>
              <a:t>In left column: Click boxes to allow access levels.</a:t>
            </a:r>
          </a:p>
          <a:p>
            <a:r>
              <a:rPr lang="en-US" dirty="0" smtClean="0"/>
              <a:t>In right column: Click boxes to allow access to the PMRN</a:t>
            </a:r>
            <a:r>
              <a:rPr lang="en-US" dirty="0"/>
              <a:t>. </a:t>
            </a:r>
            <a:endParaRPr lang="en-US" dirty="0" smtClean="0"/>
          </a:p>
          <a:p>
            <a:r>
              <a:rPr lang="en-US" dirty="0" smtClean="0"/>
              <a:t>Click </a:t>
            </a:r>
            <a:r>
              <a:rPr lang="en-US" b="1" dirty="0" smtClean="0"/>
              <a:t>Submit.</a:t>
            </a:r>
            <a:endParaRPr lang="en-US" dirty="0" smtClean="0"/>
          </a:p>
        </p:txBody>
      </p:sp>
      <p:sp>
        <p:nvSpPr>
          <p:cNvPr id="7" name="Slide Number Placeholder 6"/>
          <p:cNvSpPr>
            <a:spLocks noGrp="1"/>
          </p:cNvSpPr>
          <p:nvPr>
            <p:ph type="sldNum" sz="quarter" idx="4"/>
          </p:nvPr>
        </p:nvSpPr>
        <p:spPr/>
        <p:txBody>
          <a:bodyPr/>
          <a:lstStyle/>
          <a:p>
            <a:fld id="{D3DF9CC1-2D95-6B44-AD84-8EFF3BE5F0CB}" type="slidenum">
              <a:rPr lang="en-US" smtClean="0"/>
              <a:pPr/>
              <a:t>131</a:t>
            </a:fld>
            <a:endParaRPr lang="en-US" dirty="0"/>
          </a:p>
        </p:txBody>
      </p:sp>
    </p:spTree>
    <p:extLst>
      <p:ext uri="{BB962C8B-B14F-4D97-AF65-F5344CB8AC3E}">
        <p14:creationId xmlns:p14="http://schemas.microsoft.com/office/powerpoint/2010/main" val="138879193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Activating Users</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970" y="1646552"/>
            <a:ext cx="6061062" cy="4456488"/>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7" name="Oval 6"/>
          <p:cNvSpPr/>
          <p:nvPr/>
        </p:nvSpPr>
        <p:spPr>
          <a:xfrm>
            <a:off x="4936067" y="4636202"/>
            <a:ext cx="508000" cy="36857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2365822" y="4121255"/>
            <a:ext cx="2201677" cy="268941"/>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p:txBody>
          <a:bodyPr/>
          <a:lstStyle/>
          <a:p>
            <a:fld id="{D3DF9CC1-2D95-6B44-AD84-8EFF3BE5F0CB}" type="slidenum">
              <a:rPr lang="en-US" smtClean="0"/>
              <a:pPr/>
              <a:t>132</a:t>
            </a:fld>
            <a:endParaRPr lang="en-US" dirty="0"/>
          </a:p>
        </p:txBody>
      </p:sp>
    </p:spTree>
    <p:extLst>
      <p:ext uri="{BB962C8B-B14F-4D97-AF65-F5344CB8AC3E}">
        <p14:creationId xmlns:p14="http://schemas.microsoft.com/office/powerpoint/2010/main" val="72360497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Users</a:t>
            </a:r>
            <a:endParaRPr lang="en-US" dirty="0"/>
          </a:p>
        </p:txBody>
      </p:sp>
      <p:sp>
        <p:nvSpPr>
          <p:cNvPr id="3" name="Content Placeholder 2"/>
          <p:cNvSpPr>
            <a:spLocks noGrp="1"/>
          </p:cNvSpPr>
          <p:nvPr>
            <p:ph idx="1"/>
          </p:nvPr>
        </p:nvSpPr>
        <p:spPr>
          <a:xfrm>
            <a:off x="457200" y="1600201"/>
            <a:ext cx="8229600" cy="2332038"/>
          </a:xfrm>
        </p:spPr>
        <p:txBody>
          <a:bodyPr>
            <a:normAutofit/>
          </a:bodyPr>
          <a:lstStyle/>
          <a:p>
            <a:r>
              <a:rPr lang="en-US" dirty="0" smtClean="0"/>
              <a:t>Click </a:t>
            </a:r>
            <a:r>
              <a:rPr lang="en-US" b="1" dirty="0"/>
              <a:t>Add </a:t>
            </a:r>
            <a:r>
              <a:rPr lang="en-US" b="1" dirty="0" smtClean="0"/>
              <a:t>User</a:t>
            </a:r>
            <a:endParaRPr lang="en-US" dirty="0" smtClean="0"/>
          </a:p>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3324" y="2257718"/>
            <a:ext cx="6648526" cy="4050808"/>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6" name="Oval 5"/>
          <p:cNvSpPr/>
          <p:nvPr/>
        </p:nvSpPr>
        <p:spPr>
          <a:xfrm>
            <a:off x="7329653" y="4188992"/>
            <a:ext cx="766480" cy="268941"/>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4"/>
          </p:nvPr>
        </p:nvSpPr>
        <p:spPr/>
        <p:txBody>
          <a:bodyPr/>
          <a:lstStyle/>
          <a:p>
            <a:fld id="{D3DF9CC1-2D95-6B44-AD84-8EFF3BE5F0CB}" type="slidenum">
              <a:rPr lang="en-US" smtClean="0"/>
              <a:pPr/>
              <a:t>133</a:t>
            </a:fld>
            <a:endParaRPr lang="en-US" dirty="0"/>
          </a:p>
        </p:txBody>
      </p:sp>
    </p:spTree>
    <p:extLst>
      <p:ext uri="{BB962C8B-B14F-4D97-AF65-F5344CB8AC3E}">
        <p14:creationId xmlns:p14="http://schemas.microsoft.com/office/powerpoint/2010/main" val="45287571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Users</a:t>
            </a:r>
            <a:endParaRPr lang="en-US" dirty="0"/>
          </a:p>
        </p:txBody>
      </p:sp>
      <p:pic>
        <p:nvPicPr>
          <p:cNvPr id="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530646" y="2065150"/>
            <a:ext cx="5156154" cy="4126972"/>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5" name="Rectangle 4"/>
          <p:cNvSpPr/>
          <p:nvPr/>
        </p:nvSpPr>
        <p:spPr>
          <a:xfrm>
            <a:off x="457199" y="1526541"/>
            <a:ext cx="7919465" cy="1569660"/>
          </a:xfrm>
          <a:prstGeom prst="rect">
            <a:avLst/>
          </a:prstGeom>
        </p:spPr>
        <p:txBody>
          <a:bodyPr wrap="square">
            <a:spAutoFit/>
          </a:bodyPr>
          <a:lstStyle/>
          <a:p>
            <a:pPr marL="285750" indent="-285750">
              <a:buFont typeface="Arial" panose="020B0604020202020204" pitchFamily="34" charset="0"/>
              <a:buChar char="•"/>
            </a:pPr>
            <a:r>
              <a:rPr lang="en-US" sz="3200" dirty="0" smtClean="0"/>
              <a:t>Complete  </a:t>
            </a:r>
            <a:r>
              <a:rPr lang="en-US" sz="3200" dirty="0"/>
              <a:t>the required </a:t>
            </a:r>
            <a:r>
              <a:rPr lang="en-US" sz="3200" dirty="0" smtClean="0"/>
              <a:t>information</a:t>
            </a:r>
          </a:p>
          <a:p>
            <a:pPr marL="285750" indent="-285750">
              <a:buFont typeface="Arial" panose="020B0604020202020204" pitchFamily="34" charset="0"/>
              <a:buChar char="•"/>
            </a:pPr>
            <a:endParaRPr lang="en-US" sz="3200" dirty="0" smtClean="0"/>
          </a:p>
          <a:p>
            <a:pPr marL="285750" indent="-285750">
              <a:buFont typeface="Arial" panose="020B0604020202020204" pitchFamily="34" charset="0"/>
              <a:buChar char="•"/>
            </a:pPr>
            <a:r>
              <a:rPr lang="en-US" sz="3200" dirty="0" smtClean="0"/>
              <a:t>Click </a:t>
            </a:r>
            <a:r>
              <a:rPr lang="en-US" sz="3200" b="1" dirty="0" smtClean="0"/>
              <a:t>Submit</a:t>
            </a:r>
            <a:r>
              <a:rPr lang="en-US" sz="3200" dirty="0" smtClean="0"/>
              <a:t> </a:t>
            </a:r>
            <a:endParaRPr lang="en-US" sz="3200" dirty="0"/>
          </a:p>
        </p:txBody>
      </p:sp>
      <p:sp>
        <p:nvSpPr>
          <p:cNvPr id="6" name="Rectangle 5"/>
          <p:cNvSpPr/>
          <p:nvPr/>
        </p:nvSpPr>
        <p:spPr>
          <a:xfrm>
            <a:off x="457200" y="3522125"/>
            <a:ext cx="2810435" cy="3046988"/>
          </a:xfrm>
          <a:prstGeom prst="rect">
            <a:avLst/>
          </a:prstGeom>
        </p:spPr>
        <p:txBody>
          <a:bodyPr wrap="square">
            <a:spAutoFit/>
          </a:bodyPr>
          <a:lstStyle/>
          <a:p>
            <a:pPr marL="457200" indent="-457200">
              <a:buFont typeface="Arial" panose="020B0604020202020204" pitchFamily="34" charset="0"/>
              <a:buChar char="•"/>
            </a:pPr>
            <a:r>
              <a:rPr lang="en-US" sz="3200" dirty="0"/>
              <a:t>Confirm </a:t>
            </a:r>
            <a:r>
              <a:rPr lang="en-US" sz="3200" dirty="0" smtClean="0"/>
              <a:t>information</a:t>
            </a:r>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r>
              <a:rPr lang="en-US" sz="3200" dirty="0" smtClean="0"/>
              <a:t>Click </a:t>
            </a:r>
          </a:p>
          <a:p>
            <a:r>
              <a:rPr lang="en-US" sz="3200" b="1" dirty="0"/>
              <a:t> </a:t>
            </a:r>
            <a:r>
              <a:rPr lang="en-US" sz="3200" b="1" dirty="0" smtClean="0"/>
              <a:t>   Continue</a:t>
            </a:r>
            <a:endParaRPr lang="en-US" sz="3200" b="1" dirty="0"/>
          </a:p>
          <a:p>
            <a:r>
              <a:rPr lang="en-US" sz="3200" b="1" dirty="0"/>
              <a:t>   </a:t>
            </a:r>
            <a:r>
              <a:rPr lang="en-US" sz="3200" b="1" dirty="0" smtClean="0"/>
              <a:t> </a:t>
            </a:r>
            <a:r>
              <a:rPr lang="en-US" sz="3200" dirty="0" smtClean="0"/>
              <a:t>to complete</a:t>
            </a:r>
            <a:endParaRPr lang="en-US" dirty="0"/>
          </a:p>
        </p:txBody>
      </p:sp>
      <p:sp>
        <p:nvSpPr>
          <p:cNvPr id="8" name="Oval 7"/>
          <p:cNvSpPr/>
          <p:nvPr/>
        </p:nvSpPr>
        <p:spPr>
          <a:xfrm>
            <a:off x="4128245" y="3590365"/>
            <a:ext cx="1927434" cy="79672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468940" y="5492134"/>
            <a:ext cx="632009" cy="268941"/>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lide Number Placeholder 10"/>
          <p:cNvSpPr>
            <a:spLocks noGrp="1"/>
          </p:cNvSpPr>
          <p:nvPr>
            <p:ph type="sldNum" sz="quarter" idx="4"/>
          </p:nvPr>
        </p:nvSpPr>
        <p:spPr/>
        <p:txBody>
          <a:bodyPr/>
          <a:lstStyle/>
          <a:p>
            <a:fld id="{D3DF9CC1-2D95-6B44-AD84-8EFF3BE5F0CB}" type="slidenum">
              <a:rPr lang="en-US" smtClean="0"/>
              <a:pPr/>
              <a:t>134</a:t>
            </a:fld>
            <a:endParaRPr lang="en-US" dirty="0"/>
          </a:p>
        </p:txBody>
      </p:sp>
    </p:spTree>
    <p:extLst>
      <p:ext uri="{BB962C8B-B14F-4D97-AF65-F5344CB8AC3E}">
        <p14:creationId xmlns:p14="http://schemas.microsoft.com/office/powerpoint/2010/main" val="241834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smtClean="0"/>
              <a:t>Linking </a:t>
            </a:r>
            <a:r>
              <a:rPr lang="en-US" dirty="0"/>
              <a:t>SSO User</a:t>
            </a:r>
          </a:p>
        </p:txBody>
      </p:sp>
      <p:sp>
        <p:nvSpPr>
          <p:cNvPr id="3" name="Content Placeholder 2"/>
          <p:cNvSpPr>
            <a:spLocks noGrp="1"/>
          </p:cNvSpPr>
          <p:nvPr>
            <p:ph idx="1"/>
          </p:nvPr>
        </p:nvSpPr>
        <p:spPr>
          <a:xfrm>
            <a:off x="457200" y="1555597"/>
            <a:ext cx="8229600" cy="5043590"/>
          </a:xfrm>
        </p:spPr>
        <p:txBody>
          <a:bodyPr>
            <a:normAutofit fontScale="92500"/>
          </a:bodyPr>
          <a:lstStyle/>
          <a:p>
            <a:r>
              <a:rPr lang="en-US" dirty="0" smtClean="0"/>
              <a:t>Click </a:t>
            </a:r>
            <a:r>
              <a:rPr lang="en-US" b="1" dirty="0" smtClean="0"/>
              <a:t>Users </a:t>
            </a:r>
            <a:r>
              <a:rPr lang="en-US" dirty="0" smtClean="0"/>
              <a:t>tab</a:t>
            </a:r>
          </a:p>
          <a:p>
            <a:r>
              <a:rPr lang="en-US" dirty="0" smtClean="0"/>
              <a:t>Verify that all users are SSO Users and are linked</a:t>
            </a:r>
          </a:p>
          <a:p>
            <a:endParaRPr lang="en-US" dirty="0" smtClean="0"/>
          </a:p>
          <a:p>
            <a:endParaRPr lang="en-US" dirty="0"/>
          </a:p>
          <a:p>
            <a:endParaRPr lang="en-US" dirty="0" smtClean="0"/>
          </a:p>
          <a:p>
            <a:endParaRPr lang="en-US" dirty="0" smtClean="0"/>
          </a:p>
          <a:p>
            <a:endParaRPr lang="en-US" dirty="0"/>
          </a:p>
          <a:p>
            <a:endParaRPr lang="en-US" dirty="0" smtClean="0"/>
          </a:p>
          <a:p>
            <a:r>
              <a:rPr lang="en-US" dirty="0" smtClean="0"/>
              <a:t>If not linked, click teacher’s name</a:t>
            </a:r>
          </a:p>
          <a:p>
            <a:pPr marL="0" indent="0">
              <a:buNone/>
            </a:pPr>
            <a:endParaRPr lang="en-US" dirty="0" smtClean="0"/>
          </a:p>
          <a:p>
            <a:endParaRPr lang="en-US" dirty="0" smtClean="0"/>
          </a:p>
          <a:p>
            <a:endParaRPr lang="en-US" dirty="0" smtClean="0"/>
          </a:p>
          <a:p>
            <a:pPr marL="0" indent="0">
              <a:buNone/>
            </a:pPr>
            <a:endParaRPr lang="en-US"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0112" y="2605755"/>
            <a:ext cx="5324160" cy="32439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8" name="Oval 7"/>
          <p:cNvSpPr/>
          <p:nvPr/>
        </p:nvSpPr>
        <p:spPr>
          <a:xfrm>
            <a:off x="5784780" y="4327371"/>
            <a:ext cx="399815" cy="24687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4"/>
          </p:nvPr>
        </p:nvSpPr>
        <p:spPr/>
        <p:txBody>
          <a:bodyPr/>
          <a:lstStyle/>
          <a:p>
            <a:fld id="{D3DF9CC1-2D95-6B44-AD84-8EFF3BE5F0CB}" type="slidenum">
              <a:rPr lang="en-US" smtClean="0"/>
              <a:pPr/>
              <a:t>135</a:t>
            </a:fld>
            <a:endParaRPr lang="en-US" dirty="0"/>
          </a:p>
        </p:txBody>
      </p:sp>
    </p:spTree>
    <p:extLst>
      <p:ext uri="{BB962C8B-B14F-4D97-AF65-F5344CB8AC3E}">
        <p14:creationId xmlns:p14="http://schemas.microsoft.com/office/powerpoint/2010/main" val="601050992"/>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smtClean="0"/>
              <a:t>Linking </a:t>
            </a:r>
            <a:r>
              <a:rPr lang="en-US" dirty="0"/>
              <a:t>SSO User</a:t>
            </a:r>
          </a:p>
        </p:txBody>
      </p:sp>
      <p:sp>
        <p:nvSpPr>
          <p:cNvPr id="3" name="Content Placeholder 2"/>
          <p:cNvSpPr>
            <a:spLocks noGrp="1"/>
          </p:cNvSpPr>
          <p:nvPr>
            <p:ph idx="1"/>
          </p:nvPr>
        </p:nvSpPr>
        <p:spPr/>
        <p:txBody>
          <a:bodyPr/>
          <a:lstStyle/>
          <a:p>
            <a:r>
              <a:rPr lang="en-US" dirty="0" smtClean="0"/>
              <a:t>Click </a:t>
            </a:r>
            <a:r>
              <a:rPr lang="en-US" b="1" dirty="0" smtClean="0"/>
              <a:t>“Link SSO User”</a:t>
            </a:r>
          </a:p>
          <a:p>
            <a:endParaRPr lang="en-US" dirty="0" smtClean="0"/>
          </a:p>
          <a:p>
            <a:pPr marL="0" indent="0">
              <a:buNone/>
            </a:pP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1007" y="2226844"/>
            <a:ext cx="5046414" cy="4300152"/>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7" name="Oval 6"/>
          <p:cNvSpPr/>
          <p:nvPr/>
        </p:nvSpPr>
        <p:spPr>
          <a:xfrm>
            <a:off x="5724395" y="3719274"/>
            <a:ext cx="1127342" cy="376737"/>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4"/>
          </p:nvPr>
        </p:nvSpPr>
        <p:spPr/>
        <p:txBody>
          <a:bodyPr/>
          <a:lstStyle/>
          <a:p>
            <a:fld id="{D3DF9CC1-2D95-6B44-AD84-8EFF3BE5F0CB}" type="slidenum">
              <a:rPr lang="en-US" smtClean="0"/>
              <a:pPr/>
              <a:t>136</a:t>
            </a:fld>
            <a:endParaRPr lang="en-US" dirty="0"/>
          </a:p>
        </p:txBody>
      </p:sp>
    </p:spTree>
    <p:extLst>
      <p:ext uri="{BB962C8B-B14F-4D97-AF65-F5344CB8AC3E}">
        <p14:creationId xmlns:p14="http://schemas.microsoft.com/office/powerpoint/2010/main" val="415607903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smtClean="0"/>
              <a:t>Linking </a:t>
            </a:r>
            <a:r>
              <a:rPr lang="en-US" dirty="0"/>
              <a:t>SSO User</a:t>
            </a:r>
          </a:p>
        </p:txBody>
      </p:sp>
      <p:sp>
        <p:nvSpPr>
          <p:cNvPr id="3" name="Content Placeholder 2"/>
          <p:cNvSpPr>
            <a:spLocks noGrp="1"/>
          </p:cNvSpPr>
          <p:nvPr>
            <p:ph idx="1"/>
          </p:nvPr>
        </p:nvSpPr>
        <p:spPr/>
        <p:txBody>
          <a:bodyPr/>
          <a:lstStyle/>
          <a:p>
            <a:r>
              <a:rPr lang="en-US" dirty="0" smtClean="0"/>
              <a:t>PMRN searches SSO file </a:t>
            </a:r>
          </a:p>
          <a:p>
            <a:r>
              <a:rPr lang="en-US" dirty="0" smtClean="0"/>
              <a:t>If person not found, search via email address</a:t>
            </a:r>
          </a:p>
          <a:p>
            <a:r>
              <a:rPr lang="en-US" dirty="0" smtClean="0"/>
              <a:t>When found,</a:t>
            </a:r>
          </a:p>
          <a:p>
            <a:pPr marL="0" indent="0">
              <a:buNone/>
            </a:pPr>
            <a:r>
              <a:rPr lang="en-US" dirty="0"/>
              <a:t> </a:t>
            </a:r>
            <a:r>
              <a:rPr lang="en-US" dirty="0" smtClean="0"/>
              <a:t>   click </a:t>
            </a:r>
            <a:r>
              <a:rPr lang="en-US" b="1" dirty="0" smtClean="0"/>
              <a:t>Link SSO</a:t>
            </a:r>
          </a:p>
          <a:p>
            <a:pPr marL="0" indent="0">
              <a:buNone/>
            </a:pPr>
            <a:r>
              <a:rPr lang="en-US" b="1" dirty="0"/>
              <a:t> </a:t>
            </a:r>
            <a:r>
              <a:rPr lang="en-US" b="1" dirty="0" smtClean="0"/>
              <a:t>   User</a:t>
            </a:r>
            <a:endParaRPr lang="en-US" dirty="0" smtClean="0"/>
          </a:p>
          <a:p>
            <a:endParaRPr lang="en-US" dirty="0" smtClean="0"/>
          </a:p>
          <a:p>
            <a:endParaRPr lang="en-US" dirty="0" smtClean="0"/>
          </a:p>
          <a:p>
            <a:pPr marL="0" indent="0">
              <a:buNone/>
            </a:pP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9710" y="2772475"/>
            <a:ext cx="5052788" cy="3500903"/>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7" name="Oval 6"/>
          <p:cNvSpPr/>
          <p:nvPr/>
        </p:nvSpPr>
        <p:spPr>
          <a:xfrm>
            <a:off x="7395156" y="5846516"/>
            <a:ext cx="1127342" cy="376737"/>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4"/>
          </p:nvPr>
        </p:nvSpPr>
        <p:spPr/>
        <p:txBody>
          <a:bodyPr/>
          <a:lstStyle/>
          <a:p>
            <a:fld id="{D3DF9CC1-2D95-6B44-AD84-8EFF3BE5F0CB}" type="slidenum">
              <a:rPr lang="en-US" smtClean="0"/>
              <a:pPr/>
              <a:t>137</a:t>
            </a:fld>
            <a:endParaRPr lang="en-US" dirty="0"/>
          </a:p>
        </p:txBody>
      </p:sp>
    </p:spTree>
    <p:extLst>
      <p:ext uri="{BB962C8B-B14F-4D97-AF65-F5344CB8AC3E}">
        <p14:creationId xmlns:p14="http://schemas.microsoft.com/office/powerpoint/2010/main" val="316480037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Removing Users</a:t>
            </a:r>
            <a:endParaRPr lang="en-US" dirty="0"/>
          </a:p>
        </p:txBody>
      </p:sp>
      <p:sp>
        <p:nvSpPr>
          <p:cNvPr id="5" name="Content Placeholder 4"/>
          <p:cNvSpPr>
            <a:spLocks noGrp="1"/>
          </p:cNvSpPr>
          <p:nvPr>
            <p:ph idx="1"/>
          </p:nvPr>
        </p:nvSpPr>
        <p:spPr/>
        <p:txBody>
          <a:bodyPr>
            <a:normAutofit/>
          </a:bodyPr>
          <a:lstStyle/>
          <a:p>
            <a:r>
              <a:rPr lang="en-US" dirty="0" smtClean="0"/>
              <a:t>Uncheck the box(</a:t>
            </a:r>
            <a:r>
              <a:rPr lang="en-US" dirty="0" err="1" smtClean="0"/>
              <a:t>es</a:t>
            </a:r>
            <a:r>
              <a:rPr lang="en-US" dirty="0" smtClean="0"/>
              <a:t>)</a:t>
            </a:r>
          </a:p>
          <a:p>
            <a:pPr marL="0" indent="0">
              <a:buNone/>
            </a:pPr>
            <a:r>
              <a:rPr lang="en-US" dirty="0"/>
              <a:t> </a:t>
            </a:r>
            <a:r>
              <a:rPr lang="en-US" dirty="0" smtClean="0"/>
              <a:t>   in both columns</a:t>
            </a:r>
            <a:endParaRPr lang="en-US" dirty="0"/>
          </a:p>
          <a:p>
            <a:r>
              <a:rPr lang="en-US" dirty="0"/>
              <a:t>Click </a:t>
            </a:r>
            <a:r>
              <a:rPr lang="en-US" b="1" dirty="0" smtClean="0"/>
              <a:t>Submit</a:t>
            </a:r>
            <a:endParaRPr lang="en-US" dirty="0" smtClean="0"/>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052" y="2320681"/>
            <a:ext cx="4465898" cy="3805482"/>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7" name="Oval 6"/>
          <p:cNvSpPr/>
          <p:nvPr/>
        </p:nvSpPr>
        <p:spPr>
          <a:xfrm rot="5400000">
            <a:off x="6151182" y="4779394"/>
            <a:ext cx="1127342" cy="376737"/>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rot="16200000">
            <a:off x="4262790" y="4753634"/>
            <a:ext cx="1127342" cy="376737"/>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p:txBody>
          <a:bodyPr/>
          <a:lstStyle/>
          <a:p>
            <a:fld id="{D3DF9CC1-2D95-6B44-AD84-8EFF3BE5F0CB}" type="slidenum">
              <a:rPr lang="en-US" smtClean="0"/>
              <a:pPr/>
              <a:t>138</a:t>
            </a:fld>
            <a:endParaRPr lang="en-US" dirty="0"/>
          </a:p>
        </p:txBody>
      </p:sp>
    </p:spTree>
    <p:extLst>
      <p:ext uri="{BB962C8B-B14F-4D97-AF65-F5344CB8AC3E}">
        <p14:creationId xmlns:p14="http://schemas.microsoft.com/office/powerpoint/2010/main" val="120083753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Removing Users</a:t>
            </a:r>
            <a:endParaRPr lang="en-US" dirty="0"/>
          </a:p>
        </p:txBody>
      </p:sp>
      <p:sp>
        <p:nvSpPr>
          <p:cNvPr id="5" name="Content Placeholder 4"/>
          <p:cNvSpPr>
            <a:spLocks noGrp="1"/>
          </p:cNvSpPr>
          <p:nvPr>
            <p:ph idx="1"/>
          </p:nvPr>
        </p:nvSpPr>
        <p:spPr/>
        <p:txBody>
          <a:bodyPr>
            <a:normAutofit/>
          </a:bodyPr>
          <a:lstStyle/>
          <a:p>
            <a:r>
              <a:rPr lang="en-US" dirty="0" smtClean="0"/>
              <a:t>Confirm that this is the teacher to be removed and click </a:t>
            </a:r>
            <a:r>
              <a:rPr lang="en-US" b="1" dirty="0" smtClean="0"/>
              <a:t>Continue</a:t>
            </a:r>
            <a:endParaRPr lang="en-US" dirty="0" smtClean="0"/>
          </a:p>
          <a:p>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2130" y="2788614"/>
            <a:ext cx="5668122" cy="3493486"/>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6" name="Oval 5"/>
          <p:cNvSpPr/>
          <p:nvPr/>
        </p:nvSpPr>
        <p:spPr>
          <a:xfrm>
            <a:off x="6409960" y="5905351"/>
            <a:ext cx="450938" cy="31187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4"/>
          </p:nvPr>
        </p:nvSpPr>
        <p:spPr/>
        <p:txBody>
          <a:bodyPr/>
          <a:lstStyle/>
          <a:p>
            <a:fld id="{D3DF9CC1-2D95-6B44-AD84-8EFF3BE5F0CB}" type="slidenum">
              <a:rPr lang="en-US" smtClean="0"/>
              <a:pPr/>
              <a:t>139</a:t>
            </a:fld>
            <a:endParaRPr lang="en-US" dirty="0"/>
          </a:p>
        </p:txBody>
      </p:sp>
    </p:spTree>
    <p:extLst>
      <p:ext uri="{BB962C8B-B14F-4D97-AF65-F5344CB8AC3E}">
        <p14:creationId xmlns:p14="http://schemas.microsoft.com/office/powerpoint/2010/main" val="322565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The FAIR-FS is a comprehensive </a:t>
            </a:r>
            <a:r>
              <a:rPr lang="en-US" sz="3200" dirty="0" smtClean="0"/>
              <a:t/>
            </a:r>
            <a:br>
              <a:rPr lang="en-US" sz="3200" dirty="0" smtClean="0"/>
            </a:br>
            <a:r>
              <a:rPr lang="en-US" sz="3200" dirty="0" smtClean="0"/>
              <a:t> assessment designed </a:t>
            </a:r>
            <a:r>
              <a:rPr lang="en-US" sz="3200" dirty="0"/>
              <a:t>to:</a:t>
            </a:r>
          </a:p>
        </p:txBody>
      </p:sp>
      <p:sp>
        <p:nvSpPr>
          <p:cNvPr id="3" name="Content Placeholder 2"/>
          <p:cNvSpPr>
            <a:spLocks noGrp="1"/>
          </p:cNvSpPr>
          <p:nvPr>
            <p:ph idx="1"/>
          </p:nvPr>
        </p:nvSpPr>
        <p:spPr>
          <a:xfrm>
            <a:off x="1003610" y="2074127"/>
            <a:ext cx="7683190" cy="2899317"/>
          </a:xfrm>
        </p:spPr>
        <p:txBody>
          <a:bodyPr>
            <a:normAutofit lnSpcReduction="10000"/>
          </a:bodyPr>
          <a:lstStyle/>
          <a:p>
            <a:r>
              <a:rPr lang="en-US" sz="3400" dirty="0"/>
              <a:t>Predict students’ literacy success</a:t>
            </a:r>
          </a:p>
          <a:p>
            <a:r>
              <a:rPr lang="en-US" sz="3400" dirty="0"/>
              <a:t>Diagnose </a:t>
            </a:r>
            <a:r>
              <a:rPr lang="en-US" sz="3400" dirty="0" smtClean="0"/>
              <a:t>weaknesses</a:t>
            </a:r>
          </a:p>
          <a:p>
            <a:pPr lvl="1"/>
            <a:r>
              <a:rPr lang="en-US" sz="3000" dirty="0"/>
              <a:t>Research-based teachable </a:t>
            </a:r>
            <a:r>
              <a:rPr lang="en-US" sz="3000" dirty="0" smtClean="0"/>
              <a:t>skills</a:t>
            </a:r>
            <a:endParaRPr lang="en-US" sz="3000" dirty="0"/>
          </a:p>
          <a:p>
            <a:r>
              <a:rPr lang="en-US" sz="3400" dirty="0"/>
              <a:t>Set instructional objectives</a:t>
            </a:r>
          </a:p>
          <a:p>
            <a:r>
              <a:rPr lang="en-US" sz="3400" dirty="0"/>
              <a:t>Monitor literacy growth </a:t>
            </a:r>
          </a:p>
          <a:p>
            <a:pPr lvl="1"/>
            <a:endParaRPr lang="en-US" sz="3400" dirty="0"/>
          </a:p>
        </p:txBody>
      </p:sp>
      <p:sp>
        <p:nvSpPr>
          <p:cNvPr id="9" name="Slide Number Placeholder 8"/>
          <p:cNvSpPr>
            <a:spLocks noGrp="1"/>
          </p:cNvSpPr>
          <p:nvPr>
            <p:ph type="sldNum" sz="quarter" idx="4"/>
          </p:nvPr>
        </p:nvSpPr>
        <p:spPr/>
        <p:txBody>
          <a:bodyPr/>
          <a:lstStyle/>
          <a:p>
            <a:fld id="{D3DF9CC1-2D95-6B44-AD84-8EFF3BE5F0CB}" type="slidenum">
              <a:rPr lang="en-US" smtClean="0"/>
              <a:pPr/>
              <a:t>14</a:t>
            </a:fld>
            <a:endParaRPr lang="en-US" dirty="0"/>
          </a:p>
        </p:txBody>
      </p:sp>
    </p:spTree>
    <p:extLst>
      <p:ext uri="{BB962C8B-B14F-4D97-AF65-F5344CB8AC3E}">
        <p14:creationId xmlns:p14="http://schemas.microsoft.com/office/powerpoint/2010/main" val="103995659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Adding Classes </a:t>
            </a:r>
            <a:endParaRPr lang="en-US" dirty="0"/>
          </a:p>
        </p:txBody>
      </p:sp>
      <p:sp>
        <p:nvSpPr>
          <p:cNvPr id="5" name="Content Placeholder 4"/>
          <p:cNvSpPr>
            <a:spLocks noGrp="1"/>
          </p:cNvSpPr>
          <p:nvPr>
            <p:ph idx="1"/>
          </p:nvPr>
        </p:nvSpPr>
        <p:spPr/>
        <p:txBody>
          <a:bodyPr>
            <a:noAutofit/>
          </a:bodyPr>
          <a:lstStyle/>
          <a:p>
            <a:r>
              <a:rPr lang="en-US" sz="2400" dirty="0" smtClean="0"/>
              <a:t>Click </a:t>
            </a:r>
            <a:r>
              <a:rPr lang="en-US" sz="2400" b="1" dirty="0" smtClean="0"/>
              <a:t>Classes/Periods </a:t>
            </a:r>
            <a:r>
              <a:rPr lang="en-US" sz="2400" dirty="0" smtClean="0"/>
              <a:t>tab</a:t>
            </a:r>
            <a:endParaRPr lang="en-US" sz="2400" dirty="0"/>
          </a:p>
          <a:p>
            <a:r>
              <a:rPr lang="en-US" sz="2400" dirty="0"/>
              <a:t>Click </a:t>
            </a:r>
            <a:r>
              <a:rPr lang="en-US" sz="2400" b="1" dirty="0" smtClean="0"/>
              <a:t>Add Class/Period </a:t>
            </a:r>
            <a:r>
              <a:rPr lang="en-US" sz="2400" dirty="0" smtClean="0"/>
              <a:t>button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834" y="2586781"/>
            <a:ext cx="6805892" cy="3969518"/>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6" name="Oval 5"/>
          <p:cNvSpPr/>
          <p:nvPr/>
        </p:nvSpPr>
        <p:spPr>
          <a:xfrm>
            <a:off x="2042798" y="4966752"/>
            <a:ext cx="982188" cy="31187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2376060" y="3955929"/>
            <a:ext cx="450938" cy="31187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4"/>
          </p:nvPr>
        </p:nvSpPr>
        <p:spPr/>
        <p:txBody>
          <a:bodyPr/>
          <a:lstStyle/>
          <a:p>
            <a:fld id="{D3DF9CC1-2D95-6B44-AD84-8EFF3BE5F0CB}" type="slidenum">
              <a:rPr lang="en-US" smtClean="0"/>
              <a:pPr/>
              <a:t>140</a:t>
            </a:fld>
            <a:endParaRPr lang="en-US" dirty="0"/>
          </a:p>
        </p:txBody>
      </p:sp>
    </p:spTree>
    <p:extLst>
      <p:ext uri="{BB962C8B-B14F-4D97-AF65-F5344CB8AC3E}">
        <p14:creationId xmlns:p14="http://schemas.microsoft.com/office/powerpoint/2010/main" val="254415670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Adding Classes </a:t>
            </a:r>
            <a:endParaRPr lang="en-US" dirty="0"/>
          </a:p>
        </p:txBody>
      </p:sp>
      <p:sp>
        <p:nvSpPr>
          <p:cNvPr id="5" name="Content Placeholder 4"/>
          <p:cNvSpPr>
            <a:spLocks noGrp="1"/>
          </p:cNvSpPr>
          <p:nvPr>
            <p:ph idx="1"/>
          </p:nvPr>
        </p:nvSpPr>
        <p:spPr/>
        <p:txBody>
          <a:bodyPr>
            <a:noAutofit/>
          </a:bodyPr>
          <a:lstStyle/>
          <a:p>
            <a:r>
              <a:rPr lang="en-US" sz="2400" dirty="0" smtClean="0"/>
              <a:t>Use drop-down menus to complete information.</a:t>
            </a:r>
          </a:p>
          <a:p>
            <a:r>
              <a:rPr lang="en-US" sz="2400" dirty="0" smtClean="0"/>
              <a:t>Click </a:t>
            </a:r>
            <a:r>
              <a:rPr lang="en-US" sz="2400" b="1" dirty="0" smtClean="0"/>
              <a:t>Submit</a:t>
            </a:r>
            <a:endParaRPr lang="en-US" sz="2400"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7109" y="2613322"/>
            <a:ext cx="5808223" cy="3477727"/>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6" name="Oval 5"/>
          <p:cNvSpPr/>
          <p:nvPr/>
        </p:nvSpPr>
        <p:spPr>
          <a:xfrm>
            <a:off x="2184400" y="4590934"/>
            <a:ext cx="2954867" cy="8870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970866" y="5558698"/>
            <a:ext cx="510353" cy="31187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4"/>
          </p:nvPr>
        </p:nvSpPr>
        <p:spPr/>
        <p:txBody>
          <a:bodyPr/>
          <a:lstStyle/>
          <a:p>
            <a:fld id="{D3DF9CC1-2D95-6B44-AD84-8EFF3BE5F0CB}" type="slidenum">
              <a:rPr lang="en-US" smtClean="0"/>
              <a:pPr/>
              <a:t>141</a:t>
            </a:fld>
            <a:endParaRPr lang="en-US" dirty="0"/>
          </a:p>
        </p:txBody>
      </p:sp>
    </p:spTree>
    <p:extLst>
      <p:ext uri="{BB962C8B-B14F-4D97-AF65-F5344CB8AC3E}">
        <p14:creationId xmlns:p14="http://schemas.microsoft.com/office/powerpoint/2010/main" val="3630858407"/>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Adding Students</a:t>
            </a:r>
            <a:endParaRPr lang="en-US" dirty="0"/>
          </a:p>
        </p:txBody>
      </p:sp>
      <p:sp>
        <p:nvSpPr>
          <p:cNvPr id="5" name="Content Placeholder 4"/>
          <p:cNvSpPr>
            <a:spLocks noGrp="1"/>
          </p:cNvSpPr>
          <p:nvPr>
            <p:ph idx="1"/>
          </p:nvPr>
        </p:nvSpPr>
        <p:spPr/>
        <p:txBody>
          <a:bodyPr>
            <a:normAutofit/>
          </a:bodyPr>
          <a:lstStyle/>
          <a:p>
            <a:r>
              <a:rPr lang="en-US" dirty="0" smtClean="0"/>
              <a:t>Click:  </a:t>
            </a:r>
            <a:r>
              <a:rPr lang="en-US" b="1" dirty="0"/>
              <a:t>Classes/Periods </a:t>
            </a:r>
            <a:r>
              <a:rPr lang="en-US" dirty="0" smtClean="0"/>
              <a:t>tab </a:t>
            </a:r>
          </a:p>
          <a:p>
            <a:r>
              <a:rPr lang="en-US" dirty="0"/>
              <a:t>Click the name of </a:t>
            </a:r>
            <a:endParaRPr lang="en-US" dirty="0" smtClean="0"/>
          </a:p>
          <a:p>
            <a:pPr marL="0" indent="0">
              <a:buNone/>
            </a:pPr>
            <a:r>
              <a:rPr lang="en-US" dirty="0"/>
              <a:t> </a:t>
            </a:r>
            <a:r>
              <a:rPr lang="en-US" dirty="0" smtClean="0"/>
              <a:t>   the class/period </a:t>
            </a:r>
          </a:p>
          <a:p>
            <a:pPr marL="0" indent="0">
              <a:buNone/>
            </a:pPr>
            <a:r>
              <a:rPr lang="en-US" dirty="0"/>
              <a:t> </a:t>
            </a:r>
            <a:r>
              <a:rPr lang="en-US" dirty="0" smtClean="0"/>
              <a:t>   in which </a:t>
            </a:r>
            <a:r>
              <a:rPr lang="en-US" dirty="0"/>
              <a:t>you want </a:t>
            </a:r>
            <a:endParaRPr lang="en-US" dirty="0" smtClean="0"/>
          </a:p>
          <a:p>
            <a:pPr marL="0" indent="0">
              <a:buNone/>
            </a:pPr>
            <a:r>
              <a:rPr lang="en-US" dirty="0" smtClean="0"/>
              <a:t>    to add </a:t>
            </a:r>
            <a:r>
              <a:rPr lang="en-US" dirty="0"/>
              <a:t>a </a:t>
            </a:r>
            <a:r>
              <a:rPr lang="en-US" dirty="0" smtClean="0"/>
              <a:t>student </a:t>
            </a:r>
          </a:p>
          <a:p>
            <a:r>
              <a:rPr lang="en-US" dirty="0" smtClean="0"/>
              <a:t>Click </a:t>
            </a:r>
            <a:r>
              <a:rPr lang="en-US" b="1" dirty="0" smtClean="0"/>
              <a:t>Add </a:t>
            </a:r>
          </a:p>
          <a:p>
            <a:pPr marL="0" indent="0">
              <a:buNone/>
            </a:pPr>
            <a:r>
              <a:rPr lang="en-US" b="1" dirty="0"/>
              <a:t> </a:t>
            </a:r>
            <a:r>
              <a:rPr lang="en-US" b="1" dirty="0" smtClean="0"/>
              <a:t>   Student </a:t>
            </a:r>
            <a:r>
              <a:rPr lang="en-US" dirty="0" smtClean="0"/>
              <a:t>button</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0807" y="2364177"/>
            <a:ext cx="4381321" cy="3761986"/>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6" name="Oval 5"/>
          <p:cNvSpPr/>
          <p:nvPr/>
        </p:nvSpPr>
        <p:spPr>
          <a:xfrm>
            <a:off x="5647007" y="4798767"/>
            <a:ext cx="601133" cy="31187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020807" y="3584380"/>
            <a:ext cx="1626200" cy="31187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4"/>
          </p:nvPr>
        </p:nvSpPr>
        <p:spPr/>
        <p:txBody>
          <a:bodyPr/>
          <a:lstStyle/>
          <a:p>
            <a:fld id="{D3DF9CC1-2D95-6B44-AD84-8EFF3BE5F0CB}" type="slidenum">
              <a:rPr lang="en-US" smtClean="0"/>
              <a:pPr/>
              <a:t>142</a:t>
            </a:fld>
            <a:endParaRPr lang="en-US" dirty="0"/>
          </a:p>
        </p:txBody>
      </p:sp>
    </p:spTree>
    <p:extLst>
      <p:ext uri="{BB962C8B-B14F-4D97-AF65-F5344CB8AC3E}">
        <p14:creationId xmlns:p14="http://schemas.microsoft.com/office/powerpoint/2010/main" val="2606702473"/>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Adding Students</a:t>
            </a:r>
            <a:endParaRPr lang="en-US" dirty="0"/>
          </a:p>
        </p:txBody>
      </p:sp>
      <p:sp>
        <p:nvSpPr>
          <p:cNvPr id="5" name="Content Placeholder 4"/>
          <p:cNvSpPr>
            <a:spLocks noGrp="1"/>
          </p:cNvSpPr>
          <p:nvPr>
            <p:ph idx="1"/>
          </p:nvPr>
        </p:nvSpPr>
        <p:spPr>
          <a:ln w="19050">
            <a:noFill/>
          </a:ln>
        </p:spPr>
        <p:txBody>
          <a:bodyPr>
            <a:normAutofit lnSpcReduction="10000"/>
          </a:bodyPr>
          <a:lstStyle/>
          <a:p>
            <a:r>
              <a:rPr lang="en-US" dirty="0" smtClean="0"/>
              <a:t>Search for the student in the PMRN</a:t>
            </a:r>
          </a:p>
          <a:p>
            <a:pPr marL="0" indent="0">
              <a:buNone/>
            </a:pPr>
            <a:r>
              <a:rPr lang="en-US" dirty="0" smtClean="0"/>
              <a:t>   -  Type student’s </a:t>
            </a:r>
            <a:r>
              <a:rPr lang="en-US" dirty="0"/>
              <a:t>Last Name </a:t>
            </a:r>
            <a:r>
              <a:rPr lang="en-US" dirty="0" smtClean="0"/>
              <a:t> </a:t>
            </a:r>
            <a:r>
              <a:rPr lang="en-US" b="1" dirty="0" smtClean="0"/>
              <a:t>OR</a:t>
            </a:r>
          </a:p>
          <a:p>
            <a:pPr marL="0" indent="0">
              <a:buNone/>
            </a:pPr>
            <a:r>
              <a:rPr lang="en-US" dirty="0"/>
              <a:t> </a:t>
            </a:r>
            <a:r>
              <a:rPr lang="en-US" dirty="0" smtClean="0"/>
              <a:t>  -  Click Show All </a:t>
            </a:r>
          </a:p>
          <a:p>
            <a:pPr marL="0" indent="0">
              <a:buNone/>
            </a:pPr>
            <a:r>
              <a:rPr lang="en-US" dirty="0"/>
              <a:t> </a:t>
            </a:r>
            <a:r>
              <a:rPr lang="en-US" dirty="0" smtClean="0"/>
              <a:t>      button </a:t>
            </a:r>
            <a:r>
              <a:rPr lang="en-US" b="1" dirty="0" smtClean="0"/>
              <a:t>OR</a:t>
            </a:r>
            <a:endParaRPr lang="en-US" b="1" dirty="0"/>
          </a:p>
          <a:p>
            <a:pPr marL="0" indent="0">
              <a:buNone/>
            </a:pPr>
            <a:r>
              <a:rPr lang="en-US" dirty="0" smtClean="0"/>
              <a:t>   -  Click </a:t>
            </a:r>
            <a:r>
              <a:rPr lang="en-US" dirty="0"/>
              <a:t>on the </a:t>
            </a:r>
            <a:endParaRPr lang="en-US" dirty="0" smtClean="0"/>
          </a:p>
          <a:p>
            <a:pPr marL="0" indent="0">
              <a:buNone/>
            </a:pPr>
            <a:r>
              <a:rPr lang="en-US" dirty="0"/>
              <a:t> </a:t>
            </a:r>
            <a:r>
              <a:rPr lang="en-US" dirty="0" smtClean="0"/>
              <a:t>     First  Letter </a:t>
            </a:r>
            <a:r>
              <a:rPr lang="en-US" dirty="0"/>
              <a:t>of </a:t>
            </a:r>
            <a:endParaRPr lang="en-US" dirty="0" smtClean="0"/>
          </a:p>
          <a:p>
            <a:pPr marL="0" indent="0">
              <a:buNone/>
            </a:pPr>
            <a:r>
              <a:rPr lang="en-US" dirty="0"/>
              <a:t> </a:t>
            </a:r>
            <a:r>
              <a:rPr lang="en-US" dirty="0" smtClean="0"/>
              <a:t>     the student’s </a:t>
            </a:r>
          </a:p>
          <a:p>
            <a:pPr marL="0" indent="0">
              <a:buNone/>
            </a:pPr>
            <a:r>
              <a:rPr lang="en-US" dirty="0"/>
              <a:t> </a:t>
            </a:r>
            <a:r>
              <a:rPr lang="en-US" dirty="0" smtClean="0"/>
              <a:t>     Last Name</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1494" y="3006763"/>
            <a:ext cx="4985306" cy="31194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6" name="Oval 5"/>
          <p:cNvSpPr/>
          <p:nvPr/>
        </p:nvSpPr>
        <p:spPr>
          <a:xfrm>
            <a:off x="7001674" y="4788467"/>
            <a:ext cx="601133" cy="31187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5541173" y="5090043"/>
            <a:ext cx="300567" cy="31187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3877474" y="5110643"/>
            <a:ext cx="601133" cy="31187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4"/>
          </p:nvPr>
        </p:nvSpPr>
        <p:spPr/>
        <p:txBody>
          <a:bodyPr/>
          <a:lstStyle/>
          <a:p>
            <a:fld id="{D3DF9CC1-2D95-6B44-AD84-8EFF3BE5F0CB}" type="slidenum">
              <a:rPr lang="en-US" smtClean="0"/>
              <a:pPr/>
              <a:t>143</a:t>
            </a:fld>
            <a:endParaRPr lang="en-US" dirty="0"/>
          </a:p>
        </p:txBody>
      </p:sp>
    </p:spTree>
    <p:extLst>
      <p:ext uri="{BB962C8B-B14F-4D97-AF65-F5344CB8AC3E}">
        <p14:creationId xmlns:p14="http://schemas.microsoft.com/office/powerpoint/2010/main" val="3586122327"/>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Students</a:t>
            </a:r>
            <a:endParaRPr lang="en-US" dirty="0"/>
          </a:p>
        </p:txBody>
      </p:sp>
      <p:sp>
        <p:nvSpPr>
          <p:cNvPr id="3" name="Content Placeholder 2"/>
          <p:cNvSpPr>
            <a:spLocks noGrp="1"/>
          </p:cNvSpPr>
          <p:nvPr>
            <p:ph idx="1"/>
          </p:nvPr>
        </p:nvSpPr>
        <p:spPr>
          <a:xfrm>
            <a:off x="457200" y="1600200"/>
            <a:ext cx="8229600" cy="4730262"/>
          </a:xfrm>
        </p:spPr>
        <p:txBody>
          <a:bodyPr>
            <a:noAutofit/>
          </a:bodyPr>
          <a:lstStyle/>
          <a:p>
            <a:r>
              <a:rPr lang="en-US" dirty="0" smtClean="0"/>
              <a:t>Click </a:t>
            </a:r>
            <a:r>
              <a:rPr lang="en-US" dirty="0"/>
              <a:t>the box(</a:t>
            </a:r>
            <a:r>
              <a:rPr lang="en-US" dirty="0" err="1"/>
              <a:t>es</a:t>
            </a:r>
            <a:r>
              <a:rPr lang="en-US" dirty="0"/>
              <a:t>) in front of their name(s</a:t>
            </a:r>
            <a:r>
              <a:rPr lang="en-US" dirty="0" smtClean="0"/>
              <a:t>) of the student(s) to be added. </a:t>
            </a:r>
            <a:r>
              <a:rPr lang="en-US" dirty="0"/>
              <a:t>Click </a:t>
            </a:r>
            <a:r>
              <a:rPr lang="en-US" b="1" dirty="0"/>
              <a:t>Submit</a:t>
            </a:r>
            <a:r>
              <a:rPr lang="en-US" dirty="0"/>
              <a:t>. </a:t>
            </a:r>
          </a:p>
          <a:p>
            <a:endParaRPr lang="en-US" dirty="0" smtClean="0"/>
          </a:p>
          <a:p>
            <a:endParaRPr lang="en-US" dirty="0"/>
          </a:p>
          <a:p>
            <a:endParaRPr lang="en-US" dirty="0" smtClean="0"/>
          </a:p>
          <a:p>
            <a:endParaRPr lang="en-US" dirty="0" smtClean="0"/>
          </a:p>
          <a:p>
            <a:endParaRPr lang="en-US" dirty="0" smtClean="0"/>
          </a:p>
          <a:p>
            <a:r>
              <a:rPr lang="en-US" dirty="0" smtClean="0"/>
              <a:t>if you did not find your student, you may enroll your student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9013" y="2826144"/>
            <a:ext cx="3772088" cy="2718871"/>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5" name="Oval 4"/>
          <p:cNvSpPr/>
          <p:nvPr/>
        </p:nvSpPr>
        <p:spPr>
          <a:xfrm>
            <a:off x="2622879" y="4897966"/>
            <a:ext cx="183821" cy="2032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4017825" y="5215023"/>
            <a:ext cx="601133" cy="31187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4"/>
          </p:nvPr>
        </p:nvSpPr>
        <p:spPr/>
        <p:txBody>
          <a:bodyPr/>
          <a:lstStyle/>
          <a:p>
            <a:fld id="{D3DF9CC1-2D95-6B44-AD84-8EFF3BE5F0CB}" type="slidenum">
              <a:rPr lang="en-US" smtClean="0"/>
              <a:pPr/>
              <a:t>144</a:t>
            </a:fld>
            <a:endParaRPr lang="en-US" dirty="0"/>
          </a:p>
        </p:txBody>
      </p:sp>
    </p:spTree>
    <p:extLst>
      <p:ext uri="{BB962C8B-B14F-4D97-AF65-F5344CB8AC3E}">
        <p14:creationId xmlns:p14="http://schemas.microsoft.com/office/powerpoint/2010/main" val="39093420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Enrolling Students</a:t>
            </a:r>
            <a:endParaRPr lang="en-US" dirty="0"/>
          </a:p>
        </p:txBody>
      </p:sp>
      <p:sp>
        <p:nvSpPr>
          <p:cNvPr id="3" name="Content Placeholder 2"/>
          <p:cNvSpPr>
            <a:spLocks noGrp="1"/>
          </p:cNvSpPr>
          <p:nvPr>
            <p:ph idx="1"/>
          </p:nvPr>
        </p:nvSpPr>
        <p:spPr/>
        <p:txBody>
          <a:bodyPr/>
          <a:lstStyle/>
          <a:p>
            <a:r>
              <a:rPr lang="en-US" dirty="0" smtClean="0"/>
              <a:t>Students may be enrolled in two different methods</a:t>
            </a:r>
          </a:p>
          <a:p>
            <a:pPr lvl="1"/>
            <a:r>
              <a:rPr lang="en-US" dirty="0" smtClean="0"/>
              <a:t>Enroll student directly into assigned class</a:t>
            </a:r>
          </a:p>
          <a:p>
            <a:pPr lvl="1"/>
            <a:r>
              <a:rPr lang="en-US" dirty="0" smtClean="0"/>
              <a:t>Enroll students into school (class not assigned)</a:t>
            </a:r>
          </a:p>
          <a:p>
            <a:r>
              <a:rPr lang="en-US" dirty="0" smtClean="0"/>
              <a:t>Enroll student into assigned class</a:t>
            </a:r>
          </a:p>
          <a:p>
            <a:pPr lvl="1"/>
            <a:r>
              <a:rPr lang="en-US" dirty="0" smtClean="0"/>
              <a:t>Click </a:t>
            </a:r>
            <a:r>
              <a:rPr lang="en-US" b="1" dirty="0" smtClean="0"/>
              <a:t>Classes/Periods</a:t>
            </a:r>
            <a:r>
              <a:rPr lang="en-US" dirty="0" smtClean="0"/>
              <a:t> tab</a:t>
            </a:r>
          </a:p>
          <a:p>
            <a:pPr lvl="1"/>
            <a:r>
              <a:rPr lang="en-US" dirty="0" smtClean="0"/>
              <a:t>Click name of class</a:t>
            </a:r>
            <a:endParaRPr lang="en-US" dirty="0"/>
          </a:p>
        </p:txBody>
      </p:sp>
      <p:sp>
        <p:nvSpPr>
          <p:cNvPr id="6" name="Slide Number Placeholder 5"/>
          <p:cNvSpPr>
            <a:spLocks noGrp="1"/>
          </p:cNvSpPr>
          <p:nvPr>
            <p:ph type="sldNum" sz="quarter" idx="4"/>
          </p:nvPr>
        </p:nvSpPr>
        <p:spPr/>
        <p:txBody>
          <a:bodyPr/>
          <a:lstStyle/>
          <a:p>
            <a:fld id="{D3DF9CC1-2D95-6B44-AD84-8EFF3BE5F0CB}" type="slidenum">
              <a:rPr lang="en-US" smtClean="0"/>
              <a:pPr/>
              <a:t>145</a:t>
            </a:fld>
            <a:endParaRPr lang="en-US" dirty="0"/>
          </a:p>
        </p:txBody>
      </p:sp>
    </p:spTree>
    <p:extLst>
      <p:ext uri="{BB962C8B-B14F-4D97-AF65-F5344CB8AC3E}">
        <p14:creationId xmlns:p14="http://schemas.microsoft.com/office/powerpoint/2010/main" val="41679467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Enrolling Students</a:t>
            </a:r>
            <a:endParaRPr lang="en-US" dirty="0"/>
          </a:p>
        </p:txBody>
      </p:sp>
      <p:sp>
        <p:nvSpPr>
          <p:cNvPr id="3" name="Content Placeholder 2"/>
          <p:cNvSpPr>
            <a:spLocks noGrp="1"/>
          </p:cNvSpPr>
          <p:nvPr>
            <p:ph idx="1"/>
          </p:nvPr>
        </p:nvSpPr>
        <p:spPr>
          <a:xfrm>
            <a:off x="457200" y="1600200"/>
            <a:ext cx="8229600" cy="4730262"/>
          </a:xfrm>
        </p:spPr>
        <p:txBody>
          <a:bodyPr>
            <a:noAutofit/>
          </a:bodyPr>
          <a:lstStyle/>
          <a:p>
            <a:pPr lvl="1"/>
            <a:r>
              <a:rPr lang="en-US" dirty="0" smtClean="0"/>
              <a:t>Click </a:t>
            </a:r>
            <a:r>
              <a:rPr lang="en-US" b="1" dirty="0" smtClean="0"/>
              <a:t>Enroll Student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4999" y="2121408"/>
            <a:ext cx="5894471" cy="4248657"/>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6" name="Oval 5"/>
          <p:cNvSpPr/>
          <p:nvPr/>
        </p:nvSpPr>
        <p:spPr>
          <a:xfrm>
            <a:off x="4017825" y="4821831"/>
            <a:ext cx="601133" cy="31187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4"/>
          </p:nvPr>
        </p:nvSpPr>
        <p:spPr/>
        <p:txBody>
          <a:bodyPr/>
          <a:lstStyle/>
          <a:p>
            <a:fld id="{D3DF9CC1-2D95-6B44-AD84-8EFF3BE5F0CB}" type="slidenum">
              <a:rPr lang="en-US" smtClean="0"/>
              <a:pPr/>
              <a:t>146</a:t>
            </a:fld>
            <a:endParaRPr lang="en-US" dirty="0"/>
          </a:p>
        </p:txBody>
      </p:sp>
    </p:spTree>
    <p:extLst>
      <p:ext uri="{BB962C8B-B14F-4D97-AF65-F5344CB8AC3E}">
        <p14:creationId xmlns:p14="http://schemas.microsoft.com/office/powerpoint/2010/main" val="844640948"/>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Enrolling Students  </a:t>
            </a:r>
            <a:endParaRPr lang="en-US" dirty="0"/>
          </a:p>
        </p:txBody>
      </p:sp>
      <p:sp>
        <p:nvSpPr>
          <p:cNvPr id="5" name="Content Placeholder 4"/>
          <p:cNvSpPr>
            <a:spLocks noGrp="1"/>
          </p:cNvSpPr>
          <p:nvPr>
            <p:ph idx="1"/>
          </p:nvPr>
        </p:nvSpPr>
        <p:spPr>
          <a:xfrm>
            <a:off x="457200" y="1600201"/>
            <a:ext cx="8229600" cy="1938528"/>
          </a:xfrm>
        </p:spPr>
        <p:txBody>
          <a:bodyPr>
            <a:normAutofit fontScale="92500" lnSpcReduction="20000"/>
          </a:bodyPr>
          <a:lstStyle/>
          <a:p>
            <a:pPr lvl="1"/>
            <a:r>
              <a:rPr lang="en-US" dirty="0" smtClean="0"/>
              <a:t>Search for the student</a:t>
            </a:r>
          </a:p>
          <a:p>
            <a:pPr lvl="1"/>
            <a:r>
              <a:rPr lang="en-US" dirty="0" smtClean="0"/>
              <a:t>If you are sure your student is not in the PMRN, click the </a:t>
            </a:r>
            <a:r>
              <a:rPr lang="en-US" b="1" dirty="0" smtClean="0"/>
              <a:t>radio button </a:t>
            </a:r>
            <a:r>
              <a:rPr lang="en-US" dirty="0" smtClean="0"/>
              <a:t>to the left of </a:t>
            </a:r>
            <a:r>
              <a:rPr lang="en-US" i="1" dirty="0" smtClean="0"/>
              <a:t>I want to enroll a new student</a:t>
            </a:r>
            <a:endParaRPr lang="en-US" dirty="0" smtClean="0"/>
          </a:p>
          <a:p>
            <a:pPr lvl="1"/>
            <a:r>
              <a:rPr lang="en-US" dirty="0" smtClean="0"/>
              <a:t>Click </a:t>
            </a:r>
            <a:r>
              <a:rPr lang="en-US" b="1" dirty="0" smtClean="0"/>
              <a:t>Next</a:t>
            </a:r>
            <a:endParaRPr lang="en-US" dirty="0"/>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8309"/>
          <a:stretch/>
        </p:blipFill>
        <p:spPr bwMode="auto">
          <a:xfrm>
            <a:off x="1884172" y="3538728"/>
            <a:ext cx="5506980" cy="2691608"/>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7" name="Oval 6"/>
          <p:cNvSpPr/>
          <p:nvPr/>
        </p:nvSpPr>
        <p:spPr>
          <a:xfrm>
            <a:off x="1879092" y="5553841"/>
            <a:ext cx="170180" cy="24751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6562397" y="5709779"/>
            <a:ext cx="601133" cy="31187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4"/>
          </p:nvPr>
        </p:nvSpPr>
        <p:spPr/>
        <p:txBody>
          <a:bodyPr/>
          <a:lstStyle/>
          <a:p>
            <a:fld id="{D3DF9CC1-2D95-6B44-AD84-8EFF3BE5F0CB}" type="slidenum">
              <a:rPr lang="en-US" smtClean="0"/>
              <a:pPr/>
              <a:t>147</a:t>
            </a:fld>
            <a:endParaRPr lang="en-US" dirty="0"/>
          </a:p>
        </p:txBody>
      </p:sp>
    </p:spTree>
    <p:extLst>
      <p:ext uri="{BB962C8B-B14F-4D97-AF65-F5344CB8AC3E}">
        <p14:creationId xmlns:p14="http://schemas.microsoft.com/office/powerpoint/2010/main" val="3945917215"/>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981" y="2582545"/>
            <a:ext cx="4577395" cy="236435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Title 3"/>
          <p:cNvSpPr>
            <a:spLocks noGrp="1"/>
          </p:cNvSpPr>
          <p:nvPr>
            <p:ph type="title"/>
          </p:nvPr>
        </p:nvSpPr>
        <p:spPr/>
        <p:txBody>
          <a:bodyPr/>
          <a:lstStyle/>
          <a:p>
            <a:r>
              <a:rPr lang="en-US" dirty="0" smtClean="0"/>
              <a:t>Enrolling Students  </a:t>
            </a:r>
            <a:endParaRPr lang="en-US" dirty="0"/>
          </a:p>
        </p:txBody>
      </p:sp>
      <p:sp>
        <p:nvSpPr>
          <p:cNvPr id="5" name="Content Placeholder 4"/>
          <p:cNvSpPr>
            <a:spLocks noGrp="1"/>
          </p:cNvSpPr>
          <p:nvPr>
            <p:ph idx="1"/>
          </p:nvPr>
        </p:nvSpPr>
        <p:spPr/>
        <p:txBody>
          <a:bodyPr>
            <a:normAutofit/>
          </a:bodyPr>
          <a:lstStyle/>
          <a:p>
            <a:r>
              <a:rPr lang="en-US" dirty="0" smtClean="0"/>
              <a:t>Enter student information</a:t>
            </a:r>
          </a:p>
          <a:p>
            <a:pPr lvl="1"/>
            <a:r>
              <a:rPr lang="en-US" dirty="0" smtClean="0"/>
              <a:t>Identifier</a:t>
            </a:r>
          </a:p>
          <a:p>
            <a:pPr lvl="1"/>
            <a:r>
              <a:rPr lang="en-US" dirty="0" smtClean="0"/>
              <a:t>First, Last Name</a:t>
            </a:r>
          </a:p>
          <a:p>
            <a:pPr lvl="1"/>
            <a:r>
              <a:rPr lang="en-US" dirty="0" smtClean="0"/>
              <a:t>Birthdate</a:t>
            </a:r>
          </a:p>
          <a:p>
            <a:pPr lvl="1"/>
            <a:r>
              <a:rPr lang="en-US" dirty="0" smtClean="0"/>
              <a:t>Gender</a:t>
            </a:r>
          </a:p>
          <a:p>
            <a:pPr lvl="1"/>
            <a:r>
              <a:rPr lang="en-US" dirty="0" smtClean="0"/>
              <a:t>Class Period</a:t>
            </a:r>
          </a:p>
          <a:p>
            <a:r>
              <a:rPr lang="en-US" dirty="0" smtClean="0"/>
              <a:t>Click </a:t>
            </a:r>
            <a:r>
              <a:rPr lang="en-US" b="1" dirty="0" smtClean="0"/>
              <a:t>Add</a:t>
            </a:r>
            <a:endParaRPr lang="en-US" dirty="0"/>
          </a:p>
        </p:txBody>
      </p:sp>
      <p:sp>
        <p:nvSpPr>
          <p:cNvPr id="7" name="Oval 6"/>
          <p:cNvSpPr/>
          <p:nvPr/>
        </p:nvSpPr>
        <p:spPr>
          <a:xfrm>
            <a:off x="7461504" y="4274503"/>
            <a:ext cx="394208" cy="24751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4261104" y="2674950"/>
            <a:ext cx="1905529" cy="1732457"/>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p:txBody>
          <a:bodyPr/>
          <a:lstStyle/>
          <a:p>
            <a:fld id="{D3DF9CC1-2D95-6B44-AD84-8EFF3BE5F0CB}" type="slidenum">
              <a:rPr lang="en-US" smtClean="0"/>
              <a:pPr/>
              <a:t>148</a:t>
            </a:fld>
            <a:endParaRPr lang="en-US" dirty="0"/>
          </a:p>
        </p:txBody>
      </p:sp>
    </p:spTree>
    <p:extLst>
      <p:ext uri="{BB962C8B-B14F-4D97-AF65-F5344CB8AC3E}">
        <p14:creationId xmlns:p14="http://schemas.microsoft.com/office/powerpoint/2010/main" val="2366097153"/>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Enrolling Students  </a:t>
            </a:r>
            <a:endParaRPr lang="en-US" dirty="0"/>
          </a:p>
        </p:txBody>
      </p:sp>
      <p:sp>
        <p:nvSpPr>
          <p:cNvPr id="5" name="Content Placeholder 4"/>
          <p:cNvSpPr>
            <a:spLocks noGrp="1"/>
          </p:cNvSpPr>
          <p:nvPr>
            <p:ph idx="1"/>
          </p:nvPr>
        </p:nvSpPr>
        <p:spPr>
          <a:xfrm>
            <a:off x="457200" y="1477368"/>
            <a:ext cx="8229600" cy="4525963"/>
          </a:xfrm>
        </p:spPr>
        <p:txBody>
          <a:bodyPr>
            <a:normAutofit/>
          </a:bodyPr>
          <a:lstStyle/>
          <a:p>
            <a:r>
              <a:rPr lang="en-US" dirty="0" smtClean="0"/>
              <a:t>Click </a:t>
            </a:r>
            <a:r>
              <a:rPr lang="en-US" b="1" dirty="0" smtClean="0"/>
              <a:t>Students </a:t>
            </a:r>
            <a:r>
              <a:rPr lang="en-US" dirty="0" smtClean="0"/>
              <a:t>tab</a:t>
            </a:r>
            <a:endParaRPr lang="en-US" strike="sngStrike" dirty="0" smtClean="0"/>
          </a:p>
          <a:p>
            <a:r>
              <a:rPr lang="en-US" dirty="0" smtClean="0"/>
              <a:t>Click </a:t>
            </a:r>
            <a:r>
              <a:rPr lang="en-US" b="1" dirty="0" smtClean="0"/>
              <a:t>Enroll a Student </a:t>
            </a:r>
            <a:r>
              <a:rPr lang="en-US" dirty="0" smtClean="0"/>
              <a:t> button</a:t>
            </a:r>
            <a:endParaRPr lang="en-US" b="1" dirty="0" smtClean="0"/>
          </a:p>
          <a:p>
            <a:r>
              <a:rPr lang="en-US" b="1" dirty="0" smtClean="0"/>
              <a:t>Search</a:t>
            </a:r>
            <a:r>
              <a:rPr lang="en-US" dirty="0" smtClean="0"/>
              <a:t> for student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3178" y="3386866"/>
            <a:ext cx="5719344" cy="3191226"/>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Oval 1"/>
          <p:cNvSpPr/>
          <p:nvPr/>
        </p:nvSpPr>
        <p:spPr>
          <a:xfrm>
            <a:off x="2988860" y="3386866"/>
            <a:ext cx="518615" cy="28438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1723178" y="5868537"/>
            <a:ext cx="815306" cy="382138"/>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4"/>
          </p:nvPr>
        </p:nvSpPr>
        <p:spPr/>
        <p:txBody>
          <a:bodyPr/>
          <a:lstStyle/>
          <a:p>
            <a:fld id="{D3DF9CC1-2D95-6B44-AD84-8EFF3BE5F0CB}" type="slidenum">
              <a:rPr lang="en-US" smtClean="0"/>
              <a:pPr/>
              <a:t>149</a:t>
            </a:fld>
            <a:endParaRPr lang="en-US" dirty="0"/>
          </a:p>
        </p:txBody>
      </p:sp>
    </p:spTree>
    <p:extLst>
      <p:ext uri="{BB962C8B-B14F-4D97-AF65-F5344CB8AC3E}">
        <p14:creationId xmlns:p14="http://schemas.microsoft.com/office/powerpoint/2010/main" val="32988478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Topics</a:t>
            </a:r>
            <a:endParaRPr lang="en-US" dirty="0"/>
          </a:p>
        </p:txBody>
      </p:sp>
      <p:sp>
        <p:nvSpPr>
          <p:cNvPr id="3" name="Content Placeholder 2"/>
          <p:cNvSpPr>
            <a:spLocks noGrp="1"/>
          </p:cNvSpPr>
          <p:nvPr>
            <p:ph idx="1"/>
          </p:nvPr>
        </p:nvSpPr>
        <p:spPr>
          <a:xfrm>
            <a:off x="1181100" y="1600200"/>
            <a:ext cx="7505700" cy="4525963"/>
          </a:xfrm>
        </p:spPr>
        <p:txBody>
          <a:bodyPr>
            <a:normAutofit fontScale="92500"/>
          </a:bodyPr>
          <a:lstStyle/>
          <a:p>
            <a:pPr>
              <a:buFont typeface="Wingdings" panose="05000000000000000000" pitchFamily="2" charset="2"/>
              <a:buChar char="ü"/>
            </a:pPr>
            <a:r>
              <a:rPr lang="en-US" b="1" dirty="0"/>
              <a:t>Assessment and the FAIR-FS: An </a:t>
            </a:r>
            <a:r>
              <a:rPr lang="en-US" b="1" dirty="0" smtClean="0"/>
              <a:t>Overview</a:t>
            </a:r>
          </a:p>
          <a:p>
            <a:pPr>
              <a:buFont typeface="Arial" panose="020B0604020202020204" pitchFamily="34" charset="0"/>
              <a:buChar char="•"/>
            </a:pPr>
            <a:r>
              <a:rPr lang="en-US" dirty="0"/>
              <a:t>Development of the </a:t>
            </a:r>
            <a:r>
              <a:rPr lang="en-US" dirty="0" smtClean="0"/>
              <a:t>FAIR-FS</a:t>
            </a:r>
            <a:endParaRPr lang="en-US" b="1" dirty="0"/>
          </a:p>
          <a:p>
            <a:r>
              <a:rPr lang="en-US" dirty="0" smtClean="0"/>
              <a:t>System </a:t>
            </a:r>
            <a:r>
              <a:rPr lang="en-US" dirty="0"/>
              <a:t>Specifications</a:t>
            </a:r>
          </a:p>
          <a:p>
            <a:r>
              <a:rPr lang="en-US" dirty="0"/>
              <a:t>PMRN Overview</a:t>
            </a:r>
          </a:p>
          <a:p>
            <a:r>
              <a:rPr lang="en-US" dirty="0"/>
              <a:t>Single Sign-On</a:t>
            </a:r>
          </a:p>
          <a:p>
            <a:r>
              <a:rPr lang="en-US" dirty="0"/>
              <a:t>Principal’s Role</a:t>
            </a:r>
          </a:p>
          <a:p>
            <a:r>
              <a:rPr lang="en-US" dirty="0"/>
              <a:t>PMRN Manager’s Role</a:t>
            </a:r>
          </a:p>
          <a:p>
            <a:r>
              <a:rPr lang="en-US" dirty="0"/>
              <a:t>Coach’s Log</a:t>
            </a:r>
          </a:p>
          <a:p>
            <a:pPr marL="457200" indent="-457200">
              <a:buFont typeface="Wingdings" pitchFamily="2" charset="2"/>
              <a:buChar char="§"/>
            </a:pPr>
            <a:endParaRPr lang="en-US" sz="2400" dirty="0"/>
          </a:p>
        </p:txBody>
      </p:sp>
      <p:sp>
        <p:nvSpPr>
          <p:cNvPr id="9" name="Slide Number Placeholder 8"/>
          <p:cNvSpPr>
            <a:spLocks noGrp="1"/>
          </p:cNvSpPr>
          <p:nvPr>
            <p:ph type="sldNum" sz="quarter" idx="4"/>
          </p:nvPr>
        </p:nvSpPr>
        <p:spPr/>
        <p:txBody>
          <a:bodyPr/>
          <a:lstStyle/>
          <a:p>
            <a:fld id="{D3DF9CC1-2D95-6B44-AD84-8EFF3BE5F0CB}" type="slidenum">
              <a:rPr lang="en-US" smtClean="0"/>
              <a:pPr/>
              <a:t>15</a:t>
            </a:fld>
            <a:endParaRPr lang="en-US" dirty="0"/>
          </a:p>
        </p:txBody>
      </p:sp>
    </p:spTree>
    <p:extLst>
      <p:ext uri="{BB962C8B-B14F-4D97-AF65-F5344CB8AC3E}">
        <p14:creationId xmlns:p14="http://schemas.microsoft.com/office/powerpoint/2010/main" val="1115438279"/>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Enrolling Students  </a:t>
            </a:r>
            <a:endParaRPr lang="en-US" dirty="0"/>
          </a:p>
        </p:txBody>
      </p:sp>
      <p:sp>
        <p:nvSpPr>
          <p:cNvPr id="5" name="Content Placeholder 4"/>
          <p:cNvSpPr>
            <a:spLocks noGrp="1"/>
          </p:cNvSpPr>
          <p:nvPr>
            <p:ph idx="1"/>
          </p:nvPr>
        </p:nvSpPr>
        <p:spPr/>
        <p:txBody>
          <a:bodyPr>
            <a:normAutofit/>
          </a:bodyPr>
          <a:lstStyle/>
          <a:p>
            <a:r>
              <a:rPr lang="en-US" dirty="0" smtClean="0"/>
              <a:t>If you are sure your student is not in the PMRN, click the </a:t>
            </a:r>
            <a:r>
              <a:rPr lang="en-US" b="1" dirty="0" smtClean="0"/>
              <a:t>radio button </a:t>
            </a:r>
            <a:r>
              <a:rPr lang="en-US" dirty="0" smtClean="0"/>
              <a:t>to the left of </a:t>
            </a:r>
            <a:r>
              <a:rPr lang="en-US" i="1" dirty="0" smtClean="0"/>
              <a:t>I want to enroll a new student</a:t>
            </a:r>
            <a:endParaRPr lang="en-US" dirty="0" smtClean="0"/>
          </a:p>
          <a:p>
            <a:r>
              <a:rPr lang="en-US" dirty="0" smtClean="0"/>
              <a:t>Click </a:t>
            </a:r>
            <a:r>
              <a:rPr lang="en-US" b="1" dirty="0" smtClean="0"/>
              <a:t>Next</a:t>
            </a:r>
            <a:endParaRPr lang="en-US" dirty="0"/>
          </a:p>
          <a:p>
            <a:r>
              <a:rPr lang="en-US" sz="2800" b="1" i="1" dirty="0" smtClean="0"/>
              <a:t>Note: </a:t>
            </a:r>
            <a:endParaRPr lang="en-US" sz="2800" b="1" dirty="0"/>
          </a:p>
          <a:p>
            <a:pPr marL="0" indent="0">
              <a:buNone/>
            </a:pPr>
            <a:r>
              <a:rPr lang="en-US" sz="2200" i="1" dirty="0" smtClean="0"/>
              <a:t>    Student must </a:t>
            </a:r>
          </a:p>
          <a:p>
            <a:pPr marL="0" indent="0">
              <a:buNone/>
            </a:pPr>
            <a:r>
              <a:rPr lang="en-US" sz="2200" i="1" dirty="0" smtClean="0"/>
              <a:t>    still be assigned </a:t>
            </a:r>
          </a:p>
          <a:p>
            <a:pPr marL="0" indent="0">
              <a:buNone/>
            </a:pPr>
            <a:r>
              <a:rPr lang="en-US" sz="2200" i="1" dirty="0"/>
              <a:t> </a:t>
            </a:r>
            <a:r>
              <a:rPr lang="en-US" sz="2200" i="1" dirty="0" smtClean="0"/>
              <a:t>   to a class</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8300" y="3111916"/>
            <a:ext cx="5506980" cy="293554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7" name="Oval 6"/>
          <p:cNvSpPr/>
          <p:nvPr/>
        </p:nvSpPr>
        <p:spPr>
          <a:xfrm>
            <a:off x="2903220" y="5370961"/>
            <a:ext cx="170180" cy="24751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7586525" y="5526899"/>
            <a:ext cx="601133" cy="31187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4"/>
          </p:nvPr>
        </p:nvSpPr>
        <p:spPr/>
        <p:txBody>
          <a:bodyPr/>
          <a:lstStyle/>
          <a:p>
            <a:fld id="{D3DF9CC1-2D95-6B44-AD84-8EFF3BE5F0CB}" type="slidenum">
              <a:rPr lang="en-US" smtClean="0"/>
              <a:pPr/>
              <a:t>150</a:t>
            </a:fld>
            <a:endParaRPr lang="en-US" dirty="0"/>
          </a:p>
        </p:txBody>
      </p:sp>
    </p:spTree>
    <p:extLst>
      <p:ext uri="{BB962C8B-B14F-4D97-AF65-F5344CB8AC3E}">
        <p14:creationId xmlns:p14="http://schemas.microsoft.com/office/powerpoint/2010/main" val="858307461"/>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73" t="21964" r="21876" b="13103"/>
          <a:stretch/>
        </p:blipFill>
        <p:spPr bwMode="auto">
          <a:xfrm>
            <a:off x="3813048" y="2715768"/>
            <a:ext cx="4944914" cy="2368296"/>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Title 3"/>
          <p:cNvSpPr>
            <a:spLocks noGrp="1"/>
          </p:cNvSpPr>
          <p:nvPr>
            <p:ph type="title"/>
          </p:nvPr>
        </p:nvSpPr>
        <p:spPr/>
        <p:txBody>
          <a:bodyPr/>
          <a:lstStyle/>
          <a:p>
            <a:r>
              <a:rPr lang="en-US" dirty="0" smtClean="0"/>
              <a:t>Enrolling Students  </a:t>
            </a:r>
            <a:endParaRPr lang="en-US" dirty="0"/>
          </a:p>
        </p:txBody>
      </p:sp>
      <p:sp>
        <p:nvSpPr>
          <p:cNvPr id="5" name="Content Placeholder 4"/>
          <p:cNvSpPr>
            <a:spLocks noGrp="1"/>
          </p:cNvSpPr>
          <p:nvPr>
            <p:ph idx="1"/>
          </p:nvPr>
        </p:nvSpPr>
        <p:spPr/>
        <p:txBody>
          <a:bodyPr>
            <a:normAutofit/>
          </a:bodyPr>
          <a:lstStyle/>
          <a:p>
            <a:r>
              <a:rPr lang="en-US" dirty="0" smtClean="0"/>
              <a:t>Enter student information</a:t>
            </a:r>
          </a:p>
          <a:p>
            <a:pPr lvl="1"/>
            <a:r>
              <a:rPr lang="en-US" dirty="0" smtClean="0"/>
              <a:t>Identifier</a:t>
            </a:r>
          </a:p>
          <a:p>
            <a:pPr lvl="1"/>
            <a:r>
              <a:rPr lang="en-US" dirty="0" smtClean="0"/>
              <a:t>First, Last Name</a:t>
            </a:r>
          </a:p>
          <a:p>
            <a:pPr lvl="1"/>
            <a:r>
              <a:rPr lang="en-US" dirty="0" smtClean="0"/>
              <a:t>Birthdate</a:t>
            </a:r>
          </a:p>
          <a:p>
            <a:pPr lvl="1"/>
            <a:r>
              <a:rPr lang="en-US" dirty="0" smtClean="0"/>
              <a:t>Grade Level</a:t>
            </a:r>
          </a:p>
          <a:p>
            <a:pPr lvl="1"/>
            <a:r>
              <a:rPr lang="en-US" dirty="0" smtClean="0"/>
              <a:t>Gender</a:t>
            </a:r>
          </a:p>
          <a:p>
            <a:r>
              <a:rPr lang="en-US" dirty="0" smtClean="0"/>
              <a:t>Click </a:t>
            </a:r>
            <a:r>
              <a:rPr lang="en-US" b="1" dirty="0" smtClean="0"/>
              <a:t>Add</a:t>
            </a:r>
            <a:endParaRPr lang="en-US" dirty="0"/>
          </a:p>
        </p:txBody>
      </p:sp>
      <p:sp>
        <p:nvSpPr>
          <p:cNvPr id="7" name="Oval 6"/>
          <p:cNvSpPr/>
          <p:nvPr/>
        </p:nvSpPr>
        <p:spPr>
          <a:xfrm>
            <a:off x="7781544" y="4375087"/>
            <a:ext cx="394208" cy="24751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4379976" y="2729814"/>
            <a:ext cx="1905529" cy="1732457"/>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p:txBody>
          <a:bodyPr/>
          <a:lstStyle/>
          <a:p>
            <a:fld id="{D3DF9CC1-2D95-6B44-AD84-8EFF3BE5F0CB}" type="slidenum">
              <a:rPr lang="en-US" smtClean="0"/>
              <a:pPr/>
              <a:t>151</a:t>
            </a:fld>
            <a:endParaRPr lang="en-US" dirty="0"/>
          </a:p>
        </p:txBody>
      </p:sp>
    </p:spTree>
    <p:extLst>
      <p:ext uri="{BB962C8B-B14F-4D97-AF65-F5344CB8AC3E}">
        <p14:creationId xmlns:p14="http://schemas.microsoft.com/office/powerpoint/2010/main" val="903957063"/>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Assigning Classes </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1483" y="1751694"/>
            <a:ext cx="5372564" cy="4439178"/>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6" name="Oval 5"/>
          <p:cNvSpPr/>
          <p:nvPr/>
        </p:nvSpPr>
        <p:spPr>
          <a:xfrm>
            <a:off x="2729132" y="2828043"/>
            <a:ext cx="519263" cy="31187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2167466" y="3661408"/>
            <a:ext cx="898463" cy="25019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3347198" y="3630566"/>
            <a:ext cx="335802" cy="28103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1821275" y="4151776"/>
            <a:ext cx="907857" cy="394824"/>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867400" y="5674666"/>
            <a:ext cx="601133" cy="31187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4"/>
          </p:nvPr>
        </p:nvSpPr>
        <p:spPr/>
        <p:txBody>
          <a:bodyPr/>
          <a:lstStyle/>
          <a:p>
            <a:fld id="{D3DF9CC1-2D95-6B44-AD84-8EFF3BE5F0CB}" type="slidenum">
              <a:rPr lang="en-US" smtClean="0"/>
              <a:pPr/>
              <a:t>152</a:t>
            </a:fld>
            <a:endParaRPr lang="en-US" dirty="0"/>
          </a:p>
        </p:txBody>
      </p:sp>
    </p:spTree>
    <p:extLst>
      <p:ext uri="{BB962C8B-B14F-4D97-AF65-F5344CB8AC3E}">
        <p14:creationId xmlns:p14="http://schemas.microsoft.com/office/powerpoint/2010/main" val="34741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Removing Students</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470" y="1617352"/>
            <a:ext cx="6705954" cy="4553684"/>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7" name="Oval 6"/>
          <p:cNvSpPr/>
          <p:nvPr/>
        </p:nvSpPr>
        <p:spPr>
          <a:xfrm>
            <a:off x="2197107" y="2086931"/>
            <a:ext cx="601133" cy="31187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6896684" y="4574638"/>
            <a:ext cx="809330" cy="31187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4"/>
          </p:nvPr>
        </p:nvSpPr>
        <p:spPr/>
        <p:txBody>
          <a:bodyPr/>
          <a:lstStyle/>
          <a:p>
            <a:fld id="{D3DF9CC1-2D95-6B44-AD84-8EFF3BE5F0CB}" type="slidenum">
              <a:rPr lang="en-US" smtClean="0"/>
              <a:pPr/>
              <a:t>153</a:t>
            </a:fld>
            <a:endParaRPr lang="en-US" dirty="0"/>
          </a:p>
        </p:txBody>
      </p:sp>
    </p:spTree>
    <p:extLst>
      <p:ext uri="{BB962C8B-B14F-4D97-AF65-F5344CB8AC3E}">
        <p14:creationId xmlns:p14="http://schemas.microsoft.com/office/powerpoint/2010/main" val="19797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Removing Students</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771" y="1924430"/>
            <a:ext cx="7533910" cy="3876146"/>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7" name="Oval 6"/>
          <p:cNvSpPr/>
          <p:nvPr/>
        </p:nvSpPr>
        <p:spPr>
          <a:xfrm>
            <a:off x="955155" y="4784771"/>
            <a:ext cx="294561" cy="155938"/>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5684469" y="3746321"/>
            <a:ext cx="601133" cy="31187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4"/>
          </p:nvPr>
        </p:nvSpPr>
        <p:spPr/>
        <p:txBody>
          <a:bodyPr/>
          <a:lstStyle/>
          <a:p>
            <a:fld id="{D3DF9CC1-2D95-6B44-AD84-8EFF3BE5F0CB}" type="slidenum">
              <a:rPr lang="en-US" smtClean="0"/>
              <a:pPr/>
              <a:t>154</a:t>
            </a:fld>
            <a:endParaRPr lang="en-US" dirty="0"/>
          </a:p>
        </p:txBody>
      </p:sp>
    </p:spTree>
    <p:extLst>
      <p:ext uri="{BB962C8B-B14F-4D97-AF65-F5344CB8AC3E}">
        <p14:creationId xmlns:p14="http://schemas.microsoft.com/office/powerpoint/2010/main" val="1395704987"/>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Deleting Classes </a:t>
            </a:r>
            <a:endParaRPr lang="en-US" dirty="0"/>
          </a:p>
        </p:txBody>
      </p:sp>
      <p:sp>
        <p:nvSpPr>
          <p:cNvPr id="5" name="Content Placeholder 4"/>
          <p:cNvSpPr>
            <a:spLocks noGrp="1"/>
          </p:cNvSpPr>
          <p:nvPr>
            <p:ph idx="1"/>
          </p:nvPr>
        </p:nvSpPr>
        <p:spPr>
          <a:xfrm>
            <a:off x="457200" y="1583018"/>
            <a:ext cx="8229600" cy="4378045"/>
          </a:xfrm>
        </p:spPr>
        <p:txBody>
          <a:bodyPr/>
          <a:lstStyle/>
          <a:p>
            <a:pPr lvl="1">
              <a:buFont typeface="Arial" panose="020B0604020202020204" pitchFamily="34" charset="0"/>
              <a:buChar char="•"/>
            </a:pPr>
            <a:r>
              <a:rPr lang="en-US" dirty="0" smtClean="0"/>
              <a:t>Click Delete Class/Period next to the teacher’s name and period (option available only if no students are enrolled in class)</a:t>
            </a:r>
          </a:p>
          <a:p>
            <a:pPr marL="914400" lvl="2"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7466" y="3068984"/>
            <a:ext cx="4889704" cy="3433416"/>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6" name="Oval 5"/>
          <p:cNvSpPr/>
          <p:nvPr/>
        </p:nvSpPr>
        <p:spPr>
          <a:xfrm>
            <a:off x="4612318" y="5274309"/>
            <a:ext cx="898463" cy="154941"/>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4"/>
          </p:nvPr>
        </p:nvSpPr>
        <p:spPr/>
        <p:txBody>
          <a:bodyPr/>
          <a:lstStyle/>
          <a:p>
            <a:fld id="{D3DF9CC1-2D95-6B44-AD84-8EFF3BE5F0CB}" type="slidenum">
              <a:rPr lang="en-US" smtClean="0"/>
              <a:pPr/>
              <a:t>155</a:t>
            </a:fld>
            <a:endParaRPr lang="en-US" dirty="0"/>
          </a:p>
        </p:txBody>
      </p:sp>
    </p:spTree>
    <p:extLst>
      <p:ext uri="{BB962C8B-B14F-4D97-AF65-F5344CB8AC3E}">
        <p14:creationId xmlns:p14="http://schemas.microsoft.com/office/powerpoint/2010/main" val="1003533321"/>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402" y="1666876"/>
            <a:ext cx="7132288" cy="4543424"/>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a:t>Withdrawing </a:t>
            </a:r>
            <a:r>
              <a:rPr lang="en-US" dirty="0" smtClean="0"/>
              <a:t>Students</a:t>
            </a:r>
            <a:endParaRPr lang="en-US" dirty="0"/>
          </a:p>
        </p:txBody>
      </p:sp>
      <p:sp>
        <p:nvSpPr>
          <p:cNvPr id="7" name="Oval 6"/>
          <p:cNvSpPr/>
          <p:nvPr/>
        </p:nvSpPr>
        <p:spPr>
          <a:xfrm>
            <a:off x="6985391" y="3706450"/>
            <a:ext cx="601133" cy="31187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159933" y="5320442"/>
            <a:ext cx="313267" cy="23369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4"/>
          </p:nvPr>
        </p:nvSpPr>
        <p:spPr/>
        <p:txBody>
          <a:bodyPr/>
          <a:lstStyle/>
          <a:p>
            <a:fld id="{D3DF9CC1-2D95-6B44-AD84-8EFF3BE5F0CB}" type="slidenum">
              <a:rPr lang="en-US" smtClean="0"/>
              <a:pPr/>
              <a:t>156</a:t>
            </a:fld>
            <a:endParaRPr lang="en-US" dirty="0"/>
          </a:p>
        </p:txBody>
      </p:sp>
    </p:spTree>
    <p:extLst>
      <p:ext uri="{BB962C8B-B14F-4D97-AF65-F5344CB8AC3E}">
        <p14:creationId xmlns:p14="http://schemas.microsoft.com/office/powerpoint/2010/main" val="3994581751"/>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Topics Covered</a:t>
            </a:r>
            <a:endParaRPr lang="en-US" dirty="0"/>
          </a:p>
        </p:txBody>
      </p:sp>
      <p:sp>
        <p:nvSpPr>
          <p:cNvPr id="5" name="Content Placeholder 4"/>
          <p:cNvSpPr>
            <a:spLocks noGrp="1"/>
          </p:cNvSpPr>
          <p:nvPr>
            <p:ph idx="1"/>
          </p:nvPr>
        </p:nvSpPr>
        <p:spPr/>
        <p:txBody>
          <a:bodyPr>
            <a:normAutofit fontScale="92500" lnSpcReduction="20000"/>
          </a:bodyPr>
          <a:lstStyle/>
          <a:p>
            <a:pPr>
              <a:buFont typeface="Wingdings" panose="05000000000000000000" pitchFamily="2" charset="2"/>
              <a:buChar char="ü"/>
            </a:pPr>
            <a:r>
              <a:rPr lang="en-US" dirty="0" smtClean="0"/>
              <a:t>PMRN Manager Sign In</a:t>
            </a:r>
          </a:p>
          <a:p>
            <a:pPr>
              <a:buFont typeface="Wingdings" panose="05000000000000000000" pitchFamily="2" charset="2"/>
              <a:buChar char="ü"/>
            </a:pPr>
            <a:r>
              <a:rPr lang="en-US" dirty="0" smtClean="0"/>
              <a:t>PMRN Access Levels</a:t>
            </a:r>
          </a:p>
          <a:p>
            <a:pPr>
              <a:buFont typeface="Wingdings" panose="05000000000000000000" pitchFamily="2" charset="2"/>
              <a:buChar char="ü"/>
            </a:pPr>
            <a:r>
              <a:rPr lang="en-US" dirty="0" smtClean="0"/>
              <a:t>Adding Users</a:t>
            </a:r>
          </a:p>
          <a:p>
            <a:pPr lvl="1"/>
            <a:r>
              <a:rPr lang="en-US" dirty="0" smtClean="0"/>
              <a:t>Removing Users</a:t>
            </a:r>
          </a:p>
          <a:p>
            <a:pPr>
              <a:buFont typeface="Wingdings" panose="05000000000000000000" pitchFamily="2" charset="2"/>
              <a:buChar char="ü"/>
            </a:pPr>
            <a:r>
              <a:rPr lang="en-US" dirty="0" smtClean="0"/>
              <a:t>Adding Teachers</a:t>
            </a:r>
          </a:p>
          <a:p>
            <a:pPr lvl="1"/>
            <a:r>
              <a:rPr lang="en-US" dirty="0" smtClean="0"/>
              <a:t>Removing Teachers</a:t>
            </a:r>
          </a:p>
          <a:p>
            <a:pPr>
              <a:buFont typeface="Wingdings" panose="05000000000000000000" pitchFamily="2" charset="2"/>
              <a:buChar char="ü"/>
            </a:pPr>
            <a:r>
              <a:rPr lang="en-US" dirty="0" smtClean="0"/>
              <a:t>Creating Classes</a:t>
            </a:r>
          </a:p>
          <a:p>
            <a:pPr lvl="1"/>
            <a:r>
              <a:rPr lang="en-US" dirty="0" smtClean="0"/>
              <a:t>Adding, Deleting, Assigning</a:t>
            </a:r>
          </a:p>
          <a:p>
            <a:pPr>
              <a:buFont typeface="Wingdings" panose="05000000000000000000" pitchFamily="2" charset="2"/>
              <a:buChar char="ü"/>
            </a:pPr>
            <a:r>
              <a:rPr lang="en-US" dirty="0" smtClean="0"/>
              <a:t>Enrolling Students</a:t>
            </a:r>
          </a:p>
          <a:p>
            <a:pPr lvl="1"/>
            <a:r>
              <a:rPr lang="en-US" dirty="0" smtClean="0"/>
              <a:t>Enrolling, Adding, Removing, Withdrawing</a:t>
            </a:r>
            <a:endParaRPr lang="en-US" dirty="0"/>
          </a:p>
        </p:txBody>
      </p:sp>
      <p:sp>
        <p:nvSpPr>
          <p:cNvPr id="7" name="Slide Number Placeholder 6"/>
          <p:cNvSpPr>
            <a:spLocks noGrp="1"/>
          </p:cNvSpPr>
          <p:nvPr>
            <p:ph type="sldNum" sz="quarter" idx="4"/>
          </p:nvPr>
        </p:nvSpPr>
        <p:spPr/>
        <p:txBody>
          <a:bodyPr/>
          <a:lstStyle/>
          <a:p>
            <a:fld id="{D3DF9CC1-2D95-6B44-AD84-8EFF3BE5F0CB}" type="slidenum">
              <a:rPr lang="en-US" smtClean="0"/>
              <a:pPr/>
              <a:t>157</a:t>
            </a:fld>
            <a:endParaRPr lang="en-US" dirty="0"/>
          </a:p>
        </p:txBody>
      </p:sp>
    </p:spTree>
    <p:extLst>
      <p:ext uri="{BB962C8B-B14F-4D97-AF65-F5344CB8AC3E}">
        <p14:creationId xmlns:p14="http://schemas.microsoft.com/office/powerpoint/2010/main" val="3580297346"/>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Coach’s Log</a:t>
            </a:r>
            <a:endParaRPr lang="en-US" cap="none" dirty="0"/>
          </a:p>
        </p:txBody>
      </p:sp>
      <p:pic>
        <p:nvPicPr>
          <p:cNvPr id="3" name="Picture 2" descr="fs_se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001" y="469900"/>
            <a:ext cx="3614229" cy="3657600"/>
          </a:xfrm>
          <a:prstGeom prst="rect">
            <a:avLst/>
          </a:prstGeom>
        </p:spPr>
      </p:pic>
      <p:sp>
        <p:nvSpPr>
          <p:cNvPr id="7" name="Slide Number Placeholder 6"/>
          <p:cNvSpPr>
            <a:spLocks noGrp="1"/>
          </p:cNvSpPr>
          <p:nvPr>
            <p:ph type="sldNum" sz="quarter" idx="4"/>
          </p:nvPr>
        </p:nvSpPr>
        <p:spPr/>
        <p:txBody>
          <a:bodyPr/>
          <a:lstStyle/>
          <a:p>
            <a:fld id="{D3DF9CC1-2D95-6B44-AD84-8EFF3BE5F0CB}" type="slidenum">
              <a:rPr lang="en-US" smtClean="0"/>
              <a:pPr/>
              <a:t>158</a:t>
            </a:fld>
            <a:endParaRPr lang="en-US" dirty="0"/>
          </a:p>
        </p:txBody>
      </p:sp>
    </p:spTree>
    <p:extLst>
      <p:ext uri="{BB962C8B-B14F-4D97-AF65-F5344CB8AC3E}">
        <p14:creationId xmlns:p14="http://schemas.microsoft.com/office/powerpoint/2010/main" val="2405477793"/>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What is the Coach’s Log?</a:t>
            </a:r>
            <a:endParaRPr lang="en-US" dirty="0"/>
          </a:p>
        </p:txBody>
      </p:sp>
      <p:sp>
        <p:nvSpPr>
          <p:cNvPr id="5" name="Content Placeholder 4"/>
          <p:cNvSpPr>
            <a:spLocks noGrp="1"/>
          </p:cNvSpPr>
          <p:nvPr>
            <p:ph idx="1"/>
          </p:nvPr>
        </p:nvSpPr>
        <p:spPr/>
        <p:txBody>
          <a:bodyPr>
            <a:normAutofit lnSpcReduction="10000"/>
          </a:bodyPr>
          <a:lstStyle/>
          <a:p>
            <a:r>
              <a:rPr lang="en-US" dirty="0" smtClean="0"/>
              <a:t>Tool to improve reading program by guiding performance of Reading and Literacy Coaches</a:t>
            </a:r>
          </a:p>
          <a:p>
            <a:pPr marL="0" indent="0">
              <a:buNone/>
            </a:pPr>
            <a:endParaRPr lang="en-US" dirty="0" smtClean="0"/>
          </a:p>
          <a:p>
            <a:r>
              <a:rPr lang="en-US" dirty="0" smtClean="0"/>
              <a:t>State Board Rule 6A-6.053 </a:t>
            </a:r>
            <a:r>
              <a:rPr lang="en-US" dirty="0"/>
              <a:t>requires </a:t>
            </a:r>
            <a:r>
              <a:rPr lang="en-US" dirty="0" smtClean="0"/>
              <a:t>all </a:t>
            </a:r>
            <a:r>
              <a:rPr lang="en-US" dirty="0"/>
              <a:t>Reading and Literacy Coaches to complete the Coach’s </a:t>
            </a:r>
            <a:r>
              <a:rPr lang="en-US" dirty="0" smtClean="0"/>
              <a:t>Log  </a:t>
            </a:r>
            <a:endParaRPr lang="en-US" dirty="0"/>
          </a:p>
          <a:p>
            <a:endParaRPr lang="en-US" dirty="0" smtClean="0"/>
          </a:p>
          <a:p>
            <a:r>
              <a:rPr lang="en-US" dirty="0" smtClean="0"/>
              <a:t>Bi-weekly reporting on coaching activity occurs through the PMRN</a:t>
            </a:r>
          </a:p>
          <a:p>
            <a:endParaRPr lang="en-US" dirty="0"/>
          </a:p>
          <a:p>
            <a:endParaRPr lang="en-US" dirty="0"/>
          </a:p>
        </p:txBody>
      </p:sp>
      <p:sp>
        <p:nvSpPr>
          <p:cNvPr id="7" name="Slide Number Placeholder 6"/>
          <p:cNvSpPr>
            <a:spLocks noGrp="1"/>
          </p:cNvSpPr>
          <p:nvPr>
            <p:ph type="sldNum" sz="quarter" idx="4"/>
          </p:nvPr>
        </p:nvSpPr>
        <p:spPr/>
        <p:txBody>
          <a:bodyPr/>
          <a:lstStyle/>
          <a:p>
            <a:fld id="{D3DF9CC1-2D95-6B44-AD84-8EFF3BE5F0CB}" type="slidenum">
              <a:rPr lang="en-US" smtClean="0"/>
              <a:pPr/>
              <a:t>159</a:t>
            </a:fld>
            <a:endParaRPr lang="en-US" dirty="0"/>
          </a:p>
        </p:txBody>
      </p:sp>
    </p:spTree>
    <p:extLst>
      <p:ext uri="{BB962C8B-B14F-4D97-AF65-F5344CB8AC3E}">
        <p14:creationId xmlns:p14="http://schemas.microsoft.com/office/powerpoint/2010/main" val="8743004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Development of the </a:t>
            </a:r>
            <a:r>
              <a:rPr lang="en-US" dirty="0" smtClean="0"/>
              <a:t>FAIR-FS</a:t>
            </a:r>
            <a:endParaRPr lang="en-US" cap="none" dirty="0"/>
          </a:p>
        </p:txBody>
      </p:sp>
      <p:pic>
        <p:nvPicPr>
          <p:cNvPr id="3" name="Picture 2" descr="fs_se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001" y="469900"/>
            <a:ext cx="3614229" cy="3657600"/>
          </a:xfrm>
          <a:prstGeom prst="rect">
            <a:avLst/>
          </a:prstGeom>
        </p:spPr>
      </p:pic>
      <p:sp>
        <p:nvSpPr>
          <p:cNvPr id="9" name="Slide Number Placeholder 8"/>
          <p:cNvSpPr>
            <a:spLocks noGrp="1"/>
          </p:cNvSpPr>
          <p:nvPr>
            <p:ph type="sldNum" sz="quarter" idx="4"/>
          </p:nvPr>
        </p:nvSpPr>
        <p:spPr/>
        <p:txBody>
          <a:bodyPr/>
          <a:lstStyle/>
          <a:p>
            <a:fld id="{D3DF9CC1-2D95-6B44-AD84-8EFF3BE5F0CB}" type="slidenum">
              <a:rPr lang="en-US" smtClean="0"/>
              <a:pPr/>
              <a:t>16</a:t>
            </a:fld>
            <a:endParaRPr lang="en-US" dirty="0"/>
          </a:p>
        </p:txBody>
      </p:sp>
    </p:spTree>
    <p:extLst>
      <p:ext uri="{BB962C8B-B14F-4D97-AF65-F5344CB8AC3E}">
        <p14:creationId xmlns:p14="http://schemas.microsoft.com/office/powerpoint/2010/main" val="1350032936"/>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Creating Coach’s Log User</a:t>
            </a:r>
            <a:endParaRPr lang="en-US" dirty="0"/>
          </a:p>
        </p:txBody>
      </p:sp>
      <p:sp>
        <p:nvSpPr>
          <p:cNvPr id="5" name="Content Placeholder 4"/>
          <p:cNvSpPr>
            <a:spLocks noGrp="1"/>
          </p:cNvSpPr>
          <p:nvPr>
            <p:ph idx="1"/>
          </p:nvPr>
        </p:nvSpPr>
        <p:spPr>
          <a:xfrm>
            <a:off x="457200" y="1600201"/>
            <a:ext cx="8229600" cy="634999"/>
          </a:xfrm>
        </p:spPr>
        <p:txBody>
          <a:bodyPr>
            <a:normAutofit fontScale="77500" lnSpcReduction="20000"/>
          </a:bodyPr>
          <a:lstStyle/>
          <a:p>
            <a:r>
              <a:rPr lang="en-US" dirty="0"/>
              <a:t>Only </a:t>
            </a:r>
            <a:r>
              <a:rPr lang="en-US" dirty="0" smtClean="0"/>
              <a:t>a principal (SL1</a:t>
            </a:r>
            <a:r>
              <a:rPr lang="en-US" dirty="0"/>
              <a:t>) User can create a Coach’s Log </a:t>
            </a:r>
            <a:r>
              <a:rPr lang="en-US" dirty="0" smtClean="0"/>
              <a:t>User</a:t>
            </a:r>
            <a:endParaRPr lang="en-US" dirty="0"/>
          </a:p>
        </p:txBody>
      </p:sp>
      <p:sp>
        <p:nvSpPr>
          <p:cNvPr id="2" name="TextBox 1"/>
          <p:cNvSpPr txBox="1"/>
          <p:nvPr/>
        </p:nvSpPr>
        <p:spPr>
          <a:xfrm>
            <a:off x="457200" y="2451100"/>
            <a:ext cx="2959100"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From the SL1 Home Page, click the </a:t>
            </a:r>
            <a:r>
              <a:rPr lang="en-US" sz="2400" b="1" dirty="0" smtClean="0"/>
              <a:t>Users</a:t>
            </a:r>
            <a:r>
              <a:rPr lang="en-US" sz="2400" dirty="0" smtClean="0"/>
              <a:t> tab</a:t>
            </a:r>
            <a:endParaRPr lang="en-US" sz="2400" dirty="0"/>
          </a:p>
          <a:p>
            <a:pPr marL="285750" indent="-285750">
              <a:buFont typeface="Arial" panose="020B0604020202020204" pitchFamily="34" charset="0"/>
              <a:buChar char="•"/>
            </a:pPr>
            <a:r>
              <a:rPr lang="en-US" sz="2400" dirty="0"/>
              <a:t>Click </a:t>
            </a:r>
            <a:r>
              <a:rPr lang="en-US" sz="2400" b="1" dirty="0" smtClean="0"/>
              <a:t>Add User</a:t>
            </a:r>
            <a:endParaRPr lang="en-US" sz="2400" b="1" dirty="0"/>
          </a:p>
          <a:p>
            <a:pPr marL="285750" indent="-285750">
              <a:buFont typeface="Arial" panose="020B0604020202020204" pitchFamily="34" charset="0"/>
              <a:buChar char="•"/>
            </a:pPr>
            <a:r>
              <a:rPr lang="en-US" sz="2400" dirty="0"/>
              <a:t>Fill in the information </a:t>
            </a:r>
            <a:r>
              <a:rPr lang="en-US" sz="2400" dirty="0" smtClean="0"/>
              <a:t>boxes</a:t>
            </a:r>
            <a:endParaRPr lang="en-US" sz="2400" dirty="0"/>
          </a:p>
          <a:p>
            <a:pPr marL="285750" indent="-285750">
              <a:buFont typeface="Arial" panose="020B0604020202020204" pitchFamily="34" charset="0"/>
              <a:buChar char="•"/>
            </a:pPr>
            <a:r>
              <a:rPr lang="en-US" sz="2400" dirty="0"/>
              <a:t>Click the </a:t>
            </a:r>
            <a:r>
              <a:rPr lang="en-US" sz="2400" b="1" dirty="0" smtClean="0"/>
              <a:t>Allow</a:t>
            </a:r>
            <a:r>
              <a:rPr lang="en-US" sz="2400" dirty="0" smtClean="0"/>
              <a:t> </a:t>
            </a:r>
            <a:r>
              <a:rPr lang="en-US" sz="2400" dirty="0"/>
              <a:t>boxes for the </a:t>
            </a:r>
            <a:r>
              <a:rPr lang="en-US" sz="2400" dirty="0" smtClean="0"/>
              <a:t>Coach’s Log </a:t>
            </a:r>
            <a:r>
              <a:rPr lang="en-US" sz="2400" dirty="0"/>
              <a:t>Access </a:t>
            </a:r>
            <a:r>
              <a:rPr lang="en-US" sz="2400" dirty="0" smtClean="0"/>
              <a:t>Level</a:t>
            </a: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3449" y="2806700"/>
            <a:ext cx="5216463" cy="28321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6" name="Oval 5"/>
          <p:cNvSpPr/>
          <p:nvPr/>
        </p:nvSpPr>
        <p:spPr>
          <a:xfrm>
            <a:off x="4953000" y="2794000"/>
            <a:ext cx="419100" cy="2540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4140200" y="3467100"/>
            <a:ext cx="1384300" cy="83872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483100" y="4711700"/>
            <a:ext cx="209550" cy="1270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6629400" y="4711700"/>
            <a:ext cx="209550" cy="1270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lide Number Placeholder 11"/>
          <p:cNvSpPr>
            <a:spLocks noGrp="1"/>
          </p:cNvSpPr>
          <p:nvPr>
            <p:ph type="sldNum" sz="quarter" idx="4"/>
          </p:nvPr>
        </p:nvSpPr>
        <p:spPr/>
        <p:txBody>
          <a:bodyPr/>
          <a:lstStyle/>
          <a:p>
            <a:fld id="{D3DF9CC1-2D95-6B44-AD84-8EFF3BE5F0CB}" type="slidenum">
              <a:rPr lang="en-US" smtClean="0"/>
              <a:pPr/>
              <a:t>160</a:t>
            </a:fld>
            <a:endParaRPr lang="en-US" dirty="0"/>
          </a:p>
        </p:txBody>
      </p:sp>
    </p:spTree>
    <p:extLst>
      <p:ext uri="{BB962C8B-B14F-4D97-AF65-F5344CB8AC3E}">
        <p14:creationId xmlns:p14="http://schemas.microsoft.com/office/powerpoint/2010/main" val="1998903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Creating Coach’s Log User</a:t>
            </a:r>
            <a:endParaRPr lang="en-US" dirty="0"/>
          </a:p>
        </p:txBody>
      </p:sp>
      <p:sp>
        <p:nvSpPr>
          <p:cNvPr id="8" name="Rectangle 3"/>
          <p:cNvSpPr txBox="1">
            <a:spLocks noChangeArrowheads="1"/>
          </p:cNvSpPr>
          <p:nvPr/>
        </p:nvSpPr>
        <p:spPr bwMode="auto">
          <a:xfrm>
            <a:off x="317500" y="1446213"/>
            <a:ext cx="8509000" cy="99377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pPr>
            <a:r>
              <a:rPr lang="en-US" altLang="en-US" sz="2400" dirty="0" smtClean="0">
                <a:solidFill>
                  <a:srgbClr val="12112A"/>
                </a:solidFill>
                <a:cs typeface="Tahoma" pitchFamily="34" charset="0"/>
              </a:rPr>
              <a:t>The principal must enter information specific to the Coach’s Log Access Level:</a:t>
            </a:r>
          </a:p>
        </p:txBody>
      </p:sp>
      <p:sp>
        <p:nvSpPr>
          <p:cNvPr id="10" name="Rectangle 5"/>
          <p:cNvSpPr>
            <a:spLocks noChangeArrowheads="1"/>
          </p:cNvSpPr>
          <p:nvPr/>
        </p:nvSpPr>
        <p:spPr bwMode="auto">
          <a:xfrm>
            <a:off x="192088" y="2330450"/>
            <a:ext cx="8431212"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lvl="1">
              <a:buFont typeface="Wingdings" pitchFamily="2" charset="2"/>
              <a:buChar char="§"/>
            </a:pPr>
            <a:r>
              <a:rPr lang="en-US" altLang="en-US" dirty="0">
                <a:solidFill>
                  <a:srgbClr val="12112A"/>
                </a:solidFill>
                <a:latin typeface="+mn-lt"/>
                <a:cs typeface="Tahoma" pitchFamily="34" charset="0"/>
              </a:rPr>
              <a:t>Type the date of when the User became a Reading Coach. If the User was a Coach in a previous year, enter the 1</a:t>
            </a:r>
            <a:r>
              <a:rPr lang="en-US" altLang="en-US" baseline="30000" dirty="0">
                <a:solidFill>
                  <a:srgbClr val="12112A"/>
                </a:solidFill>
                <a:latin typeface="+mn-lt"/>
                <a:cs typeface="Tahoma" pitchFamily="34" charset="0"/>
              </a:rPr>
              <a:t>st</a:t>
            </a:r>
            <a:r>
              <a:rPr lang="en-US" altLang="en-US" dirty="0">
                <a:solidFill>
                  <a:srgbClr val="12112A"/>
                </a:solidFill>
                <a:latin typeface="+mn-lt"/>
                <a:cs typeface="Tahoma" pitchFamily="34" charset="0"/>
              </a:rPr>
              <a:t> instructional day of the school year.</a:t>
            </a:r>
          </a:p>
          <a:p>
            <a:pPr lvl="1">
              <a:buFont typeface="Wingdings" pitchFamily="2" charset="2"/>
              <a:buChar char="§"/>
            </a:pPr>
            <a:endParaRPr lang="en-US" altLang="en-US" dirty="0">
              <a:solidFill>
                <a:srgbClr val="12112A"/>
              </a:solidFill>
              <a:latin typeface="+mn-lt"/>
              <a:cs typeface="Tahoma" pitchFamily="34" charset="0"/>
            </a:endParaRPr>
          </a:p>
          <a:p>
            <a:pPr lvl="1">
              <a:buFont typeface="Wingdings" pitchFamily="2" charset="2"/>
              <a:buChar char="§"/>
            </a:pPr>
            <a:r>
              <a:rPr lang="en-US" altLang="en-US" dirty="0">
                <a:solidFill>
                  <a:srgbClr val="12112A"/>
                </a:solidFill>
                <a:latin typeface="+mn-lt"/>
                <a:cs typeface="Tahoma" pitchFamily="34" charset="0"/>
              </a:rPr>
              <a:t>Click the </a:t>
            </a:r>
            <a:r>
              <a:rPr lang="en-US" altLang="en-US" b="1" dirty="0" smtClean="0">
                <a:solidFill>
                  <a:srgbClr val="12112A"/>
                </a:solidFill>
                <a:latin typeface="+mn-lt"/>
                <a:cs typeface="Tahoma" pitchFamily="34" charset="0"/>
              </a:rPr>
              <a:t>Full-Time</a:t>
            </a:r>
            <a:r>
              <a:rPr lang="en-US" altLang="en-US" dirty="0" smtClean="0">
                <a:solidFill>
                  <a:srgbClr val="12112A"/>
                </a:solidFill>
                <a:latin typeface="+mn-lt"/>
                <a:cs typeface="Tahoma" pitchFamily="34" charset="0"/>
              </a:rPr>
              <a:t> </a:t>
            </a:r>
            <a:r>
              <a:rPr lang="en-US" altLang="en-US" dirty="0">
                <a:solidFill>
                  <a:srgbClr val="12112A"/>
                </a:solidFill>
                <a:latin typeface="+mn-lt"/>
                <a:cs typeface="Tahoma" pitchFamily="34" charset="0"/>
              </a:rPr>
              <a:t>or </a:t>
            </a:r>
            <a:r>
              <a:rPr lang="en-US" altLang="en-US" b="1" dirty="0" smtClean="0">
                <a:solidFill>
                  <a:srgbClr val="12112A"/>
                </a:solidFill>
                <a:latin typeface="+mn-lt"/>
                <a:cs typeface="Tahoma" pitchFamily="34" charset="0"/>
              </a:rPr>
              <a:t>Part-Time</a:t>
            </a:r>
            <a:r>
              <a:rPr lang="en-US" altLang="en-US" dirty="0" smtClean="0">
                <a:solidFill>
                  <a:srgbClr val="12112A"/>
                </a:solidFill>
                <a:latin typeface="+mn-lt"/>
                <a:cs typeface="Tahoma" pitchFamily="34" charset="0"/>
              </a:rPr>
              <a:t> </a:t>
            </a:r>
            <a:r>
              <a:rPr lang="en-US" altLang="en-US" dirty="0">
                <a:solidFill>
                  <a:srgbClr val="12112A"/>
                </a:solidFill>
                <a:latin typeface="+mn-lt"/>
                <a:cs typeface="Tahoma" pitchFamily="34" charset="0"/>
              </a:rPr>
              <a:t>radio button. If </a:t>
            </a:r>
            <a:r>
              <a:rPr lang="en-US" altLang="en-US" b="1" dirty="0" smtClean="0">
                <a:solidFill>
                  <a:srgbClr val="12112A"/>
                </a:solidFill>
                <a:latin typeface="+mn-lt"/>
                <a:cs typeface="Tahoma" pitchFamily="34" charset="0"/>
              </a:rPr>
              <a:t>Part-Time</a:t>
            </a:r>
            <a:r>
              <a:rPr lang="en-US" altLang="en-US" dirty="0" smtClean="0">
                <a:solidFill>
                  <a:srgbClr val="12112A"/>
                </a:solidFill>
                <a:latin typeface="+mn-lt"/>
                <a:cs typeface="Tahoma" pitchFamily="34" charset="0"/>
              </a:rPr>
              <a:t> </a:t>
            </a:r>
            <a:r>
              <a:rPr lang="en-US" altLang="en-US" dirty="0">
                <a:solidFill>
                  <a:srgbClr val="12112A"/>
                </a:solidFill>
                <a:latin typeface="+mn-lt"/>
                <a:cs typeface="Tahoma" pitchFamily="34" charset="0"/>
              </a:rPr>
              <a:t>is chosen, enter the percent </a:t>
            </a:r>
            <a:r>
              <a:rPr lang="en-US" altLang="en-US" dirty="0" smtClean="0">
                <a:solidFill>
                  <a:srgbClr val="12112A"/>
                </a:solidFill>
                <a:latin typeface="+mn-lt"/>
                <a:cs typeface="Tahoma" pitchFamily="34" charset="0"/>
              </a:rPr>
              <a:t>of time the </a:t>
            </a:r>
            <a:r>
              <a:rPr lang="en-US" altLang="en-US" dirty="0">
                <a:solidFill>
                  <a:srgbClr val="12112A"/>
                </a:solidFill>
                <a:latin typeface="+mn-lt"/>
                <a:cs typeface="Tahoma" pitchFamily="34" charset="0"/>
              </a:rPr>
              <a:t>Reading Coach serves the school.</a:t>
            </a:r>
          </a:p>
        </p:txBody>
      </p:sp>
      <p:sp>
        <p:nvSpPr>
          <p:cNvPr id="16" name="Rectangle 5"/>
          <p:cNvSpPr>
            <a:spLocks noChangeArrowheads="1"/>
          </p:cNvSpPr>
          <p:nvPr/>
        </p:nvSpPr>
        <p:spPr bwMode="auto">
          <a:xfrm>
            <a:off x="192088" y="3970318"/>
            <a:ext cx="3040062"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lvl="1">
              <a:buFont typeface="Wingdings" pitchFamily="2" charset="2"/>
              <a:buChar char="§"/>
            </a:pPr>
            <a:r>
              <a:rPr lang="en-US" altLang="en-US" dirty="0">
                <a:solidFill>
                  <a:srgbClr val="12112A"/>
                </a:solidFill>
                <a:latin typeface="+mn-lt"/>
                <a:cs typeface="Tahoma" pitchFamily="34" charset="0"/>
              </a:rPr>
              <a:t>Click the check boxes for the Coach’s “Funding Type” and enter the “Percent of Funding” in the boxes to the </a:t>
            </a:r>
            <a:r>
              <a:rPr lang="en-US" altLang="en-US" dirty="0" smtClean="0">
                <a:solidFill>
                  <a:srgbClr val="12112A"/>
                </a:solidFill>
                <a:latin typeface="+mn-lt"/>
                <a:cs typeface="Tahoma" pitchFamily="34" charset="0"/>
              </a:rPr>
              <a:t>right</a:t>
            </a:r>
          </a:p>
          <a:p>
            <a:pPr marL="457200" lvl="1" indent="0"/>
            <a:endParaRPr lang="en-US" altLang="en-US" dirty="0">
              <a:solidFill>
                <a:srgbClr val="12112A"/>
              </a:solidFill>
              <a:latin typeface="+mn-lt"/>
              <a:cs typeface="Tahoma" pitchFamily="34" charset="0"/>
            </a:endParaRPr>
          </a:p>
          <a:p>
            <a:pPr lvl="1">
              <a:buFont typeface="Wingdings" pitchFamily="2" charset="2"/>
              <a:buChar char="§"/>
            </a:pPr>
            <a:r>
              <a:rPr lang="en-US" altLang="en-US" dirty="0">
                <a:solidFill>
                  <a:srgbClr val="12112A"/>
                </a:solidFill>
                <a:latin typeface="+mn-lt"/>
                <a:cs typeface="Tahoma" pitchFamily="34" charset="0"/>
              </a:rPr>
              <a:t>Click </a:t>
            </a:r>
            <a:r>
              <a:rPr lang="en-US" altLang="en-US" b="1" dirty="0" smtClean="0">
                <a:solidFill>
                  <a:srgbClr val="12112A"/>
                </a:solidFill>
                <a:latin typeface="+mn-lt"/>
                <a:cs typeface="Tahoma" pitchFamily="34" charset="0"/>
              </a:rPr>
              <a:t>Submit</a:t>
            </a:r>
            <a:endParaRPr lang="en-US" altLang="en-US" b="1" dirty="0">
              <a:solidFill>
                <a:srgbClr val="12112A"/>
              </a:solidFill>
              <a:latin typeface="+mn-lt"/>
              <a:cs typeface="Tahoma"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6362" y="3944124"/>
            <a:ext cx="3944938" cy="2570803"/>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9" name="Oval 8"/>
          <p:cNvSpPr/>
          <p:nvPr/>
        </p:nvSpPr>
        <p:spPr>
          <a:xfrm>
            <a:off x="5016499" y="3931424"/>
            <a:ext cx="821531" cy="2540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975894" y="4160024"/>
            <a:ext cx="419100" cy="2540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5704681" y="4160024"/>
            <a:ext cx="419100" cy="2540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5041899" y="4483013"/>
            <a:ext cx="419100" cy="1493024"/>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7086599" y="4508413"/>
            <a:ext cx="419100" cy="1493024"/>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4"/>
          </p:nvPr>
        </p:nvSpPr>
        <p:spPr/>
        <p:txBody>
          <a:bodyPr/>
          <a:lstStyle/>
          <a:p>
            <a:fld id="{D3DF9CC1-2D95-6B44-AD84-8EFF3BE5F0CB}" type="slidenum">
              <a:rPr lang="en-US" smtClean="0"/>
              <a:pPr/>
              <a:t>161</a:t>
            </a:fld>
            <a:endParaRPr lang="en-US" dirty="0"/>
          </a:p>
        </p:txBody>
      </p:sp>
    </p:spTree>
    <p:extLst>
      <p:ext uri="{BB962C8B-B14F-4D97-AF65-F5344CB8AC3E}">
        <p14:creationId xmlns:p14="http://schemas.microsoft.com/office/powerpoint/2010/main" val="25565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Creating Coach’s Log User</a:t>
            </a:r>
            <a:endParaRPr lang="en-US" dirty="0"/>
          </a:p>
        </p:txBody>
      </p:sp>
      <p:sp>
        <p:nvSpPr>
          <p:cNvPr id="5" name="Content Placeholder 4"/>
          <p:cNvSpPr>
            <a:spLocks noGrp="1"/>
          </p:cNvSpPr>
          <p:nvPr>
            <p:ph idx="1"/>
          </p:nvPr>
        </p:nvSpPr>
        <p:spPr>
          <a:xfrm>
            <a:off x="457200" y="1600201"/>
            <a:ext cx="8229600" cy="634999"/>
          </a:xfrm>
        </p:spPr>
        <p:txBody>
          <a:bodyPr>
            <a:normAutofit/>
          </a:bodyPr>
          <a:lstStyle/>
          <a:p>
            <a:r>
              <a:rPr lang="en-US" dirty="0" smtClean="0"/>
              <a:t>Linking the Coach’s Log User</a:t>
            </a:r>
            <a:endParaRPr lang="en-US" dirty="0"/>
          </a:p>
        </p:txBody>
      </p:sp>
      <p:sp>
        <p:nvSpPr>
          <p:cNvPr id="2" name="TextBox 1"/>
          <p:cNvSpPr txBox="1"/>
          <p:nvPr/>
        </p:nvSpPr>
        <p:spPr>
          <a:xfrm>
            <a:off x="457200" y="2451100"/>
            <a:ext cx="2870200"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From the SL1 Home Page, click the </a:t>
            </a:r>
            <a:r>
              <a:rPr lang="en-US" sz="2400" b="1" dirty="0" smtClean="0"/>
              <a:t>Users</a:t>
            </a:r>
            <a:r>
              <a:rPr lang="en-US" sz="2400" dirty="0" smtClean="0"/>
              <a:t> tab</a:t>
            </a:r>
            <a:endParaRPr lang="en-US" sz="2400" dirty="0"/>
          </a:p>
          <a:p>
            <a:pPr marL="285750" indent="-285750">
              <a:buFont typeface="Arial" panose="020B0604020202020204" pitchFamily="34" charset="0"/>
              <a:buChar char="•"/>
            </a:pPr>
            <a:r>
              <a:rPr lang="en-US" sz="2400" dirty="0"/>
              <a:t>Click </a:t>
            </a:r>
            <a:r>
              <a:rPr lang="en-US" sz="2400" dirty="0" smtClean="0"/>
              <a:t>the User’s name</a:t>
            </a:r>
            <a:endParaRPr lang="en-US" sz="2400" dirty="0"/>
          </a:p>
          <a:p>
            <a:pPr marL="285750" indent="-285750">
              <a:buFont typeface="Arial" panose="020B0604020202020204" pitchFamily="34" charset="0"/>
              <a:buChar char="•"/>
            </a:pPr>
            <a:r>
              <a:rPr lang="en-US" sz="2400" dirty="0" smtClean="0"/>
              <a:t>Click the </a:t>
            </a:r>
            <a:r>
              <a:rPr lang="en-US" sz="2400" b="1" dirty="0" smtClean="0"/>
              <a:t>Link SSO User </a:t>
            </a:r>
            <a:r>
              <a:rPr lang="en-US" sz="2400" dirty="0" smtClean="0"/>
              <a:t>button</a:t>
            </a:r>
            <a:endParaRPr lang="en-US" sz="2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1550" y="2586037"/>
            <a:ext cx="5026232" cy="2684463"/>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7" name="Oval 6"/>
          <p:cNvSpPr/>
          <p:nvPr/>
        </p:nvSpPr>
        <p:spPr>
          <a:xfrm>
            <a:off x="4941094" y="2560637"/>
            <a:ext cx="419100" cy="2540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7074694" y="3067824"/>
            <a:ext cx="1154906" cy="34847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4"/>
          </p:nvPr>
        </p:nvSpPr>
        <p:spPr/>
        <p:txBody>
          <a:bodyPr/>
          <a:lstStyle/>
          <a:p>
            <a:fld id="{D3DF9CC1-2D95-6B44-AD84-8EFF3BE5F0CB}" type="slidenum">
              <a:rPr lang="en-US" smtClean="0"/>
              <a:pPr/>
              <a:t>162</a:t>
            </a:fld>
            <a:endParaRPr lang="en-US" dirty="0"/>
          </a:p>
        </p:txBody>
      </p:sp>
    </p:spTree>
    <p:extLst>
      <p:ext uri="{BB962C8B-B14F-4D97-AF65-F5344CB8AC3E}">
        <p14:creationId xmlns:p14="http://schemas.microsoft.com/office/powerpoint/2010/main" val="3835132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8981" y="2382837"/>
            <a:ext cx="5410190" cy="2659063"/>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Title 3"/>
          <p:cNvSpPr>
            <a:spLocks noGrp="1"/>
          </p:cNvSpPr>
          <p:nvPr>
            <p:ph type="title"/>
          </p:nvPr>
        </p:nvSpPr>
        <p:spPr/>
        <p:txBody>
          <a:bodyPr/>
          <a:lstStyle/>
          <a:p>
            <a:r>
              <a:rPr lang="en-US" dirty="0" smtClean="0"/>
              <a:t>Creating Coach’s Log User</a:t>
            </a:r>
            <a:endParaRPr lang="en-US" dirty="0"/>
          </a:p>
        </p:txBody>
      </p:sp>
      <p:sp>
        <p:nvSpPr>
          <p:cNvPr id="5" name="Content Placeholder 4"/>
          <p:cNvSpPr>
            <a:spLocks noGrp="1"/>
          </p:cNvSpPr>
          <p:nvPr>
            <p:ph idx="1"/>
          </p:nvPr>
        </p:nvSpPr>
        <p:spPr>
          <a:xfrm>
            <a:off x="457200" y="1600201"/>
            <a:ext cx="8229600" cy="634999"/>
          </a:xfrm>
        </p:spPr>
        <p:txBody>
          <a:bodyPr>
            <a:normAutofit fontScale="92500"/>
          </a:bodyPr>
          <a:lstStyle/>
          <a:p>
            <a:pPr marL="285750" indent="-285750">
              <a:buFont typeface="Arial" panose="020B0604020202020204" pitchFamily="34" charset="0"/>
              <a:buChar char="•"/>
            </a:pPr>
            <a:r>
              <a:rPr lang="en-US" dirty="0"/>
              <a:t>Search via Identifier, Last Name, or E-mail address</a:t>
            </a:r>
          </a:p>
        </p:txBody>
      </p:sp>
      <p:sp>
        <p:nvSpPr>
          <p:cNvPr id="2" name="TextBox 1"/>
          <p:cNvSpPr txBox="1"/>
          <p:nvPr/>
        </p:nvSpPr>
        <p:spPr>
          <a:xfrm>
            <a:off x="457200" y="2451100"/>
            <a:ext cx="2717800"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Click the </a:t>
            </a:r>
            <a:r>
              <a:rPr lang="en-US" sz="2400" b="1" dirty="0" smtClean="0"/>
              <a:t>radio button</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dirty="0" smtClean="0"/>
              <a:t>Click the </a:t>
            </a:r>
            <a:r>
              <a:rPr lang="en-US" sz="2400" b="1" dirty="0" smtClean="0"/>
              <a:t>Link SSO User </a:t>
            </a:r>
            <a:r>
              <a:rPr lang="en-US" sz="2400" dirty="0" smtClean="0"/>
              <a:t>button</a:t>
            </a:r>
            <a:endParaRPr lang="en-US" sz="2400" dirty="0"/>
          </a:p>
        </p:txBody>
      </p:sp>
      <p:sp>
        <p:nvSpPr>
          <p:cNvPr id="7" name="Oval 6"/>
          <p:cNvSpPr/>
          <p:nvPr/>
        </p:nvSpPr>
        <p:spPr>
          <a:xfrm>
            <a:off x="3309938" y="3021398"/>
            <a:ext cx="3090862" cy="788601"/>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7442994" y="4553724"/>
            <a:ext cx="1154906" cy="34847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7989094" y="4210824"/>
            <a:ext cx="240506" cy="24483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lide Number Placeholder 10"/>
          <p:cNvSpPr>
            <a:spLocks noGrp="1"/>
          </p:cNvSpPr>
          <p:nvPr>
            <p:ph type="sldNum" sz="quarter" idx="4"/>
          </p:nvPr>
        </p:nvSpPr>
        <p:spPr/>
        <p:txBody>
          <a:bodyPr/>
          <a:lstStyle/>
          <a:p>
            <a:fld id="{D3DF9CC1-2D95-6B44-AD84-8EFF3BE5F0CB}" type="slidenum">
              <a:rPr lang="en-US" smtClean="0"/>
              <a:pPr/>
              <a:t>163</a:t>
            </a:fld>
            <a:endParaRPr lang="en-US" dirty="0"/>
          </a:p>
        </p:txBody>
      </p:sp>
    </p:spTree>
    <p:extLst>
      <p:ext uri="{BB962C8B-B14F-4D97-AF65-F5344CB8AC3E}">
        <p14:creationId xmlns:p14="http://schemas.microsoft.com/office/powerpoint/2010/main" val="3468826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Accessing the Coach’s Log Form</a:t>
            </a:r>
            <a:endParaRPr lang="en-US" dirty="0"/>
          </a:p>
        </p:txBody>
      </p:sp>
      <p:sp>
        <p:nvSpPr>
          <p:cNvPr id="8" name="Rectangle 3"/>
          <p:cNvSpPr txBox="1">
            <a:spLocks noChangeArrowheads="1"/>
          </p:cNvSpPr>
          <p:nvPr/>
        </p:nvSpPr>
        <p:spPr bwMode="auto">
          <a:xfrm>
            <a:off x="317500" y="1662113"/>
            <a:ext cx="8369300" cy="41925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defRPr/>
            </a:pPr>
            <a:r>
              <a:rPr lang="en-US" sz="2400" dirty="0" smtClean="0">
                <a:solidFill>
                  <a:srgbClr val="12112A"/>
                </a:solidFill>
                <a:ea typeface="Tahoma" pitchFamily="34" charset="0"/>
                <a:cs typeface="Tahoma" pitchFamily="34" charset="0"/>
              </a:rPr>
              <a:t>Upon </a:t>
            </a:r>
            <a:r>
              <a:rPr lang="en-US" sz="2400" dirty="0">
                <a:solidFill>
                  <a:srgbClr val="12112A"/>
                </a:solidFill>
                <a:ea typeface="Tahoma" pitchFamily="34" charset="0"/>
                <a:cs typeface="Tahoma" pitchFamily="34" charset="0"/>
              </a:rPr>
              <a:t>Signing In for the first time each year, the Coach will be required to fill out his/her Professional Information and Submit the form before he/she can continue to the </a:t>
            </a:r>
            <a:r>
              <a:rPr lang="en-US" sz="2400" dirty="0" smtClean="0">
                <a:solidFill>
                  <a:srgbClr val="12112A"/>
                </a:solidFill>
                <a:ea typeface="Tahoma" pitchFamily="34" charset="0"/>
                <a:cs typeface="Tahoma" pitchFamily="34" charset="0"/>
              </a:rPr>
              <a:t>Log</a:t>
            </a:r>
          </a:p>
          <a:p>
            <a:pPr lvl="1">
              <a:spcBef>
                <a:spcPts val="0"/>
              </a:spcBef>
              <a:defRPr/>
            </a:pPr>
            <a:endParaRPr lang="en-US" sz="2400" dirty="0" smtClean="0">
              <a:solidFill>
                <a:srgbClr val="12112A"/>
              </a:solidFill>
              <a:ea typeface="Tahoma" pitchFamily="34" charset="0"/>
              <a:cs typeface="Tahoma" pitchFamily="34" charset="0"/>
            </a:endParaRPr>
          </a:p>
          <a:p>
            <a:pPr lvl="1">
              <a:spcBef>
                <a:spcPts val="0"/>
              </a:spcBef>
              <a:defRPr/>
            </a:pPr>
            <a:r>
              <a:rPr lang="en-US" sz="2400" b="1" dirty="0" smtClean="0">
                <a:solidFill>
                  <a:srgbClr val="12112A"/>
                </a:solidFill>
                <a:ea typeface="Tahoma" pitchFamily="34" charset="0"/>
                <a:cs typeface="Tahoma" pitchFamily="34" charset="0"/>
              </a:rPr>
              <a:t>View </a:t>
            </a:r>
            <a:r>
              <a:rPr lang="en-US" sz="2400" b="1" dirty="0">
                <a:solidFill>
                  <a:srgbClr val="12112A"/>
                </a:solidFill>
                <a:ea typeface="Tahoma" pitchFamily="34" charset="0"/>
                <a:cs typeface="Tahoma" pitchFamily="34" charset="0"/>
              </a:rPr>
              <a:t>and Edit Professional </a:t>
            </a:r>
            <a:r>
              <a:rPr lang="en-US" sz="2400" b="1" dirty="0" smtClean="0">
                <a:solidFill>
                  <a:srgbClr val="12112A"/>
                </a:solidFill>
                <a:ea typeface="Tahoma" pitchFamily="34" charset="0"/>
                <a:cs typeface="Tahoma" pitchFamily="34" charset="0"/>
              </a:rPr>
              <a:t>Information </a:t>
            </a:r>
            <a:r>
              <a:rPr lang="en-US" sz="2400" dirty="0" smtClean="0">
                <a:solidFill>
                  <a:srgbClr val="12112A"/>
                </a:solidFill>
                <a:ea typeface="Tahoma" pitchFamily="34" charset="0"/>
                <a:cs typeface="Tahoma" pitchFamily="34" charset="0"/>
              </a:rPr>
              <a:t>button at </a:t>
            </a:r>
            <a:r>
              <a:rPr lang="en-US" sz="2400" dirty="0">
                <a:solidFill>
                  <a:srgbClr val="12112A"/>
                </a:solidFill>
                <a:ea typeface="Tahoma" pitchFamily="34" charset="0"/>
                <a:cs typeface="Tahoma" pitchFamily="34" charset="0"/>
              </a:rPr>
              <a:t>the top of the Coach’s Log </a:t>
            </a:r>
            <a:r>
              <a:rPr lang="en-US" sz="2400" dirty="0" smtClean="0">
                <a:solidFill>
                  <a:srgbClr val="12112A"/>
                </a:solidFill>
                <a:ea typeface="Tahoma" pitchFamily="34" charset="0"/>
                <a:cs typeface="Tahoma" pitchFamily="34" charset="0"/>
              </a:rPr>
              <a:t>Form allows for subsequent edits</a:t>
            </a:r>
            <a:endParaRPr lang="en-US" sz="2400" dirty="0">
              <a:solidFill>
                <a:srgbClr val="12112A"/>
              </a:solidFill>
              <a:ea typeface="Tahoma" pitchFamily="34" charset="0"/>
              <a:cs typeface="Tahoma" pitchFamily="34" charset="0"/>
            </a:endParaRPr>
          </a:p>
          <a:p>
            <a:pPr lvl="1">
              <a:spcBef>
                <a:spcPts val="0"/>
              </a:spcBef>
              <a:buFontTx/>
              <a:buNone/>
              <a:defRPr/>
            </a:pPr>
            <a:endParaRPr lang="en-US" sz="2400" dirty="0">
              <a:solidFill>
                <a:srgbClr val="12112A"/>
              </a:solidFill>
              <a:ea typeface="Tahoma" pitchFamily="34" charset="0"/>
              <a:cs typeface="Tahoma" pitchFamily="34" charset="0"/>
            </a:endParaRPr>
          </a:p>
          <a:p>
            <a:pPr>
              <a:spcBef>
                <a:spcPts val="0"/>
              </a:spcBef>
              <a:defRPr/>
            </a:pPr>
            <a:r>
              <a:rPr lang="en-US" sz="2400" dirty="0">
                <a:solidFill>
                  <a:srgbClr val="12112A"/>
                </a:solidFill>
                <a:ea typeface="Tahoma" pitchFamily="34" charset="0"/>
                <a:cs typeface="Tahoma" pitchFamily="34" charset="0"/>
              </a:rPr>
              <a:t>Coaches who serve multiple schools will need to be added as a User and </a:t>
            </a:r>
            <a:r>
              <a:rPr lang="en-US" sz="2400" dirty="0" smtClean="0">
                <a:solidFill>
                  <a:srgbClr val="12112A"/>
                </a:solidFill>
                <a:ea typeface="Tahoma" pitchFamily="34" charset="0"/>
                <a:cs typeface="Tahoma" pitchFamily="34" charset="0"/>
              </a:rPr>
              <a:t>complete </a:t>
            </a:r>
            <a:r>
              <a:rPr lang="en-US" sz="2400" dirty="0">
                <a:solidFill>
                  <a:srgbClr val="12112A"/>
                </a:solidFill>
                <a:ea typeface="Tahoma" pitchFamily="34" charset="0"/>
                <a:cs typeface="Tahoma" pitchFamily="34" charset="0"/>
              </a:rPr>
              <a:t>a Coach’s Log at each </a:t>
            </a:r>
            <a:r>
              <a:rPr lang="en-US" sz="2400" dirty="0" smtClean="0">
                <a:solidFill>
                  <a:srgbClr val="12112A"/>
                </a:solidFill>
                <a:ea typeface="Tahoma" pitchFamily="34" charset="0"/>
                <a:cs typeface="Tahoma" pitchFamily="34" charset="0"/>
              </a:rPr>
              <a:t>school</a:t>
            </a:r>
            <a:endParaRPr lang="en-US" sz="2400" dirty="0">
              <a:solidFill>
                <a:srgbClr val="12112A"/>
              </a:solidFill>
              <a:ea typeface="Tahoma" pitchFamily="34" charset="0"/>
              <a:cs typeface="Tahoma" pitchFamily="34" charset="0"/>
            </a:endParaRPr>
          </a:p>
        </p:txBody>
      </p:sp>
      <p:sp>
        <p:nvSpPr>
          <p:cNvPr id="6" name="Slide Number Placeholder 5"/>
          <p:cNvSpPr>
            <a:spLocks noGrp="1"/>
          </p:cNvSpPr>
          <p:nvPr>
            <p:ph type="sldNum" sz="quarter" idx="4"/>
          </p:nvPr>
        </p:nvSpPr>
        <p:spPr/>
        <p:txBody>
          <a:bodyPr/>
          <a:lstStyle/>
          <a:p>
            <a:fld id="{D3DF9CC1-2D95-6B44-AD84-8EFF3BE5F0CB}" type="slidenum">
              <a:rPr lang="en-US" smtClean="0"/>
              <a:pPr/>
              <a:t>164</a:t>
            </a:fld>
            <a:endParaRPr lang="en-US" dirty="0"/>
          </a:p>
        </p:txBody>
      </p:sp>
    </p:spTree>
    <p:extLst>
      <p:ext uri="{BB962C8B-B14F-4D97-AF65-F5344CB8AC3E}">
        <p14:creationId xmlns:p14="http://schemas.microsoft.com/office/powerpoint/2010/main" val="1013894422"/>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Coach’s Log Professional Information Page</a:t>
            </a:r>
            <a:endParaRPr lang="en-US" sz="36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600" y="1646238"/>
            <a:ext cx="6692900" cy="479645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6" name="Slide Number Placeholder 5"/>
          <p:cNvSpPr>
            <a:spLocks noGrp="1"/>
          </p:cNvSpPr>
          <p:nvPr>
            <p:ph type="sldNum" sz="quarter" idx="4"/>
          </p:nvPr>
        </p:nvSpPr>
        <p:spPr/>
        <p:txBody>
          <a:bodyPr/>
          <a:lstStyle/>
          <a:p>
            <a:fld id="{D3DF9CC1-2D95-6B44-AD84-8EFF3BE5F0CB}" type="slidenum">
              <a:rPr lang="en-US" smtClean="0"/>
              <a:pPr/>
              <a:t>165</a:t>
            </a:fld>
            <a:endParaRPr lang="en-US" dirty="0"/>
          </a:p>
        </p:txBody>
      </p:sp>
    </p:spTree>
    <p:extLst>
      <p:ext uri="{BB962C8B-B14F-4D97-AF65-F5344CB8AC3E}">
        <p14:creationId xmlns:p14="http://schemas.microsoft.com/office/powerpoint/2010/main" val="3101285477"/>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Coach’s Log Form</a:t>
            </a:r>
            <a:endParaRPr lang="en-US" dirty="0"/>
          </a:p>
        </p:txBody>
      </p:sp>
      <p:sp>
        <p:nvSpPr>
          <p:cNvPr id="8" name="Rectangle 3"/>
          <p:cNvSpPr txBox="1">
            <a:spLocks noChangeArrowheads="1"/>
          </p:cNvSpPr>
          <p:nvPr/>
        </p:nvSpPr>
        <p:spPr bwMode="auto">
          <a:xfrm>
            <a:off x="317500" y="1458913"/>
            <a:ext cx="8369300" cy="41925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defRPr/>
            </a:pPr>
            <a:r>
              <a:rPr lang="en-US" dirty="0">
                <a:solidFill>
                  <a:srgbClr val="12112A"/>
                </a:solidFill>
                <a:ea typeface="Tahoma" pitchFamily="34" charset="0"/>
                <a:cs typeface="Tahoma" pitchFamily="34" charset="0"/>
              </a:rPr>
              <a:t>16 task areas for categorizing time</a:t>
            </a:r>
          </a:p>
          <a:p>
            <a:pPr lvl="1">
              <a:spcBef>
                <a:spcPts val="0"/>
              </a:spcBef>
              <a:defRPr/>
            </a:pPr>
            <a:r>
              <a:rPr lang="en-US" sz="2400" dirty="0">
                <a:solidFill>
                  <a:srgbClr val="12112A"/>
                </a:solidFill>
                <a:ea typeface="Tahoma" pitchFamily="34" charset="0"/>
                <a:cs typeface="Tahoma" pitchFamily="34" charset="0"/>
              </a:rPr>
              <a:t>4 task areas involve teacher selection: </a:t>
            </a:r>
          </a:p>
          <a:p>
            <a:pPr lvl="1">
              <a:spcBef>
                <a:spcPts val="0"/>
              </a:spcBef>
              <a:defRPr/>
            </a:pPr>
            <a:r>
              <a:rPr lang="en-US" sz="2400" dirty="0">
                <a:solidFill>
                  <a:srgbClr val="12112A"/>
                </a:solidFill>
                <a:ea typeface="Tahoma" pitchFamily="34" charset="0"/>
                <a:cs typeface="Tahoma" pitchFamily="34" charset="0"/>
              </a:rPr>
              <a:t>12 task areas cover a wide variety of data collection and discussion</a:t>
            </a:r>
          </a:p>
          <a:p>
            <a:pPr>
              <a:spcBef>
                <a:spcPts val="0"/>
              </a:spcBef>
              <a:defRPr/>
            </a:pPr>
            <a:r>
              <a:rPr lang="en-US" dirty="0" smtClean="0">
                <a:solidFill>
                  <a:srgbClr val="12112A"/>
                </a:solidFill>
                <a:ea typeface="Tahoma" pitchFamily="34" charset="0"/>
                <a:cs typeface="Tahoma" pitchFamily="34" charset="0"/>
              </a:rPr>
              <a:t>The </a:t>
            </a:r>
            <a:r>
              <a:rPr lang="en-US" dirty="0">
                <a:solidFill>
                  <a:srgbClr val="12112A"/>
                </a:solidFill>
                <a:ea typeface="Tahoma" pitchFamily="34" charset="0"/>
                <a:cs typeface="Tahoma" pitchFamily="34" charset="0"/>
              </a:rPr>
              <a:t>Teacher Selection Table is populated by the upload of Survey 8</a:t>
            </a:r>
          </a:p>
          <a:p>
            <a:pPr>
              <a:spcBef>
                <a:spcPts val="0"/>
              </a:spcBef>
              <a:defRPr/>
            </a:pPr>
            <a:r>
              <a:rPr lang="en-US" dirty="0">
                <a:solidFill>
                  <a:srgbClr val="12112A"/>
                </a:solidFill>
                <a:ea typeface="Tahoma" pitchFamily="34" charset="0"/>
                <a:cs typeface="Tahoma" pitchFamily="34" charset="0"/>
              </a:rPr>
              <a:t>Selections are only visible on the Coach’s Log Form- they are not displayed on the report</a:t>
            </a:r>
          </a:p>
          <a:p>
            <a:pPr lvl="1">
              <a:spcBef>
                <a:spcPts val="0"/>
              </a:spcBef>
              <a:defRPr/>
            </a:pPr>
            <a:r>
              <a:rPr lang="en-US" sz="2400" dirty="0">
                <a:solidFill>
                  <a:srgbClr val="12112A"/>
                </a:solidFill>
                <a:ea typeface="Tahoma" pitchFamily="34" charset="0"/>
                <a:cs typeface="Tahoma" pitchFamily="34" charset="0"/>
              </a:rPr>
              <a:t>The teachers displayed can be edited by clicking the “Edit Teachers” button within any of the task areas above</a:t>
            </a:r>
          </a:p>
          <a:p>
            <a:pPr marL="0" indent="0">
              <a:spcBef>
                <a:spcPts val="0"/>
              </a:spcBef>
              <a:buNone/>
              <a:defRPr/>
            </a:pPr>
            <a:endParaRPr lang="en-US" sz="2400" dirty="0">
              <a:solidFill>
                <a:srgbClr val="12112A"/>
              </a:solidFill>
              <a:ea typeface="Tahoma" pitchFamily="34" charset="0"/>
              <a:cs typeface="Tahoma" pitchFamily="34" charset="0"/>
            </a:endParaRPr>
          </a:p>
        </p:txBody>
      </p:sp>
      <p:sp>
        <p:nvSpPr>
          <p:cNvPr id="6" name="Slide Number Placeholder 5"/>
          <p:cNvSpPr>
            <a:spLocks noGrp="1"/>
          </p:cNvSpPr>
          <p:nvPr>
            <p:ph type="sldNum" sz="quarter" idx="4"/>
          </p:nvPr>
        </p:nvSpPr>
        <p:spPr/>
        <p:txBody>
          <a:bodyPr/>
          <a:lstStyle/>
          <a:p>
            <a:fld id="{D3DF9CC1-2D95-6B44-AD84-8EFF3BE5F0CB}" type="slidenum">
              <a:rPr lang="en-US" smtClean="0"/>
              <a:pPr/>
              <a:t>166</a:t>
            </a:fld>
            <a:endParaRPr lang="en-US" dirty="0"/>
          </a:p>
        </p:txBody>
      </p:sp>
    </p:spTree>
    <p:extLst>
      <p:ext uri="{BB962C8B-B14F-4D97-AF65-F5344CB8AC3E}">
        <p14:creationId xmlns:p14="http://schemas.microsoft.com/office/powerpoint/2010/main" val="3091118367"/>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Coach’s Log Form</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550" y="1570038"/>
            <a:ext cx="4375150" cy="4973514"/>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5" name="Slide Number Placeholder 4"/>
          <p:cNvSpPr>
            <a:spLocks noGrp="1"/>
          </p:cNvSpPr>
          <p:nvPr>
            <p:ph type="sldNum" sz="quarter" idx="4"/>
          </p:nvPr>
        </p:nvSpPr>
        <p:spPr/>
        <p:txBody>
          <a:bodyPr/>
          <a:lstStyle/>
          <a:p>
            <a:fld id="{D3DF9CC1-2D95-6B44-AD84-8EFF3BE5F0CB}" type="slidenum">
              <a:rPr lang="en-US" smtClean="0"/>
              <a:pPr/>
              <a:t>167</a:t>
            </a:fld>
            <a:endParaRPr lang="en-US" dirty="0"/>
          </a:p>
        </p:txBody>
      </p:sp>
    </p:spTree>
    <p:extLst>
      <p:ext uri="{BB962C8B-B14F-4D97-AF65-F5344CB8AC3E}">
        <p14:creationId xmlns:p14="http://schemas.microsoft.com/office/powerpoint/2010/main" val="1359273441"/>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Coach’s Log Form</a:t>
            </a:r>
            <a:endParaRPr lang="en-US" dirty="0"/>
          </a:p>
        </p:txBody>
      </p:sp>
      <p:sp>
        <p:nvSpPr>
          <p:cNvPr id="8" name="Rectangle 3"/>
          <p:cNvSpPr txBox="1">
            <a:spLocks noChangeArrowheads="1"/>
          </p:cNvSpPr>
          <p:nvPr/>
        </p:nvSpPr>
        <p:spPr bwMode="auto">
          <a:xfrm>
            <a:off x="317500" y="1458913"/>
            <a:ext cx="8369300" cy="41925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defRPr/>
            </a:pPr>
            <a:r>
              <a:rPr lang="en-US" sz="2800" dirty="0" smtClean="0">
                <a:solidFill>
                  <a:srgbClr val="12112A"/>
                </a:solidFill>
                <a:ea typeface="Tahoma" pitchFamily="34" charset="0"/>
                <a:cs typeface="Tahoma" pitchFamily="34" charset="0"/>
              </a:rPr>
              <a:t>Narratives</a:t>
            </a:r>
            <a:endParaRPr lang="en-US" sz="2800" dirty="0">
              <a:solidFill>
                <a:srgbClr val="12112A"/>
              </a:solidFill>
              <a:ea typeface="Tahoma" pitchFamily="34" charset="0"/>
              <a:cs typeface="Tahoma" pitchFamily="34" charset="0"/>
            </a:endParaRPr>
          </a:p>
          <a:p>
            <a:pPr lvl="1">
              <a:spcBef>
                <a:spcPts val="0"/>
              </a:spcBef>
              <a:defRPr/>
            </a:pPr>
            <a:r>
              <a:rPr lang="en-US" dirty="0" smtClean="0">
                <a:solidFill>
                  <a:srgbClr val="12112A"/>
                </a:solidFill>
                <a:ea typeface="Tahoma" pitchFamily="34" charset="0"/>
                <a:cs typeface="Tahoma" pitchFamily="34" charset="0"/>
              </a:rPr>
              <a:t>Narratives for </a:t>
            </a:r>
            <a:r>
              <a:rPr lang="en-US" dirty="0">
                <a:solidFill>
                  <a:srgbClr val="12112A"/>
                </a:solidFill>
                <a:ea typeface="Tahoma" pitchFamily="34" charset="0"/>
                <a:cs typeface="Tahoma" pitchFamily="34" charset="0"/>
              </a:rPr>
              <a:t>task areas </a:t>
            </a:r>
            <a:r>
              <a:rPr lang="en-US" dirty="0" smtClean="0">
                <a:solidFill>
                  <a:srgbClr val="12112A"/>
                </a:solidFill>
                <a:ea typeface="Tahoma" pitchFamily="34" charset="0"/>
                <a:cs typeface="Tahoma" pitchFamily="34" charset="0"/>
              </a:rPr>
              <a:t>13-16</a:t>
            </a:r>
            <a:endParaRPr lang="en-US" dirty="0">
              <a:solidFill>
                <a:srgbClr val="12112A"/>
              </a:solidFill>
              <a:ea typeface="Tahoma" pitchFamily="34" charset="0"/>
              <a:cs typeface="Tahoma" pitchFamily="34" charset="0"/>
            </a:endParaRPr>
          </a:p>
          <a:p>
            <a:pPr lvl="2">
              <a:spcBef>
                <a:spcPts val="0"/>
              </a:spcBef>
              <a:defRPr/>
            </a:pPr>
            <a:r>
              <a:rPr lang="en-US" sz="2800" dirty="0" smtClean="0">
                <a:solidFill>
                  <a:srgbClr val="12112A"/>
                </a:solidFill>
                <a:ea typeface="Tahoma" pitchFamily="34" charset="0"/>
                <a:cs typeface="Tahoma" pitchFamily="34" charset="0"/>
              </a:rPr>
              <a:t>Reports = biweekly reporting </a:t>
            </a:r>
            <a:r>
              <a:rPr lang="en-US" sz="2800" dirty="0">
                <a:solidFill>
                  <a:srgbClr val="12112A"/>
                </a:solidFill>
                <a:ea typeface="Tahoma" pitchFamily="34" charset="0"/>
                <a:cs typeface="Tahoma" pitchFamily="34" charset="0"/>
              </a:rPr>
              <a:t>period</a:t>
            </a:r>
          </a:p>
          <a:p>
            <a:pPr lvl="2">
              <a:spcBef>
                <a:spcPts val="0"/>
              </a:spcBef>
              <a:defRPr/>
            </a:pPr>
            <a:r>
              <a:rPr lang="en-US" sz="2800" dirty="0" smtClean="0">
                <a:solidFill>
                  <a:srgbClr val="12112A"/>
                </a:solidFill>
                <a:ea typeface="Tahoma" pitchFamily="34" charset="0"/>
                <a:cs typeface="Tahoma" pitchFamily="34" charset="0"/>
              </a:rPr>
              <a:t>Can be viewed by principal’s only</a:t>
            </a:r>
            <a:endParaRPr lang="en-US" sz="2800" dirty="0">
              <a:solidFill>
                <a:srgbClr val="12112A"/>
              </a:solidFill>
              <a:ea typeface="Tahoma" pitchFamily="34" charset="0"/>
              <a:cs typeface="Tahoma" pitchFamily="34" charset="0"/>
            </a:endParaRPr>
          </a:p>
          <a:p>
            <a:pPr>
              <a:spcBef>
                <a:spcPts val="0"/>
              </a:spcBef>
              <a:defRPr/>
            </a:pPr>
            <a:r>
              <a:rPr lang="en-US" sz="2800" dirty="0">
                <a:solidFill>
                  <a:srgbClr val="12112A"/>
                </a:solidFill>
                <a:ea typeface="Tahoma" pitchFamily="34" charset="0"/>
                <a:cs typeface="Tahoma" pitchFamily="34" charset="0"/>
              </a:rPr>
              <a:t>Coaches may report up to </a:t>
            </a:r>
            <a:r>
              <a:rPr lang="en-US" sz="2800" dirty="0" smtClean="0">
                <a:solidFill>
                  <a:srgbClr val="12112A"/>
                </a:solidFill>
                <a:ea typeface="Tahoma" pitchFamily="34" charset="0"/>
                <a:cs typeface="Tahoma" pitchFamily="34" charset="0"/>
              </a:rPr>
              <a:t>9 </a:t>
            </a:r>
            <a:r>
              <a:rPr lang="en-US" sz="2800" dirty="0">
                <a:solidFill>
                  <a:srgbClr val="12112A"/>
                </a:solidFill>
                <a:ea typeface="Tahoma" pitchFamily="34" charset="0"/>
                <a:cs typeface="Tahoma" pitchFamily="34" charset="0"/>
              </a:rPr>
              <a:t>hours a day, </a:t>
            </a:r>
            <a:r>
              <a:rPr lang="en-US" sz="2800" dirty="0" smtClean="0">
                <a:solidFill>
                  <a:srgbClr val="12112A"/>
                </a:solidFill>
                <a:ea typeface="Tahoma" pitchFamily="34" charset="0"/>
                <a:cs typeface="Tahoma" pitchFamily="34" charset="0"/>
              </a:rPr>
              <a:t>45 </a:t>
            </a:r>
            <a:r>
              <a:rPr lang="en-US" sz="2800" dirty="0">
                <a:solidFill>
                  <a:srgbClr val="12112A"/>
                </a:solidFill>
                <a:ea typeface="Tahoma" pitchFamily="34" charset="0"/>
                <a:cs typeface="Tahoma" pitchFamily="34" charset="0"/>
              </a:rPr>
              <a:t>hours a week, and </a:t>
            </a:r>
            <a:r>
              <a:rPr lang="en-US" sz="2800" dirty="0" smtClean="0">
                <a:solidFill>
                  <a:srgbClr val="12112A"/>
                </a:solidFill>
                <a:ea typeface="Tahoma" pitchFamily="34" charset="0"/>
                <a:cs typeface="Tahoma" pitchFamily="34" charset="0"/>
              </a:rPr>
              <a:t>90 </a:t>
            </a:r>
            <a:r>
              <a:rPr lang="en-US" sz="2800" dirty="0">
                <a:solidFill>
                  <a:srgbClr val="12112A"/>
                </a:solidFill>
                <a:ea typeface="Tahoma" pitchFamily="34" charset="0"/>
                <a:cs typeface="Tahoma" pitchFamily="34" charset="0"/>
              </a:rPr>
              <a:t>hours for the bi-weekly reporting period. </a:t>
            </a:r>
          </a:p>
          <a:p>
            <a:pPr>
              <a:spcBef>
                <a:spcPts val="0"/>
              </a:spcBef>
              <a:defRPr/>
            </a:pPr>
            <a:r>
              <a:rPr lang="en-US" sz="2800" dirty="0" smtClean="0">
                <a:solidFill>
                  <a:srgbClr val="12112A"/>
                </a:solidFill>
                <a:ea typeface="Tahoma" pitchFamily="34" charset="0"/>
                <a:cs typeface="Tahoma" pitchFamily="34" charset="0"/>
              </a:rPr>
              <a:t>Saving vs. submitting</a:t>
            </a:r>
            <a:endParaRPr lang="en-US" sz="2800" dirty="0">
              <a:solidFill>
                <a:srgbClr val="12112A"/>
              </a:solidFill>
              <a:ea typeface="Tahoma" pitchFamily="34" charset="0"/>
              <a:cs typeface="Tahoma" pitchFamily="34" charset="0"/>
            </a:endParaRPr>
          </a:p>
          <a:p>
            <a:pPr lvl="1">
              <a:spcBef>
                <a:spcPts val="0"/>
              </a:spcBef>
              <a:defRPr/>
            </a:pPr>
            <a:r>
              <a:rPr lang="en-US" dirty="0" smtClean="0">
                <a:solidFill>
                  <a:srgbClr val="12112A"/>
                </a:solidFill>
                <a:ea typeface="Tahoma" pitchFamily="34" charset="0"/>
                <a:cs typeface="Tahoma" pitchFamily="34" charset="0"/>
              </a:rPr>
              <a:t>a </a:t>
            </a:r>
            <a:r>
              <a:rPr lang="en-US" dirty="0">
                <a:solidFill>
                  <a:srgbClr val="12112A"/>
                </a:solidFill>
                <a:ea typeface="Tahoma" pitchFamily="34" charset="0"/>
                <a:cs typeface="Tahoma" pitchFamily="34" charset="0"/>
              </a:rPr>
              <a:t>s</a:t>
            </a:r>
            <a:r>
              <a:rPr lang="en-US" dirty="0" smtClean="0">
                <a:solidFill>
                  <a:srgbClr val="12112A"/>
                </a:solidFill>
                <a:ea typeface="Tahoma" pitchFamily="34" charset="0"/>
                <a:cs typeface="Tahoma" pitchFamily="34" charset="0"/>
              </a:rPr>
              <a:t>aved log can be edited</a:t>
            </a:r>
            <a:endParaRPr lang="en-US" dirty="0">
              <a:solidFill>
                <a:srgbClr val="12112A"/>
              </a:solidFill>
              <a:ea typeface="Tahoma" pitchFamily="34" charset="0"/>
              <a:cs typeface="Tahoma" pitchFamily="34" charset="0"/>
            </a:endParaRPr>
          </a:p>
          <a:p>
            <a:pPr lvl="1">
              <a:spcBef>
                <a:spcPts val="0"/>
              </a:spcBef>
              <a:defRPr/>
            </a:pPr>
            <a:r>
              <a:rPr lang="en-US" dirty="0">
                <a:solidFill>
                  <a:srgbClr val="12112A"/>
                </a:solidFill>
                <a:ea typeface="Tahoma" pitchFamily="34" charset="0"/>
                <a:cs typeface="Tahoma" pitchFamily="34" charset="0"/>
              </a:rPr>
              <a:t>A Submitted Log has been officially submitted to the PMRN and must be unlocked by a Support Specialist </a:t>
            </a:r>
            <a:r>
              <a:rPr lang="en-US" dirty="0" smtClean="0">
                <a:solidFill>
                  <a:srgbClr val="12112A"/>
                </a:solidFill>
                <a:ea typeface="Tahoma" pitchFamily="34" charset="0"/>
                <a:cs typeface="Tahoma" pitchFamily="34" charset="0"/>
              </a:rPr>
              <a:t>for editing</a:t>
            </a:r>
            <a:endParaRPr lang="en-US" dirty="0">
              <a:solidFill>
                <a:srgbClr val="12112A"/>
              </a:solidFill>
              <a:ea typeface="Tahoma" pitchFamily="34" charset="0"/>
              <a:cs typeface="Tahoma" pitchFamily="34" charset="0"/>
            </a:endParaRPr>
          </a:p>
        </p:txBody>
      </p:sp>
      <p:sp>
        <p:nvSpPr>
          <p:cNvPr id="5" name="Slide Number Placeholder 4"/>
          <p:cNvSpPr>
            <a:spLocks noGrp="1"/>
          </p:cNvSpPr>
          <p:nvPr>
            <p:ph type="sldNum" sz="quarter" idx="4"/>
          </p:nvPr>
        </p:nvSpPr>
        <p:spPr/>
        <p:txBody>
          <a:bodyPr/>
          <a:lstStyle/>
          <a:p>
            <a:fld id="{D3DF9CC1-2D95-6B44-AD84-8EFF3BE5F0CB}" type="slidenum">
              <a:rPr lang="en-US" smtClean="0"/>
              <a:pPr/>
              <a:t>168</a:t>
            </a:fld>
            <a:endParaRPr lang="en-US" dirty="0"/>
          </a:p>
        </p:txBody>
      </p:sp>
    </p:spTree>
    <p:extLst>
      <p:ext uri="{BB962C8B-B14F-4D97-AF65-F5344CB8AC3E}">
        <p14:creationId xmlns:p14="http://schemas.microsoft.com/office/powerpoint/2010/main" val="3324780720"/>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Coach’s Log Form</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950" y="1754188"/>
            <a:ext cx="4593382" cy="4633912"/>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5" name="Slide Number Placeholder 4"/>
          <p:cNvSpPr>
            <a:spLocks noGrp="1"/>
          </p:cNvSpPr>
          <p:nvPr>
            <p:ph type="sldNum" sz="quarter" idx="4"/>
          </p:nvPr>
        </p:nvSpPr>
        <p:spPr/>
        <p:txBody>
          <a:bodyPr/>
          <a:lstStyle/>
          <a:p>
            <a:fld id="{D3DF9CC1-2D95-6B44-AD84-8EFF3BE5F0CB}" type="slidenum">
              <a:rPr lang="en-US" smtClean="0"/>
              <a:pPr/>
              <a:t>169</a:t>
            </a:fld>
            <a:endParaRPr lang="en-US" dirty="0"/>
          </a:p>
        </p:txBody>
      </p:sp>
    </p:spTree>
    <p:extLst>
      <p:ext uri="{BB962C8B-B14F-4D97-AF65-F5344CB8AC3E}">
        <p14:creationId xmlns:p14="http://schemas.microsoft.com/office/powerpoint/2010/main" val="164756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Components of Reading Comprehension</a:t>
            </a:r>
          </a:p>
        </p:txBody>
      </p:sp>
      <p:sp>
        <p:nvSpPr>
          <p:cNvPr id="3" name="Content Placeholder 2"/>
          <p:cNvSpPr>
            <a:spLocks noGrp="1"/>
          </p:cNvSpPr>
          <p:nvPr>
            <p:ph idx="1"/>
          </p:nvPr>
        </p:nvSpPr>
        <p:spPr/>
        <p:txBody>
          <a:bodyPr/>
          <a:lstStyle/>
          <a:p>
            <a:r>
              <a:rPr lang="en-US" dirty="0"/>
              <a:t>Word Recognition</a:t>
            </a:r>
          </a:p>
          <a:p>
            <a:r>
              <a:rPr lang="en-US" dirty="0"/>
              <a:t>Language Comprehension (vocabulary knowledge; syntactic knowledge)</a:t>
            </a:r>
          </a:p>
          <a:p>
            <a:r>
              <a:rPr lang="en-US" dirty="0"/>
              <a:t>World Knowledge</a:t>
            </a:r>
          </a:p>
          <a:p>
            <a:r>
              <a:rPr lang="en-US" dirty="0"/>
              <a:t>Motivation</a:t>
            </a:r>
          </a:p>
          <a:p>
            <a:r>
              <a:rPr lang="en-US" dirty="0"/>
              <a:t>Cognitive Abilities (e.g., working memory, executive functions)</a:t>
            </a:r>
          </a:p>
        </p:txBody>
      </p:sp>
      <p:sp>
        <p:nvSpPr>
          <p:cNvPr id="9" name="Slide Number Placeholder 8"/>
          <p:cNvSpPr>
            <a:spLocks noGrp="1"/>
          </p:cNvSpPr>
          <p:nvPr>
            <p:ph type="sldNum" sz="quarter" idx="4"/>
          </p:nvPr>
        </p:nvSpPr>
        <p:spPr/>
        <p:txBody>
          <a:bodyPr/>
          <a:lstStyle/>
          <a:p>
            <a:fld id="{D3DF9CC1-2D95-6B44-AD84-8EFF3BE5F0CB}" type="slidenum">
              <a:rPr lang="en-US" smtClean="0"/>
              <a:pPr/>
              <a:t>17</a:t>
            </a:fld>
            <a:endParaRPr lang="en-US" dirty="0"/>
          </a:p>
        </p:txBody>
      </p:sp>
    </p:spTree>
    <p:extLst>
      <p:ext uri="{BB962C8B-B14F-4D97-AF65-F5344CB8AC3E}">
        <p14:creationId xmlns:p14="http://schemas.microsoft.com/office/powerpoint/2010/main" val="1681231599"/>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Automated E-mails</a:t>
            </a:r>
            <a:endParaRPr lang="en-US" dirty="0"/>
          </a:p>
        </p:txBody>
      </p:sp>
      <p:sp>
        <p:nvSpPr>
          <p:cNvPr id="8" name="Rectangle 3"/>
          <p:cNvSpPr txBox="1">
            <a:spLocks noChangeArrowheads="1"/>
          </p:cNvSpPr>
          <p:nvPr/>
        </p:nvSpPr>
        <p:spPr bwMode="auto">
          <a:xfrm>
            <a:off x="317500" y="1828800"/>
            <a:ext cx="8369300" cy="38227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defRPr/>
            </a:pPr>
            <a:r>
              <a:rPr lang="en-US" sz="3600" dirty="0" smtClean="0">
                <a:solidFill>
                  <a:srgbClr val="12112A"/>
                </a:solidFill>
                <a:ea typeface="Tahoma" pitchFamily="34" charset="0"/>
                <a:cs typeface="Tahoma" pitchFamily="34" charset="0"/>
              </a:rPr>
              <a:t>If </a:t>
            </a:r>
            <a:r>
              <a:rPr lang="en-US" sz="3600" dirty="0">
                <a:solidFill>
                  <a:srgbClr val="12112A"/>
                </a:solidFill>
                <a:ea typeface="Tahoma" pitchFamily="34" charset="0"/>
                <a:cs typeface="Tahoma" pitchFamily="34" charset="0"/>
              </a:rPr>
              <a:t>a Log has not yet been Submitted</a:t>
            </a:r>
          </a:p>
          <a:p>
            <a:pPr lvl="1">
              <a:spcBef>
                <a:spcPts val="0"/>
              </a:spcBef>
              <a:defRPr/>
            </a:pPr>
            <a:r>
              <a:rPr lang="en-US" sz="3200" dirty="0" smtClean="0">
                <a:solidFill>
                  <a:srgbClr val="12112A"/>
                </a:solidFill>
                <a:ea typeface="Tahoma" pitchFamily="34" charset="0"/>
                <a:cs typeface="Tahoma" pitchFamily="34" charset="0"/>
              </a:rPr>
              <a:t>“</a:t>
            </a:r>
            <a:r>
              <a:rPr lang="en-US" sz="3200" dirty="0">
                <a:solidFill>
                  <a:srgbClr val="12112A"/>
                </a:solidFill>
                <a:ea typeface="Tahoma" pitchFamily="34" charset="0"/>
                <a:cs typeface="Tahoma" pitchFamily="34" charset="0"/>
              </a:rPr>
              <a:t>Coach’s Log Submission </a:t>
            </a:r>
            <a:r>
              <a:rPr lang="en-US" sz="3200" dirty="0" smtClean="0">
                <a:solidFill>
                  <a:srgbClr val="12112A"/>
                </a:solidFill>
                <a:ea typeface="Tahoma" pitchFamily="34" charset="0"/>
                <a:cs typeface="Tahoma" pitchFamily="34" charset="0"/>
              </a:rPr>
              <a:t>Reminder”</a:t>
            </a:r>
          </a:p>
          <a:p>
            <a:pPr lvl="1">
              <a:spcBef>
                <a:spcPts val="0"/>
              </a:spcBef>
              <a:defRPr/>
            </a:pPr>
            <a:r>
              <a:rPr lang="en-US" sz="3200" dirty="0" smtClean="0">
                <a:solidFill>
                  <a:srgbClr val="12112A"/>
                </a:solidFill>
                <a:ea typeface="Tahoma" pitchFamily="34" charset="0"/>
                <a:cs typeface="Tahoma" pitchFamily="34" charset="0"/>
              </a:rPr>
              <a:t>“</a:t>
            </a:r>
            <a:r>
              <a:rPr lang="en-US" sz="3200" dirty="0">
                <a:solidFill>
                  <a:srgbClr val="12112A"/>
                </a:solidFill>
                <a:ea typeface="Tahoma" pitchFamily="34" charset="0"/>
                <a:cs typeface="Tahoma" pitchFamily="34" charset="0"/>
              </a:rPr>
              <a:t>Coach’s Log Submission- Final Reminder” </a:t>
            </a:r>
            <a:endParaRPr lang="en-US" sz="3200" dirty="0" smtClean="0">
              <a:solidFill>
                <a:srgbClr val="12112A"/>
              </a:solidFill>
              <a:ea typeface="Tahoma" pitchFamily="34" charset="0"/>
              <a:cs typeface="Tahoma" pitchFamily="34" charset="0"/>
            </a:endParaRPr>
          </a:p>
          <a:p>
            <a:pPr lvl="1">
              <a:spcBef>
                <a:spcPts val="0"/>
              </a:spcBef>
              <a:defRPr/>
            </a:pPr>
            <a:r>
              <a:rPr lang="en-US" sz="3200" dirty="0" smtClean="0">
                <a:solidFill>
                  <a:srgbClr val="12112A"/>
                </a:solidFill>
                <a:ea typeface="Tahoma" pitchFamily="34" charset="0"/>
                <a:cs typeface="Tahoma" pitchFamily="34" charset="0"/>
              </a:rPr>
              <a:t>“</a:t>
            </a:r>
            <a:r>
              <a:rPr lang="en-US" sz="3200" dirty="0">
                <a:solidFill>
                  <a:srgbClr val="12112A"/>
                </a:solidFill>
                <a:ea typeface="Tahoma" pitchFamily="34" charset="0"/>
                <a:cs typeface="Tahoma" pitchFamily="34" charset="0"/>
              </a:rPr>
              <a:t>School Level 1 Coach’s Log </a:t>
            </a:r>
            <a:r>
              <a:rPr lang="en-US" sz="3200" dirty="0" smtClean="0">
                <a:solidFill>
                  <a:srgbClr val="12112A"/>
                </a:solidFill>
                <a:ea typeface="Tahoma" pitchFamily="34" charset="0"/>
                <a:cs typeface="Tahoma" pitchFamily="34" charset="0"/>
              </a:rPr>
              <a:t>E-mail”</a:t>
            </a:r>
            <a:endParaRPr lang="en-US" sz="3200" dirty="0">
              <a:solidFill>
                <a:srgbClr val="12112A"/>
              </a:solidFill>
              <a:ea typeface="Tahoma" pitchFamily="34" charset="0"/>
              <a:cs typeface="Tahoma" pitchFamily="34" charset="0"/>
            </a:endParaRPr>
          </a:p>
        </p:txBody>
      </p:sp>
      <p:sp>
        <p:nvSpPr>
          <p:cNvPr id="5" name="Slide Number Placeholder 4"/>
          <p:cNvSpPr>
            <a:spLocks noGrp="1"/>
          </p:cNvSpPr>
          <p:nvPr>
            <p:ph type="sldNum" sz="quarter" idx="4"/>
          </p:nvPr>
        </p:nvSpPr>
        <p:spPr/>
        <p:txBody>
          <a:bodyPr/>
          <a:lstStyle/>
          <a:p>
            <a:fld id="{D3DF9CC1-2D95-6B44-AD84-8EFF3BE5F0CB}" type="slidenum">
              <a:rPr lang="en-US" smtClean="0"/>
              <a:pPr/>
              <a:t>170</a:t>
            </a:fld>
            <a:endParaRPr lang="en-US" dirty="0"/>
          </a:p>
        </p:txBody>
      </p:sp>
    </p:spTree>
    <p:extLst>
      <p:ext uri="{BB962C8B-B14F-4D97-AF65-F5344CB8AC3E}">
        <p14:creationId xmlns:p14="http://schemas.microsoft.com/office/powerpoint/2010/main" val="3878799212"/>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Topics</a:t>
            </a:r>
            <a:endParaRPr lang="en-US" dirty="0"/>
          </a:p>
        </p:txBody>
      </p:sp>
      <p:sp>
        <p:nvSpPr>
          <p:cNvPr id="3" name="Content Placeholder 2"/>
          <p:cNvSpPr>
            <a:spLocks noGrp="1"/>
          </p:cNvSpPr>
          <p:nvPr>
            <p:ph idx="1"/>
          </p:nvPr>
        </p:nvSpPr>
        <p:spPr>
          <a:xfrm>
            <a:off x="1181100" y="1600200"/>
            <a:ext cx="7505700" cy="4525963"/>
          </a:xfrm>
        </p:spPr>
        <p:txBody>
          <a:bodyPr>
            <a:normAutofit fontScale="92500"/>
          </a:bodyPr>
          <a:lstStyle/>
          <a:p>
            <a:pPr>
              <a:buFont typeface="Wingdings" panose="05000000000000000000" pitchFamily="2" charset="2"/>
              <a:buChar char="ü"/>
            </a:pPr>
            <a:r>
              <a:rPr lang="en-US" b="1" dirty="0"/>
              <a:t>Assessment and the FAIR-FS: An </a:t>
            </a:r>
            <a:r>
              <a:rPr lang="en-US" b="1" dirty="0" smtClean="0"/>
              <a:t>Overview</a:t>
            </a:r>
          </a:p>
          <a:p>
            <a:pPr>
              <a:buFont typeface="Wingdings" panose="05000000000000000000" pitchFamily="2" charset="2"/>
              <a:buChar char="ü"/>
            </a:pPr>
            <a:r>
              <a:rPr lang="en-US" b="1" dirty="0"/>
              <a:t>Development of the FAIR-FS</a:t>
            </a:r>
          </a:p>
          <a:p>
            <a:pPr>
              <a:buFont typeface="Wingdings" panose="05000000000000000000" pitchFamily="2" charset="2"/>
              <a:buChar char="ü"/>
            </a:pPr>
            <a:r>
              <a:rPr lang="en-US" b="1" dirty="0" smtClean="0"/>
              <a:t>System Specifications</a:t>
            </a:r>
          </a:p>
          <a:p>
            <a:pPr>
              <a:buFont typeface="Wingdings" panose="05000000000000000000" pitchFamily="2" charset="2"/>
              <a:buChar char="ü"/>
            </a:pPr>
            <a:r>
              <a:rPr lang="en-US" b="1" dirty="0" err="1" smtClean="0"/>
              <a:t>PMRN</a:t>
            </a:r>
            <a:r>
              <a:rPr lang="en-US" b="1" dirty="0" smtClean="0"/>
              <a:t> </a:t>
            </a:r>
            <a:r>
              <a:rPr lang="en-US" b="1" dirty="0"/>
              <a:t>Overview</a:t>
            </a:r>
          </a:p>
          <a:p>
            <a:pPr>
              <a:buFont typeface="Wingdings" panose="05000000000000000000" pitchFamily="2" charset="2"/>
              <a:buChar char="ü"/>
            </a:pPr>
            <a:r>
              <a:rPr lang="en-US" b="1" dirty="0"/>
              <a:t>Single Sign-On</a:t>
            </a:r>
          </a:p>
          <a:p>
            <a:pPr>
              <a:buFont typeface="Wingdings" panose="05000000000000000000" pitchFamily="2" charset="2"/>
              <a:buChar char="ü"/>
            </a:pPr>
            <a:r>
              <a:rPr lang="en-US" b="1" dirty="0"/>
              <a:t>Principal’s Role</a:t>
            </a:r>
          </a:p>
          <a:p>
            <a:pPr>
              <a:buFont typeface="Wingdings" panose="05000000000000000000" pitchFamily="2" charset="2"/>
              <a:buChar char="ü"/>
            </a:pPr>
            <a:r>
              <a:rPr lang="en-US" b="1" dirty="0"/>
              <a:t>PMRN Manager’s Role</a:t>
            </a:r>
          </a:p>
          <a:p>
            <a:pPr>
              <a:buFont typeface="Wingdings" panose="05000000000000000000" pitchFamily="2" charset="2"/>
              <a:buChar char="ü"/>
            </a:pPr>
            <a:r>
              <a:rPr lang="en-US" b="1" dirty="0"/>
              <a:t>Coach’s </a:t>
            </a:r>
            <a:r>
              <a:rPr lang="en-US" b="1" dirty="0" smtClean="0"/>
              <a:t>Log</a:t>
            </a:r>
            <a:endParaRPr lang="en-US" b="1" dirty="0"/>
          </a:p>
        </p:txBody>
      </p:sp>
      <p:sp>
        <p:nvSpPr>
          <p:cNvPr id="7" name="Slide Number Placeholder 6"/>
          <p:cNvSpPr>
            <a:spLocks noGrp="1"/>
          </p:cNvSpPr>
          <p:nvPr>
            <p:ph type="sldNum" sz="quarter" idx="4"/>
          </p:nvPr>
        </p:nvSpPr>
        <p:spPr/>
        <p:txBody>
          <a:bodyPr/>
          <a:lstStyle/>
          <a:p>
            <a:fld id="{D3DF9CC1-2D95-6B44-AD84-8EFF3BE5F0CB}" type="slidenum">
              <a:rPr lang="en-US" smtClean="0"/>
              <a:pPr/>
              <a:t>171</a:t>
            </a:fld>
            <a:endParaRPr lang="en-US" dirty="0"/>
          </a:p>
        </p:txBody>
      </p:sp>
    </p:spTree>
    <p:extLst>
      <p:ext uri="{BB962C8B-B14F-4D97-AF65-F5344CB8AC3E}">
        <p14:creationId xmlns:p14="http://schemas.microsoft.com/office/powerpoint/2010/main" val="2604285672"/>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a:bodyPr>
          <a:lstStyle/>
          <a:p>
            <a:r>
              <a:rPr lang="en-US" dirty="0" smtClean="0"/>
              <a:t>Questions</a:t>
            </a:r>
            <a:endParaRPr lang="en-US" cap="none" dirty="0"/>
          </a:p>
        </p:txBody>
      </p:sp>
    </p:spTree>
    <p:extLst>
      <p:ext uri="{BB962C8B-B14F-4D97-AF65-F5344CB8AC3E}">
        <p14:creationId xmlns:p14="http://schemas.microsoft.com/office/powerpoint/2010/main" val="2760770460"/>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Information</a:t>
            </a:r>
          </a:p>
        </p:txBody>
      </p:sp>
      <p:sp>
        <p:nvSpPr>
          <p:cNvPr id="3" name="Content Placeholder 2"/>
          <p:cNvSpPr>
            <a:spLocks noGrp="1"/>
          </p:cNvSpPr>
          <p:nvPr>
            <p:ph idx="1"/>
          </p:nvPr>
        </p:nvSpPr>
        <p:spPr>
          <a:xfrm>
            <a:off x="457200" y="1785257"/>
            <a:ext cx="8229600" cy="4340906"/>
          </a:xfrm>
        </p:spPr>
        <p:txBody>
          <a:bodyPr>
            <a:normAutofit/>
          </a:bodyPr>
          <a:lstStyle/>
          <a:p>
            <a:pPr>
              <a:buFont typeface="Arial" pitchFamily="34" charset="0"/>
              <a:buChar char="•"/>
            </a:pPr>
            <a:r>
              <a:rPr lang="en-US" sz="2800" dirty="0"/>
              <a:t>Curriculum questions: </a:t>
            </a:r>
            <a:r>
              <a:rPr lang="en-US" sz="2800" dirty="0" smtClean="0"/>
              <a:t>Contact </a:t>
            </a:r>
            <a:r>
              <a:rPr lang="en-US" sz="2800" dirty="0"/>
              <a:t>your district reading </a:t>
            </a:r>
            <a:r>
              <a:rPr lang="en-US" sz="2800" dirty="0" smtClean="0"/>
              <a:t>office</a:t>
            </a:r>
          </a:p>
          <a:p>
            <a:pPr>
              <a:buFont typeface="Arial" pitchFamily="34" charset="0"/>
              <a:buChar char="•"/>
            </a:pPr>
            <a:endParaRPr lang="en-US" sz="1600" dirty="0"/>
          </a:p>
          <a:p>
            <a:pPr marL="342900" lvl="1" indent="-342900">
              <a:buFont typeface="Arial" pitchFamily="34" charset="0"/>
              <a:buChar char="•"/>
            </a:pPr>
            <a:r>
              <a:rPr lang="en-US" dirty="0" smtClean="0"/>
              <a:t>Content and policy </a:t>
            </a:r>
            <a:r>
              <a:rPr lang="en-US" dirty="0"/>
              <a:t>questions: </a:t>
            </a:r>
            <a:r>
              <a:rPr lang="en-US" dirty="0" smtClean="0"/>
              <a:t>Contact </a:t>
            </a:r>
            <a:r>
              <a:rPr lang="en-US" dirty="0"/>
              <a:t>Just Read, Florida! at 850-245-0503 </a:t>
            </a:r>
            <a:r>
              <a:rPr lang="en-US" sz="2400" dirty="0"/>
              <a:t>http://</a:t>
            </a:r>
            <a:r>
              <a:rPr lang="en-US" sz="2400" dirty="0" smtClean="0"/>
              <a:t>www.justreadflorida.com/</a:t>
            </a:r>
            <a:endParaRPr lang="en-US" sz="1800" dirty="0"/>
          </a:p>
          <a:p>
            <a:pPr>
              <a:spcBef>
                <a:spcPts val="0"/>
              </a:spcBef>
              <a:buFont typeface="Arial" pitchFamily="34" charset="0"/>
              <a:buChar char="•"/>
            </a:pPr>
            <a:endParaRPr lang="en-US" sz="2800" dirty="0" smtClean="0"/>
          </a:p>
          <a:p>
            <a:r>
              <a:rPr lang="en-US" sz="2800" dirty="0" smtClean="0"/>
              <a:t>Technical </a:t>
            </a:r>
            <a:r>
              <a:rPr lang="en-US" sz="2800" dirty="0"/>
              <a:t>questions: </a:t>
            </a:r>
            <a:r>
              <a:rPr lang="en-US" sz="2800" dirty="0" smtClean="0"/>
              <a:t>Call </a:t>
            </a:r>
            <a:r>
              <a:rPr lang="en-US" sz="2800" dirty="0"/>
              <a:t>Florida Department of Education (</a:t>
            </a:r>
            <a:r>
              <a:rPr lang="en-US" sz="2800" dirty="0" err="1"/>
              <a:t>FLDOE</a:t>
            </a:r>
            <a:r>
              <a:rPr lang="en-US" sz="2800" dirty="0"/>
              <a:t>) Integrated Education </a:t>
            </a:r>
            <a:r>
              <a:rPr lang="en-US" sz="2800" dirty="0" smtClean="0"/>
              <a:t>Network Service Center 855-814-2876  </a:t>
            </a:r>
            <a:r>
              <a:rPr lang="en-US" sz="2800" dirty="0" smtClean="0">
                <a:hlinkClick r:id="rId3"/>
              </a:rPr>
              <a:t>ienhelp@fldoe.org</a:t>
            </a:r>
            <a:endParaRPr lang="en-US" sz="2800" dirty="0"/>
          </a:p>
        </p:txBody>
      </p:sp>
      <p:sp>
        <p:nvSpPr>
          <p:cNvPr id="7" name="Slide Number Placeholder 6"/>
          <p:cNvSpPr>
            <a:spLocks noGrp="1"/>
          </p:cNvSpPr>
          <p:nvPr>
            <p:ph type="sldNum" sz="quarter" idx="4"/>
          </p:nvPr>
        </p:nvSpPr>
        <p:spPr/>
        <p:txBody>
          <a:bodyPr/>
          <a:lstStyle/>
          <a:p>
            <a:fld id="{D3DF9CC1-2D95-6B44-AD84-8EFF3BE5F0CB}" type="slidenum">
              <a:rPr lang="en-US" smtClean="0"/>
              <a:pPr/>
              <a:t>173</a:t>
            </a:fld>
            <a:endParaRPr lang="en-US" dirty="0"/>
          </a:p>
        </p:txBody>
      </p:sp>
    </p:spTree>
    <p:extLst>
      <p:ext uri="{BB962C8B-B14F-4D97-AF65-F5344CB8AC3E}">
        <p14:creationId xmlns:p14="http://schemas.microsoft.com/office/powerpoint/2010/main" val="4074290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Background and </a:t>
            </a:r>
            <a:r>
              <a:rPr lang="en-US" dirty="0" smtClean="0"/>
              <a:t>Research</a:t>
            </a:r>
            <a:br>
              <a:rPr lang="en-US" dirty="0" smtClean="0"/>
            </a:br>
            <a:r>
              <a:rPr lang="en-US" dirty="0" smtClean="0"/>
              <a:t>Foundation  </a:t>
            </a:r>
            <a:r>
              <a:rPr lang="en-US" dirty="0"/>
              <a:t>for FAIR-FS</a:t>
            </a:r>
          </a:p>
        </p:txBody>
      </p:sp>
      <p:sp>
        <p:nvSpPr>
          <p:cNvPr id="3" name="Content Placeholder 2"/>
          <p:cNvSpPr>
            <a:spLocks noGrp="1"/>
          </p:cNvSpPr>
          <p:nvPr>
            <p:ph idx="1"/>
          </p:nvPr>
        </p:nvSpPr>
        <p:spPr/>
        <p:txBody>
          <a:bodyPr>
            <a:normAutofit/>
          </a:bodyPr>
          <a:lstStyle/>
          <a:p>
            <a:r>
              <a:rPr lang="en-US" dirty="0"/>
              <a:t>Development of the </a:t>
            </a:r>
            <a:r>
              <a:rPr lang="en-US" dirty="0" smtClean="0"/>
              <a:t>FAIR-FS </a:t>
            </a:r>
            <a:r>
              <a:rPr lang="en-US" dirty="0"/>
              <a:t>occurred over the course of 2 grants with multiple studies</a:t>
            </a:r>
          </a:p>
          <a:p>
            <a:r>
              <a:rPr lang="en-US" dirty="0"/>
              <a:t>Findings included</a:t>
            </a:r>
          </a:p>
          <a:p>
            <a:pPr lvl="1"/>
            <a:r>
              <a:rPr lang="en-US" dirty="0"/>
              <a:t>Additional support for the Simple View of Reading: alphabetic principle + meaning = comprehension </a:t>
            </a:r>
          </a:p>
          <a:p>
            <a:pPr lvl="1"/>
            <a:r>
              <a:rPr lang="en-US" dirty="0"/>
              <a:t>Importance of oral language skills (Syntax and Vocabulary)</a:t>
            </a:r>
          </a:p>
          <a:p>
            <a:pPr lvl="1"/>
            <a:r>
              <a:rPr lang="en-US" dirty="0"/>
              <a:t>Utility of Item Response Theory in </a:t>
            </a:r>
            <a:r>
              <a:rPr lang="en-US" dirty="0" smtClean="0"/>
              <a:t>assessment</a:t>
            </a:r>
            <a:endParaRPr lang="en-US" dirty="0"/>
          </a:p>
        </p:txBody>
      </p:sp>
      <p:sp>
        <p:nvSpPr>
          <p:cNvPr id="9" name="Slide Number Placeholder 8"/>
          <p:cNvSpPr>
            <a:spLocks noGrp="1"/>
          </p:cNvSpPr>
          <p:nvPr>
            <p:ph type="sldNum" sz="quarter" idx="4"/>
          </p:nvPr>
        </p:nvSpPr>
        <p:spPr/>
        <p:txBody>
          <a:bodyPr/>
          <a:lstStyle/>
          <a:p>
            <a:fld id="{D3DF9CC1-2D95-6B44-AD84-8EFF3BE5F0CB}" type="slidenum">
              <a:rPr lang="en-US" smtClean="0"/>
              <a:pPr/>
              <a:t>18</a:t>
            </a:fld>
            <a:endParaRPr lang="en-US" dirty="0"/>
          </a:p>
        </p:txBody>
      </p:sp>
    </p:spTree>
    <p:extLst>
      <p:ext uri="{BB962C8B-B14F-4D97-AF65-F5344CB8AC3E}">
        <p14:creationId xmlns:p14="http://schemas.microsoft.com/office/powerpoint/2010/main" val="26100049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Efficiency &amp; Reliability</a:t>
            </a:r>
            <a:endParaRPr lang="en-US" dirty="0"/>
          </a:p>
        </p:txBody>
      </p:sp>
      <p:sp>
        <p:nvSpPr>
          <p:cNvPr id="3" name="Content Placeholder 2"/>
          <p:cNvSpPr>
            <a:spLocks noGrp="1"/>
          </p:cNvSpPr>
          <p:nvPr>
            <p:ph idx="1"/>
          </p:nvPr>
        </p:nvSpPr>
        <p:spPr/>
        <p:txBody>
          <a:bodyPr>
            <a:normAutofit/>
          </a:bodyPr>
          <a:lstStyle/>
          <a:p>
            <a:r>
              <a:rPr lang="en-US" dirty="0" smtClean="0"/>
              <a:t>The FAIR-FS utilizes Computer Adaptive functionality to:</a:t>
            </a:r>
          </a:p>
          <a:p>
            <a:pPr lvl="1"/>
            <a:r>
              <a:rPr lang="en-US" dirty="0" smtClean="0"/>
              <a:t>Maximize the amount of information provided</a:t>
            </a:r>
          </a:p>
          <a:p>
            <a:pPr lvl="1"/>
            <a:r>
              <a:rPr lang="en-US" dirty="0" smtClean="0"/>
              <a:t>Maximize reliability</a:t>
            </a:r>
            <a:endParaRPr lang="en-US" dirty="0" smtClean="0">
              <a:solidFill>
                <a:srgbClr val="FF0000"/>
              </a:solidFill>
            </a:endParaRPr>
          </a:p>
          <a:p>
            <a:pPr lvl="1"/>
            <a:r>
              <a:rPr lang="en-US" dirty="0" smtClean="0"/>
              <a:t>Minimize testing time</a:t>
            </a:r>
          </a:p>
          <a:p>
            <a:r>
              <a:rPr lang="en-US" dirty="0" smtClean="0"/>
              <a:t>Results in scores that can be used to</a:t>
            </a:r>
          </a:p>
          <a:p>
            <a:pPr lvl="1"/>
            <a:r>
              <a:rPr lang="en-US" dirty="0" smtClean="0"/>
              <a:t>Target instruction</a:t>
            </a:r>
          </a:p>
          <a:p>
            <a:pPr lvl="1"/>
            <a:r>
              <a:rPr lang="en-US" dirty="0" smtClean="0"/>
              <a:t>Monitor growth in specific skills</a:t>
            </a:r>
          </a:p>
        </p:txBody>
      </p:sp>
      <p:sp>
        <p:nvSpPr>
          <p:cNvPr id="9" name="Slide Number Placeholder 8"/>
          <p:cNvSpPr>
            <a:spLocks noGrp="1"/>
          </p:cNvSpPr>
          <p:nvPr>
            <p:ph type="sldNum" sz="quarter" idx="4"/>
          </p:nvPr>
        </p:nvSpPr>
        <p:spPr/>
        <p:txBody>
          <a:bodyPr/>
          <a:lstStyle/>
          <a:p>
            <a:fld id="{D3DF9CC1-2D95-6B44-AD84-8EFF3BE5F0CB}" type="slidenum">
              <a:rPr lang="en-US" smtClean="0"/>
              <a:pPr/>
              <a:t>19</a:t>
            </a:fld>
            <a:endParaRPr lang="en-US" dirty="0"/>
          </a:p>
        </p:txBody>
      </p:sp>
    </p:spTree>
    <p:extLst>
      <p:ext uri="{BB962C8B-B14F-4D97-AF65-F5344CB8AC3E}">
        <p14:creationId xmlns:p14="http://schemas.microsoft.com/office/powerpoint/2010/main" val="26742390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5" name="Content Placeholder 4"/>
          <p:cNvSpPr>
            <a:spLocks noGrp="1"/>
          </p:cNvSpPr>
          <p:nvPr>
            <p:ph idx="1"/>
          </p:nvPr>
        </p:nvSpPr>
        <p:spPr/>
        <p:txBody>
          <a:bodyPr/>
          <a:lstStyle/>
          <a:p>
            <a:r>
              <a:rPr lang="en-US" dirty="0" smtClean="0"/>
              <a:t>Materials to stakeholders</a:t>
            </a:r>
          </a:p>
          <a:p>
            <a:pPr lvl="1"/>
            <a:r>
              <a:rPr lang="en-US" dirty="0" smtClean="0"/>
              <a:t>PowerPoint sections for specific users</a:t>
            </a:r>
          </a:p>
          <a:p>
            <a:pPr lvl="1"/>
            <a:r>
              <a:rPr lang="en-US" dirty="0" smtClean="0"/>
              <a:t>Technical specifications: district/school IT staff</a:t>
            </a:r>
          </a:p>
          <a:p>
            <a:pPr lvl="1"/>
            <a:r>
              <a:rPr lang="en-US" dirty="0" smtClean="0"/>
              <a:t>Administration manuals</a:t>
            </a:r>
          </a:p>
          <a:p>
            <a:pPr lvl="1"/>
            <a:r>
              <a:rPr lang="en-US" dirty="0" smtClean="0"/>
              <a:t>Student orientation PowerPoints</a:t>
            </a:r>
          </a:p>
          <a:p>
            <a:pPr lvl="1"/>
            <a:r>
              <a:rPr lang="en-US" dirty="0" smtClean="0"/>
              <a:t>1-page administration guides</a:t>
            </a:r>
          </a:p>
          <a:p>
            <a:r>
              <a:rPr lang="en-US" dirty="0" smtClean="0"/>
              <a:t>Agenda</a:t>
            </a:r>
          </a:p>
          <a:p>
            <a:endParaRPr lang="en-US" dirty="0"/>
          </a:p>
        </p:txBody>
      </p:sp>
      <p:sp>
        <p:nvSpPr>
          <p:cNvPr id="6" name="Slide Number Placeholder 5"/>
          <p:cNvSpPr>
            <a:spLocks noGrp="1"/>
          </p:cNvSpPr>
          <p:nvPr>
            <p:ph type="sldNum" sz="quarter" idx="4"/>
          </p:nvPr>
        </p:nvSpPr>
        <p:spPr/>
        <p:txBody>
          <a:bodyPr/>
          <a:lstStyle/>
          <a:p>
            <a:fld id="{D3DF9CC1-2D95-6B44-AD84-8EFF3BE5F0CB}" type="slidenum">
              <a:rPr lang="en-US" smtClean="0"/>
              <a:pPr/>
              <a:t>2</a:t>
            </a:fld>
            <a:endParaRPr lang="en-US" dirty="0"/>
          </a:p>
        </p:txBody>
      </p:sp>
    </p:spTree>
    <p:extLst>
      <p:ext uri="{BB962C8B-B14F-4D97-AF65-F5344CB8AC3E}">
        <p14:creationId xmlns:p14="http://schemas.microsoft.com/office/powerpoint/2010/main" val="36515923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Item vs. CAT</a:t>
            </a:r>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774" y="1818818"/>
            <a:ext cx="6492108" cy="4537532"/>
          </a:xfrm>
          <a:prstGeom prst="rect">
            <a:avLst/>
          </a:prstGeom>
          <a:solidFill>
            <a:schemeClr val="bg1"/>
          </a:solidFill>
          <a:ln>
            <a:noFill/>
          </a:ln>
          <a:effectLst/>
        </p:spPr>
      </p:pic>
      <p:sp>
        <p:nvSpPr>
          <p:cNvPr id="5" name="TextBox 4"/>
          <p:cNvSpPr txBox="1"/>
          <p:nvPr/>
        </p:nvSpPr>
        <p:spPr>
          <a:xfrm>
            <a:off x="3807726" y="1415909"/>
            <a:ext cx="1214650" cy="369332"/>
          </a:xfrm>
          <a:prstGeom prst="rect">
            <a:avLst/>
          </a:prstGeom>
          <a:noFill/>
        </p:spPr>
        <p:txBody>
          <a:bodyPr wrap="square" rtlCol="0">
            <a:spAutoFit/>
          </a:bodyPr>
          <a:lstStyle/>
          <a:p>
            <a:pPr algn="ctr"/>
            <a:r>
              <a:rPr lang="en-US" dirty="0" smtClean="0"/>
              <a:t>Fixed Item</a:t>
            </a:r>
            <a:endParaRPr lang="en-US" dirty="0"/>
          </a:p>
        </p:txBody>
      </p:sp>
      <p:sp>
        <p:nvSpPr>
          <p:cNvPr id="10" name="Slide Number Placeholder 9"/>
          <p:cNvSpPr>
            <a:spLocks noGrp="1"/>
          </p:cNvSpPr>
          <p:nvPr>
            <p:ph type="sldNum" sz="quarter" idx="4"/>
          </p:nvPr>
        </p:nvSpPr>
        <p:spPr/>
        <p:txBody>
          <a:bodyPr/>
          <a:lstStyle/>
          <a:p>
            <a:fld id="{D3DF9CC1-2D95-6B44-AD84-8EFF3BE5F0CB}" type="slidenum">
              <a:rPr lang="en-US" smtClean="0"/>
              <a:pPr/>
              <a:t>20</a:t>
            </a:fld>
            <a:endParaRPr lang="en-US" dirty="0"/>
          </a:p>
        </p:txBody>
      </p:sp>
    </p:spTree>
    <p:extLst>
      <p:ext uri="{BB962C8B-B14F-4D97-AF65-F5344CB8AC3E}">
        <p14:creationId xmlns:p14="http://schemas.microsoft.com/office/powerpoint/2010/main" val="34574832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Item vs. CAT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376" y="1608668"/>
            <a:ext cx="6311542" cy="4422858"/>
          </a:xfrm>
          <a:prstGeom prst="rect">
            <a:avLst/>
          </a:prstGeom>
          <a:noFill/>
          <a:ln>
            <a:noFill/>
          </a:ln>
        </p:spPr>
      </p:pic>
      <p:sp>
        <p:nvSpPr>
          <p:cNvPr id="9" name="Slide Number Placeholder 8"/>
          <p:cNvSpPr>
            <a:spLocks noGrp="1"/>
          </p:cNvSpPr>
          <p:nvPr>
            <p:ph type="sldNum" sz="quarter" idx="4"/>
          </p:nvPr>
        </p:nvSpPr>
        <p:spPr/>
        <p:txBody>
          <a:bodyPr/>
          <a:lstStyle/>
          <a:p>
            <a:fld id="{D3DF9CC1-2D95-6B44-AD84-8EFF3BE5F0CB}" type="slidenum">
              <a:rPr lang="en-US" smtClean="0"/>
              <a:pPr/>
              <a:t>21</a:t>
            </a:fld>
            <a:endParaRPr lang="en-US" dirty="0"/>
          </a:p>
        </p:txBody>
      </p:sp>
    </p:spTree>
    <p:extLst>
      <p:ext uri="{BB962C8B-B14F-4D97-AF65-F5344CB8AC3E}">
        <p14:creationId xmlns:p14="http://schemas.microsoft.com/office/powerpoint/2010/main" val="25917129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a:xfrm>
            <a:off x="313840" y="1970690"/>
            <a:ext cx="8516319" cy="3534321"/>
          </a:xfrm>
        </p:spPr>
        <p:txBody>
          <a:bodyPr>
            <a:normAutofit/>
          </a:bodyPr>
          <a:lstStyle/>
          <a:p>
            <a:pPr>
              <a:buFont typeface="Wingdings" panose="05000000000000000000" pitchFamily="2" charset="2"/>
              <a:buChar char="ü"/>
            </a:pPr>
            <a:r>
              <a:rPr lang="en-US" dirty="0" smtClean="0"/>
              <a:t>Components of reading comprehension</a:t>
            </a:r>
          </a:p>
          <a:p>
            <a:pPr>
              <a:buFont typeface="Wingdings" panose="05000000000000000000" pitchFamily="2" charset="2"/>
              <a:buChar char="ü"/>
            </a:pPr>
            <a:endParaRPr lang="en-US" dirty="0" smtClean="0"/>
          </a:p>
          <a:p>
            <a:pPr>
              <a:buFont typeface="Wingdings" panose="05000000000000000000" pitchFamily="2" charset="2"/>
              <a:buChar char="ü"/>
            </a:pPr>
            <a:r>
              <a:rPr lang="en-US" dirty="0" smtClean="0"/>
              <a:t>Background and research</a:t>
            </a:r>
          </a:p>
          <a:p>
            <a:pPr>
              <a:buFont typeface="Wingdings" panose="05000000000000000000" pitchFamily="2" charset="2"/>
              <a:buChar char="ü"/>
            </a:pPr>
            <a:endParaRPr lang="en-US" dirty="0" smtClean="0"/>
          </a:p>
          <a:p>
            <a:pPr>
              <a:buFont typeface="Wingdings" panose="05000000000000000000" pitchFamily="2" charset="2"/>
              <a:buChar char="ü"/>
            </a:pPr>
            <a:r>
              <a:rPr lang="en-US" dirty="0" smtClean="0"/>
              <a:t>Computer adaptive functionality</a:t>
            </a:r>
          </a:p>
          <a:p>
            <a:endParaRPr lang="en-US" dirty="0" smtClean="0"/>
          </a:p>
        </p:txBody>
      </p:sp>
      <p:sp>
        <p:nvSpPr>
          <p:cNvPr id="9" name="Slide Number Placeholder 8"/>
          <p:cNvSpPr>
            <a:spLocks noGrp="1"/>
          </p:cNvSpPr>
          <p:nvPr>
            <p:ph type="sldNum" sz="quarter" idx="4"/>
          </p:nvPr>
        </p:nvSpPr>
        <p:spPr/>
        <p:txBody>
          <a:bodyPr/>
          <a:lstStyle/>
          <a:p>
            <a:fld id="{D3DF9CC1-2D95-6B44-AD84-8EFF3BE5F0CB}" type="slidenum">
              <a:rPr lang="en-US" smtClean="0"/>
              <a:pPr/>
              <a:t>22</a:t>
            </a:fld>
            <a:endParaRPr lang="en-US" dirty="0"/>
          </a:p>
        </p:txBody>
      </p:sp>
    </p:spTree>
    <p:extLst>
      <p:ext uri="{BB962C8B-B14F-4D97-AF65-F5344CB8AC3E}">
        <p14:creationId xmlns:p14="http://schemas.microsoft.com/office/powerpoint/2010/main" val="42189468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Topics</a:t>
            </a:r>
            <a:endParaRPr lang="en-US" dirty="0"/>
          </a:p>
        </p:txBody>
      </p:sp>
      <p:sp>
        <p:nvSpPr>
          <p:cNvPr id="3" name="Content Placeholder 2"/>
          <p:cNvSpPr>
            <a:spLocks noGrp="1"/>
          </p:cNvSpPr>
          <p:nvPr>
            <p:ph idx="1"/>
          </p:nvPr>
        </p:nvSpPr>
        <p:spPr>
          <a:xfrm>
            <a:off x="1181100" y="1600200"/>
            <a:ext cx="7505700" cy="4525963"/>
          </a:xfrm>
        </p:spPr>
        <p:txBody>
          <a:bodyPr>
            <a:normAutofit fontScale="92500"/>
          </a:bodyPr>
          <a:lstStyle/>
          <a:p>
            <a:pPr>
              <a:buFont typeface="Wingdings" panose="05000000000000000000" pitchFamily="2" charset="2"/>
              <a:buChar char="ü"/>
            </a:pPr>
            <a:r>
              <a:rPr lang="en-US" b="1" dirty="0"/>
              <a:t>Assessment and the FAIR-FS: An Overview</a:t>
            </a:r>
          </a:p>
          <a:p>
            <a:pPr>
              <a:buFont typeface="Wingdings" panose="05000000000000000000" pitchFamily="2" charset="2"/>
              <a:buChar char="ü"/>
            </a:pPr>
            <a:r>
              <a:rPr lang="en-US" b="1" dirty="0" smtClean="0"/>
              <a:t>Development </a:t>
            </a:r>
            <a:r>
              <a:rPr lang="en-US" b="1" dirty="0"/>
              <a:t>of the </a:t>
            </a:r>
            <a:r>
              <a:rPr lang="en-US" b="1" dirty="0" smtClean="0"/>
              <a:t>FAIR-FS</a:t>
            </a:r>
            <a:endParaRPr lang="en-US" b="1" dirty="0"/>
          </a:p>
          <a:p>
            <a:r>
              <a:rPr lang="en-US" dirty="0"/>
              <a:t>System </a:t>
            </a:r>
            <a:r>
              <a:rPr lang="en-US" dirty="0" smtClean="0"/>
              <a:t>Specifications</a:t>
            </a:r>
          </a:p>
          <a:p>
            <a:r>
              <a:rPr lang="en-US" dirty="0" err="1" smtClean="0"/>
              <a:t>PMRN</a:t>
            </a:r>
            <a:r>
              <a:rPr lang="en-US" dirty="0" smtClean="0"/>
              <a:t> </a:t>
            </a:r>
            <a:r>
              <a:rPr lang="en-US" dirty="0"/>
              <a:t>Overview</a:t>
            </a:r>
          </a:p>
          <a:p>
            <a:r>
              <a:rPr lang="en-US" dirty="0"/>
              <a:t>Single Sign-On</a:t>
            </a:r>
          </a:p>
          <a:p>
            <a:r>
              <a:rPr lang="en-US" dirty="0"/>
              <a:t>Principal’s Role</a:t>
            </a:r>
          </a:p>
          <a:p>
            <a:r>
              <a:rPr lang="en-US" dirty="0"/>
              <a:t>PMRN Manager’s Role</a:t>
            </a:r>
          </a:p>
          <a:p>
            <a:r>
              <a:rPr lang="en-US" dirty="0"/>
              <a:t>Coach’s </a:t>
            </a:r>
            <a:r>
              <a:rPr lang="en-US" dirty="0" smtClean="0"/>
              <a:t>Log</a:t>
            </a:r>
            <a:endParaRPr lang="en-US" dirty="0"/>
          </a:p>
        </p:txBody>
      </p:sp>
      <p:sp>
        <p:nvSpPr>
          <p:cNvPr id="9" name="Slide Number Placeholder 8"/>
          <p:cNvSpPr>
            <a:spLocks noGrp="1"/>
          </p:cNvSpPr>
          <p:nvPr>
            <p:ph type="sldNum" sz="quarter" idx="4"/>
          </p:nvPr>
        </p:nvSpPr>
        <p:spPr/>
        <p:txBody>
          <a:bodyPr/>
          <a:lstStyle/>
          <a:p>
            <a:fld id="{D3DF9CC1-2D95-6B44-AD84-8EFF3BE5F0CB}" type="slidenum">
              <a:rPr lang="en-US" smtClean="0"/>
              <a:pPr/>
              <a:t>23</a:t>
            </a:fld>
            <a:endParaRPr lang="en-US" dirty="0"/>
          </a:p>
        </p:txBody>
      </p:sp>
    </p:spTree>
    <p:extLst>
      <p:ext uri="{BB962C8B-B14F-4D97-AF65-F5344CB8AC3E}">
        <p14:creationId xmlns:p14="http://schemas.microsoft.com/office/powerpoint/2010/main" val="22380001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System Specifications</a:t>
            </a:r>
            <a:endParaRPr lang="en-US" cap="none" dirty="0"/>
          </a:p>
        </p:txBody>
      </p:sp>
      <p:pic>
        <p:nvPicPr>
          <p:cNvPr id="3" name="Picture 2" descr="fs_se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001" y="469900"/>
            <a:ext cx="3614229" cy="3657600"/>
          </a:xfrm>
          <a:prstGeom prst="rect">
            <a:avLst/>
          </a:prstGeom>
        </p:spPr>
      </p:pic>
      <p:sp>
        <p:nvSpPr>
          <p:cNvPr id="9" name="Slide Number Placeholder 8"/>
          <p:cNvSpPr>
            <a:spLocks noGrp="1"/>
          </p:cNvSpPr>
          <p:nvPr>
            <p:ph type="sldNum" sz="quarter" idx="4"/>
          </p:nvPr>
        </p:nvSpPr>
        <p:spPr/>
        <p:txBody>
          <a:bodyPr/>
          <a:lstStyle/>
          <a:p>
            <a:fld id="{D3DF9CC1-2D95-6B44-AD84-8EFF3BE5F0CB}" type="slidenum">
              <a:rPr lang="en-US" smtClean="0"/>
              <a:pPr/>
              <a:t>24</a:t>
            </a:fld>
            <a:endParaRPr lang="en-US" dirty="0"/>
          </a:p>
        </p:txBody>
      </p:sp>
    </p:spTree>
    <p:extLst>
      <p:ext uri="{BB962C8B-B14F-4D97-AF65-F5344CB8AC3E}">
        <p14:creationId xmlns:p14="http://schemas.microsoft.com/office/powerpoint/2010/main" val="23900117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Specifications</a:t>
            </a:r>
            <a:endParaRPr lang="en-US" dirty="0"/>
          </a:p>
        </p:txBody>
      </p:sp>
      <p:sp>
        <p:nvSpPr>
          <p:cNvPr id="3" name="Content Placeholder 2"/>
          <p:cNvSpPr>
            <a:spLocks noGrp="1"/>
          </p:cNvSpPr>
          <p:nvPr>
            <p:ph idx="1"/>
          </p:nvPr>
        </p:nvSpPr>
        <p:spPr/>
        <p:txBody>
          <a:bodyPr>
            <a:normAutofit lnSpcReduction="10000"/>
          </a:bodyPr>
          <a:lstStyle/>
          <a:p>
            <a:r>
              <a:rPr lang="en-US" b="1" dirty="0" smtClean="0"/>
              <a:t>Recommended </a:t>
            </a:r>
            <a:r>
              <a:rPr lang="en-US" b="1" dirty="0"/>
              <a:t>Bandwidth Specifications </a:t>
            </a:r>
            <a:endParaRPr lang="en-US" b="1" dirty="0" smtClean="0"/>
          </a:p>
          <a:p>
            <a:pPr lvl="1"/>
            <a:r>
              <a:rPr lang="en-US" dirty="0"/>
              <a:t>External Connection to Internet </a:t>
            </a:r>
            <a:endParaRPr lang="en-US" dirty="0" smtClean="0"/>
          </a:p>
          <a:p>
            <a:pPr lvl="2"/>
            <a:r>
              <a:rPr lang="en-US" dirty="0"/>
              <a:t>100 kbps per student or faster </a:t>
            </a:r>
            <a:endParaRPr lang="en-US" dirty="0" smtClean="0"/>
          </a:p>
          <a:p>
            <a:pPr lvl="2"/>
            <a:r>
              <a:rPr lang="en-US" b="1" dirty="0" smtClean="0"/>
              <a:t>Example:</a:t>
            </a:r>
            <a:r>
              <a:rPr lang="en-US" dirty="0" smtClean="0"/>
              <a:t> at 9:30am, when 10,000 students in a district’s high schools, middle schools, and elementary schools are testing at the same time, the district’s bandwidth would need to be 1 </a:t>
            </a:r>
            <a:r>
              <a:rPr lang="en-US" dirty="0" err="1" smtClean="0"/>
              <a:t>gbps</a:t>
            </a:r>
            <a:r>
              <a:rPr lang="en-US" dirty="0" smtClean="0"/>
              <a:t> or faster</a:t>
            </a:r>
          </a:p>
          <a:p>
            <a:pPr lvl="1"/>
            <a:endParaRPr lang="en-US" dirty="0" smtClean="0"/>
          </a:p>
          <a:p>
            <a:pPr lvl="1"/>
            <a:r>
              <a:rPr lang="en-US" dirty="0" smtClean="0"/>
              <a:t>Internal </a:t>
            </a:r>
            <a:r>
              <a:rPr lang="en-US" dirty="0"/>
              <a:t>School Network </a:t>
            </a:r>
            <a:endParaRPr lang="en-US" dirty="0" smtClean="0"/>
          </a:p>
          <a:p>
            <a:pPr lvl="2"/>
            <a:r>
              <a:rPr lang="en-US" dirty="0"/>
              <a:t>1000 kbps per student or faster </a:t>
            </a:r>
          </a:p>
        </p:txBody>
      </p:sp>
      <p:sp>
        <p:nvSpPr>
          <p:cNvPr id="9" name="Slide Number Placeholder 8"/>
          <p:cNvSpPr>
            <a:spLocks noGrp="1"/>
          </p:cNvSpPr>
          <p:nvPr>
            <p:ph type="sldNum" sz="quarter" idx="4"/>
          </p:nvPr>
        </p:nvSpPr>
        <p:spPr/>
        <p:txBody>
          <a:bodyPr/>
          <a:lstStyle/>
          <a:p>
            <a:fld id="{D3DF9CC1-2D95-6B44-AD84-8EFF3BE5F0CB}" type="slidenum">
              <a:rPr lang="en-US" smtClean="0"/>
              <a:pPr/>
              <a:t>25</a:t>
            </a:fld>
            <a:endParaRPr lang="en-US" dirty="0"/>
          </a:p>
        </p:txBody>
      </p:sp>
    </p:spTree>
    <p:extLst>
      <p:ext uri="{BB962C8B-B14F-4D97-AF65-F5344CB8AC3E}">
        <p14:creationId xmlns:p14="http://schemas.microsoft.com/office/powerpoint/2010/main" val="4274643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a:t>
            </a:r>
            <a:r>
              <a:rPr lang="en-US" dirty="0"/>
              <a:t>Specifications</a:t>
            </a:r>
          </a:p>
        </p:txBody>
      </p:sp>
      <p:sp>
        <p:nvSpPr>
          <p:cNvPr id="3" name="Content Placeholder 2"/>
          <p:cNvSpPr>
            <a:spLocks noGrp="1"/>
          </p:cNvSpPr>
          <p:nvPr>
            <p:ph idx="1"/>
          </p:nvPr>
        </p:nvSpPr>
        <p:spPr/>
        <p:txBody>
          <a:bodyPr>
            <a:normAutofit/>
          </a:bodyPr>
          <a:lstStyle/>
          <a:p>
            <a:r>
              <a:rPr lang="en-US" sz="3000" b="1" dirty="0" smtClean="0"/>
              <a:t>Desktop</a:t>
            </a:r>
            <a:r>
              <a:rPr lang="en-US" sz="3000" b="1" dirty="0"/>
              <a:t>, Laptop, Netbook &amp; Thin Client / Virtual Desktop </a:t>
            </a:r>
            <a:r>
              <a:rPr lang="en-US" sz="3000" b="1" dirty="0" smtClean="0"/>
              <a:t>Infrastructure</a:t>
            </a:r>
          </a:p>
          <a:p>
            <a:pPr lvl="1"/>
            <a:r>
              <a:rPr lang="en-US" sz="2400" dirty="0" smtClean="0"/>
              <a:t>Operating System</a:t>
            </a:r>
          </a:p>
          <a:p>
            <a:pPr lvl="2"/>
            <a:r>
              <a:rPr lang="en-US" sz="2000" dirty="0" smtClean="0"/>
              <a:t>Windows – XP, 7, or newer</a:t>
            </a:r>
          </a:p>
          <a:p>
            <a:pPr lvl="2"/>
            <a:r>
              <a:rPr lang="en-US" sz="2000" dirty="0" smtClean="0"/>
              <a:t>Mac OS 10.7 or higher</a:t>
            </a:r>
          </a:p>
          <a:p>
            <a:pPr lvl="2"/>
            <a:r>
              <a:rPr lang="en-US" sz="2000" dirty="0" smtClean="0"/>
              <a:t>Linux – Linux: Ubuntu 11.10, Fedora 16 or newer</a:t>
            </a:r>
          </a:p>
          <a:p>
            <a:pPr lvl="2"/>
            <a:r>
              <a:rPr lang="en-US" sz="2000" dirty="0" smtClean="0"/>
              <a:t>Memory – 1gb RAM or greater</a:t>
            </a:r>
          </a:p>
          <a:p>
            <a:pPr lvl="2"/>
            <a:r>
              <a:rPr lang="en-US" sz="2000" dirty="0" smtClean="0"/>
              <a:t>Connectivity  - Computers must be able to connect to the Internet via wired or wireless networks.</a:t>
            </a:r>
          </a:p>
          <a:p>
            <a:pPr lvl="2"/>
            <a:r>
              <a:rPr lang="en-US" sz="2000" dirty="0" smtClean="0"/>
              <a:t>Screen Size – 9.5 inch screen or larger</a:t>
            </a:r>
          </a:p>
          <a:p>
            <a:pPr lvl="2"/>
            <a:r>
              <a:rPr lang="en-US" sz="2000" dirty="0" smtClean="0"/>
              <a:t>Screen Resolution	- 1024 x 768 resolution or higher</a:t>
            </a:r>
          </a:p>
          <a:p>
            <a:pPr lvl="2"/>
            <a:endParaRPr lang="en-US" sz="2000" dirty="0" smtClean="0"/>
          </a:p>
          <a:p>
            <a:pPr lvl="2"/>
            <a:endParaRPr lang="en-US" sz="2000" dirty="0" smtClean="0"/>
          </a:p>
          <a:p>
            <a:pPr lvl="1"/>
            <a:endParaRPr lang="en-US" sz="2600" dirty="0"/>
          </a:p>
        </p:txBody>
      </p:sp>
      <p:sp>
        <p:nvSpPr>
          <p:cNvPr id="9" name="Slide Number Placeholder 8"/>
          <p:cNvSpPr>
            <a:spLocks noGrp="1"/>
          </p:cNvSpPr>
          <p:nvPr>
            <p:ph type="sldNum" sz="quarter" idx="4"/>
          </p:nvPr>
        </p:nvSpPr>
        <p:spPr/>
        <p:txBody>
          <a:bodyPr/>
          <a:lstStyle/>
          <a:p>
            <a:fld id="{D3DF9CC1-2D95-6B44-AD84-8EFF3BE5F0CB}" type="slidenum">
              <a:rPr lang="en-US" smtClean="0"/>
              <a:pPr/>
              <a:t>26</a:t>
            </a:fld>
            <a:endParaRPr lang="en-US" dirty="0"/>
          </a:p>
        </p:txBody>
      </p:sp>
    </p:spTree>
    <p:extLst>
      <p:ext uri="{BB962C8B-B14F-4D97-AF65-F5344CB8AC3E}">
        <p14:creationId xmlns:p14="http://schemas.microsoft.com/office/powerpoint/2010/main" val="22080672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a:t>
            </a:r>
            <a:r>
              <a:rPr lang="en-US" dirty="0"/>
              <a:t>Specifications</a:t>
            </a:r>
          </a:p>
        </p:txBody>
      </p:sp>
      <p:sp>
        <p:nvSpPr>
          <p:cNvPr id="3" name="Content Placeholder 2"/>
          <p:cNvSpPr>
            <a:spLocks noGrp="1"/>
          </p:cNvSpPr>
          <p:nvPr>
            <p:ph idx="1"/>
          </p:nvPr>
        </p:nvSpPr>
        <p:spPr/>
        <p:txBody>
          <a:bodyPr>
            <a:normAutofit lnSpcReduction="10000"/>
          </a:bodyPr>
          <a:lstStyle/>
          <a:p>
            <a:endParaRPr lang="en-US" b="1" dirty="0" smtClean="0"/>
          </a:p>
          <a:p>
            <a:r>
              <a:rPr lang="en-US" b="1" dirty="0" smtClean="0"/>
              <a:t>Desktop</a:t>
            </a:r>
            <a:r>
              <a:rPr lang="en-US" b="1" dirty="0"/>
              <a:t>, Laptop, Netbook &amp; Thin Client / Virtual Desktop Infrastructure</a:t>
            </a:r>
          </a:p>
          <a:p>
            <a:pPr lvl="1"/>
            <a:endParaRPr lang="en-US" sz="1900" dirty="0" smtClean="0"/>
          </a:p>
          <a:p>
            <a:pPr lvl="1"/>
            <a:r>
              <a:rPr lang="en-US" dirty="0" smtClean="0"/>
              <a:t>Input Device Requirements</a:t>
            </a:r>
          </a:p>
          <a:p>
            <a:pPr lvl="2"/>
            <a:r>
              <a:rPr lang="en-US" dirty="0" smtClean="0"/>
              <a:t>Keyboard, Mouse</a:t>
            </a:r>
          </a:p>
          <a:p>
            <a:pPr lvl="1"/>
            <a:r>
              <a:rPr lang="en-US" dirty="0" smtClean="0"/>
              <a:t>Headphone/Earphone Requirements</a:t>
            </a:r>
          </a:p>
          <a:p>
            <a:pPr lvl="2"/>
            <a:r>
              <a:rPr lang="en-US" dirty="0" smtClean="0"/>
              <a:t>K-2 requires a “Y” jack splitter</a:t>
            </a:r>
          </a:p>
          <a:p>
            <a:pPr lvl="2"/>
            <a:r>
              <a:rPr lang="en-US" dirty="0" smtClean="0"/>
              <a:t>3-12 requires one set of headphones per computer</a:t>
            </a:r>
          </a:p>
          <a:p>
            <a:pPr marL="457200" lvl="1" indent="0">
              <a:buNone/>
            </a:pPr>
            <a:r>
              <a:rPr lang="en-US" dirty="0" smtClean="0"/>
              <a:t>     </a:t>
            </a:r>
          </a:p>
          <a:p>
            <a:pPr marL="914400" lvl="2" indent="0">
              <a:buNone/>
            </a:pPr>
            <a:endParaRPr lang="en-US" dirty="0" smtClean="0"/>
          </a:p>
        </p:txBody>
      </p:sp>
      <p:sp>
        <p:nvSpPr>
          <p:cNvPr id="9" name="Slide Number Placeholder 8"/>
          <p:cNvSpPr>
            <a:spLocks noGrp="1"/>
          </p:cNvSpPr>
          <p:nvPr>
            <p:ph type="sldNum" sz="quarter" idx="4"/>
          </p:nvPr>
        </p:nvSpPr>
        <p:spPr/>
        <p:txBody>
          <a:bodyPr/>
          <a:lstStyle/>
          <a:p>
            <a:fld id="{D3DF9CC1-2D95-6B44-AD84-8EFF3BE5F0CB}" type="slidenum">
              <a:rPr lang="en-US" smtClean="0"/>
              <a:pPr/>
              <a:t>27</a:t>
            </a:fld>
            <a:endParaRPr lang="en-US" dirty="0"/>
          </a:p>
        </p:txBody>
      </p:sp>
    </p:spTree>
    <p:extLst>
      <p:ext uri="{BB962C8B-B14F-4D97-AF65-F5344CB8AC3E}">
        <p14:creationId xmlns:p14="http://schemas.microsoft.com/office/powerpoint/2010/main" val="2147400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a:t>
            </a:r>
            <a:r>
              <a:rPr lang="en-US" dirty="0"/>
              <a:t>Specifications</a:t>
            </a:r>
          </a:p>
        </p:txBody>
      </p:sp>
      <p:sp>
        <p:nvSpPr>
          <p:cNvPr id="3" name="Content Placeholder 2"/>
          <p:cNvSpPr>
            <a:spLocks noGrp="1"/>
          </p:cNvSpPr>
          <p:nvPr>
            <p:ph idx="1"/>
          </p:nvPr>
        </p:nvSpPr>
        <p:spPr>
          <a:xfrm>
            <a:off x="457200" y="1600200"/>
            <a:ext cx="8229600" cy="4756150"/>
          </a:xfrm>
        </p:spPr>
        <p:txBody>
          <a:bodyPr>
            <a:normAutofit fontScale="92500" lnSpcReduction="10000"/>
          </a:bodyPr>
          <a:lstStyle/>
          <a:p>
            <a:r>
              <a:rPr lang="en-US" b="1" dirty="0"/>
              <a:t>Browser </a:t>
            </a:r>
            <a:r>
              <a:rPr lang="en-US" b="1" dirty="0" smtClean="0"/>
              <a:t>Specifications </a:t>
            </a:r>
            <a:endParaRPr lang="en-US" dirty="0" smtClean="0"/>
          </a:p>
          <a:p>
            <a:pPr lvl="1"/>
            <a:r>
              <a:rPr lang="en-US" dirty="0" smtClean="0"/>
              <a:t>Internet Explorer (IE)</a:t>
            </a:r>
          </a:p>
          <a:p>
            <a:pPr lvl="2"/>
            <a:r>
              <a:rPr lang="en-US" dirty="0" smtClean="0"/>
              <a:t>Version 9, </a:t>
            </a:r>
            <a:r>
              <a:rPr lang="en-US" dirty="0" smtClean="0"/>
              <a:t>10</a:t>
            </a:r>
            <a:endParaRPr lang="en-US" dirty="0" smtClean="0"/>
          </a:p>
          <a:p>
            <a:pPr lvl="1"/>
            <a:r>
              <a:rPr lang="en-US" dirty="0" smtClean="0"/>
              <a:t>Chrome</a:t>
            </a:r>
          </a:p>
          <a:p>
            <a:pPr lvl="2"/>
            <a:r>
              <a:rPr lang="en-US" dirty="0" smtClean="0"/>
              <a:t>Version 32</a:t>
            </a:r>
          </a:p>
          <a:p>
            <a:pPr lvl="1"/>
            <a:r>
              <a:rPr lang="en-US" dirty="0" smtClean="0"/>
              <a:t>Firefox</a:t>
            </a:r>
          </a:p>
          <a:p>
            <a:pPr lvl="2"/>
            <a:r>
              <a:rPr lang="en-US" dirty="0" smtClean="0"/>
              <a:t>Version 26</a:t>
            </a:r>
          </a:p>
          <a:p>
            <a:pPr lvl="1"/>
            <a:r>
              <a:rPr lang="en-US" dirty="0" smtClean="0"/>
              <a:t>Safari</a:t>
            </a:r>
          </a:p>
          <a:p>
            <a:pPr lvl="2"/>
            <a:r>
              <a:rPr lang="en-US" dirty="0" smtClean="0"/>
              <a:t>Version 5.1.7</a:t>
            </a:r>
          </a:p>
          <a:p>
            <a:pPr lvl="1"/>
            <a:r>
              <a:rPr lang="en-US" dirty="0" smtClean="0"/>
              <a:t>Flash Player</a:t>
            </a:r>
          </a:p>
          <a:p>
            <a:pPr lvl="2"/>
            <a:r>
              <a:rPr lang="en-US" dirty="0" smtClean="0"/>
              <a:t>Version 10.3</a:t>
            </a:r>
            <a:endParaRPr lang="en-US" dirty="0"/>
          </a:p>
        </p:txBody>
      </p:sp>
      <p:sp>
        <p:nvSpPr>
          <p:cNvPr id="9" name="Slide Number Placeholder 8"/>
          <p:cNvSpPr>
            <a:spLocks noGrp="1"/>
          </p:cNvSpPr>
          <p:nvPr>
            <p:ph type="sldNum" sz="quarter" idx="4"/>
          </p:nvPr>
        </p:nvSpPr>
        <p:spPr/>
        <p:txBody>
          <a:bodyPr/>
          <a:lstStyle/>
          <a:p>
            <a:fld id="{D3DF9CC1-2D95-6B44-AD84-8EFF3BE5F0CB}" type="slidenum">
              <a:rPr lang="en-US" smtClean="0"/>
              <a:pPr/>
              <a:t>28</a:t>
            </a:fld>
            <a:endParaRPr lang="en-US" dirty="0"/>
          </a:p>
        </p:txBody>
      </p:sp>
    </p:spTree>
    <p:extLst>
      <p:ext uri="{BB962C8B-B14F-4D97-AF65-F5344CB8AC3E}">
        <p14:creationId xmlns:p14="http://schemas.microsoft.com/office/powerpoint/2010/main" val="3354771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243615"/>
            <a:ext cx="7772400" cy="1651000"/>
          </a:xfrm>
        </p:spPr>
        <p:txBody>
          <a:bodyPr>
            <a:normAutofit fontScale="90000"/>
          </a:bodyPr>
          <a:lstStyle/>
          <a:p>
            <a:r>
              <a:rPr lang="en-US" dirty="0" smtClean="0"/>
              <a:t>Progress Monitoring and </a:t>
            </a:r>
            <a:br>
              <a:rPr lang="en-US" dirty="0" smtClean="0"/>
            </a:br>
            <a:r>
              <a:rPr lang="en-US" dirty="0" smtClean="0"/>
              <a:t>Reporting Network (PMRN) </a:t>
            </a:r>
            <a:br>
              <a:rPr lang="en-US" dirty="0" smtClean="0"/>
            </a:br>
            <a:r>
              <a:rPr lang="en-US" dirty="0" smtClean="0"/>
              <a:t>Overview</a:t>
            </a:r>
            <a:endParaRPr lang="en-US" cap="none" dirty="0"/>
          </a:p>
        </p:txBody>
      </p:sp>
      <p:pic>
        <p:nvPicPr>
          <p:cNvPr id="3" name="Picture 2" descr="fs_se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001" y="469900"/>
            <a:ext cx="3614229" cy="3657600"/>
          </a:xfrm>
          <a:prstGeom prst="rect">
            <a:avLst/>
          </a:prstGeom>
        </p:spPr>
      </p:pic>
      <p:sp>
        <p:nvSpPr>
          <p:cNvPr id="9" name="Slide Number Placeholder 8"/>
          <p:cNvSpPr>
            <a:spLocks noGrp="1"/>
          </p:cNvSpPr>
          <p:nvPr>
            <p:ph type="sldNum" sz="quarter" idx="4"/>
          </p:nvPr>
        </p:nvSpPr>
        <p:spPr/>
        <p:txBody>
          <a:bodyPr/>
          <a:lstStyle/>
          <a:p>
            <a:fld id="{D3DF9CC1-2D95-6B44-AD84-8EFF3BE5F0CB}" type="slidenum">
              <a:rPr lang="en-US" smtClean="0"/>
              <a:pPr/>
              <a:t>29</a:t>
            </a:fld>
            <a:endParaRPr lang="en-US" dirty="0"/>
          </a:p>
        </p:txBody>
      </p:sp>
    </p:spTree>
    <p:extLst>
      <p:ext uri="{BB962C8B-B14F-4D97-AF65-F5344CB8AC3E}">
        <p14:creationId xmlns:p14="http://schemas.microsoft.com/office/powerpoint/2010/main" val="2001724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Topics</a:t>
            </a:r>
            <a:endParaRPr lang="en-US" dirty="0"/>
          </a:p>
        </p:txBody>
      </p:sp>
      <p:sp>
        <p:nvSpPr>
          <p:cNvPr id="3" name="Content Placeholder 2"/>
          <p:cNvSpPr>
            <a:spLocks noGrp="1"/>
          </p:cNvSpPr>
          <p:nvPr>
            <p:ph idx="1"/>
          </p:nvPr>
        </p:nvSpPr>
        <p:spPr>
          <a:xfrm>
            <a:off x="1181100" y="1600200"/>
            <a:ext cx="7505700" cy="4525963"/>
          </a:xfrm>
        </p:spPr>
        <p:txBody>
          <a:bodyPr>
            <a:normAutofit lnSpcReduction="10000"/>
          </a:bodyPr>
          <a:lstStyle/>
          <a:p>
            <a:r>
              <a:rPr lang="en-US" dirty="0"/>
              <a:t>Assessment and the FAIR-FS: An </a:t>
            </a:r>
            <a:r>
              <a:rPr lang="en-US" dirty="0" smtClean="0"/>
              <a:t>Overview</a:t>
            </a:r>
          </a:p>
          <a:p>
            <a:r>
              <a:rPr lang="en-US"/>
              <a:t>Development of the </a:t>
            </a:r>
            <a:r>
              <a:rPr lang="en-US" smtClean="0"/>
              <a:t>FAIR-FS</a:t>
            </a:r>
            <a:endParaRPr lang="en-US" dirty="0" smtClean="0"/>
          </a:p>
          <a:p>
            <a:r>
              <a:rPr lang="en-US" dirty="0" smtClean="0"/>
              <a:t>System </a:t>
            </a:r>
            <a:r>
              <a:rPr lang="en-US" dirty="0"/>
              <a:t>Specifications</a:t>
            </a:r>
          </a:p>
          <a:p>
            <a:r>
              <a:rPr lang="en-US" dirty="0"/>
              <a:t>PMRN Overview</a:t>
            </a:r>
          </a:p>
          <a:p>
            <a:r>
              <a:rPr lang="en-US" dirty="0"/>
              <a:t>Single Sign-On</a:t>
            </a:r>
          </a:p>
          <a:p>
            <a:r>
              <a:rPr lang="en-US" dirty="0"/>
              <a:t>Principal’s Role</a:t>
            </a:r>
          </a:p>
          <a:p>
            <a:r>
              <a:rPr lang="en-US" dirty="0"/>
              <a:t>PMRN Manager’s Role</a:t>
            </a:r>
          </a:p>
          <a:p>
            <a:r>
              <a:rPr lang="en-US" dirty="0"/>
              <a:t>Coach’s Log</a:t>
            </a:r>
          </a:p>
          <a:p>
            <a:pPr marL="0" indent="0">
              <a:buNone/>
            </a:pPr>
            <a:endParaRPr lang="en-US" sz="2400" dirty="0"/>
          </a:p>
        </p:txBody>
      </p:sp>
      <p:sp>
        <p:nvSpPr>
          <p:cNvPr id="10" name="Slide Number Placeholder 9"/>
          <p:cNvSpPr>
            <a:spLocks noGrp="1"/>
          </p:cNvSpPr>
          <p:nvPr>
            <p:ph type="sldNum" sz="quarter" idx="4"/>
          </p:nvPr>
        </p:nvSpPr>
        <p:spPr/>
        <p:txBody>
          <a:bodyPr/>
          <a:lstStyle/>
          <a:p>
            <a:fld id="{D3DF9CC1-2D95-6B44-AD84-8EFF3BE5F0CB}" type="slidenum">
              <a:rPr lang="en-US" smtClean="0"/>
              <a:pPr/>
              <a:t>3</a:t>
            </a:fld>
            <a:endParaRPr lang="en-US" dirty="0"/>
          </a:p>
        </p:txBody>
      </p:sp>
    </p:spTree>
    <p:extLst>
      <p:ext uri="{BB962C8B-B14F-4D97-AF65-F5344CB8AC3E}">
        <p14:creationId xmlns:p14="http://schemas.microsoft.com/office/powerpoint/2010/main" val="28401084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Section Topics</a:t>
            </a:r>
            <a:endParaRPr lang="en-US" dirty="0"/>
          </a:p>
        </p:txBody>
      </p:sp>
      <p:sp>
        <p:nvSpPr>
          <p:cNvPr id="5" name="Content Placeholder 4"/>
          <p:cNvSpPr>
            <a:spLocks noGrp="1"/>
          </p:cNvSpPr>
          <p:nvPr>
            <p:ph idx="1"/>
          </p:nvPr>
        </p:nvSpPr>
        <p:spPr/>
        <p:txBody>
          <a:bodyPr/>
          <a:lstStyle/>
          <a:p>
            <a:r>
              <a:rPr lang="en-US" dirty="0" smtClean="0"/>
              <a:t>What is the PMRN?</a:t>
            </a:r>
          </a:p>
          <a:p>
            <a:r>
              <a:rPr lang="en-US" dirty="0" smtClean="0"/>
              <a:t>New URL</a:t>
            </a:r>
          </a:p>
          <a:p>
            <a:r>
              <a:rPr lang="en-US" dirty="0"/>
              <a:t>PMRN Technology </a:t>
            </a:r>
            <a:r>
              <a:rPr lang="en-US" dirty="0" smtClean="0"/>
              <a:t>Requirements</a:t>
            </a:r>
          </a:p>
          <a:p>
            <a:r>
              <a:rPr lang="en-US" dirty="0" smtClean="0"/>
              <a:t>Security</a:t>
            </a:r>
          </a:p>
          <a:p>
            <a:r>
              <a:rPr lang="en-US" dirty="0" smtClean="0"/>
              <a:t>PMRN v3 and v4 Differences</a:t>
            </a:r>
          </a:p>
        </p:txBody>
      </p:sp>
      <p:sp>
        <p:nvSpPr>
          <p:cNvPr id="8" name="Slide Number Placeholder 7"/>
          <p:cNvSpPr>
            <a:spLocks noGrp="1"/>
          </p:cNvSpPr>
          <p:nvPr>
            <p:ph type="sldNum" sz="quarter" idx="4"/>
          </p:nvPr>
        </p:nvSpPr>
        <p:spPr/>
        <p:txBody>
          <a:bodyPr/>
          <a:lstStyle/>
          <a:p>
            <a:fld id="{D3DF9CC1-2D95-6B44-AD84-8EFF3BE5F0CB}" type="slidenum">
              <a:rPr lang="en-US" smtClean="0"/>
              <a:pPr/>
              <a:t>30</a:t>
            </a:fld>
            <a:endParaRPr lang="en-US" dirty="0"/>
          </a:p>
        </p:txBody>
      </p:sp>
    </p:spTree>
    <p:extLst>
      <p:ext uri="{BB962C8B-B14F-4D97-AF65-F5344CB8AC3E}">
        <p14:creationId xmlns:p14="http://schemas.microsoft.com/office/powerpoint/2010/main" val="37352990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the </a:t>
            </a:r>
            <a:r>
              <a:rPr lang="en-US" dirty="0" err="1" smtClean="0"/>
              <a:t>PMRN</a:t>
            </a:r>
            <a:r>
              <a:rPr lang="en-US" dirty="0" smtClean="0"/>
              <a:t>?</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Tool (web-based data management system) for facilitating the use of reading/language arts data to inform instructional decisions</a:t>
            </a:r>
          </a:p>
          <a:p>
            <a:r>
              <a:rPr lang="en-US" dirty="0" smtClean="0"/>
              <a:t>The </a:t>
            </a:r>
            <a:r>
              <a:rPr lang="en-US" dirty="0" err="1" smtClean="0"/>
              <a:t>PMRN</a:t>
            </a:r>
            <a:r>
              <a:rPr lang="en-US" dirty="0" smtClean="0"/>
              <a:t> facilitates this process through:</a:t>
            </a:r>
          </a:p>
          <a:p>
            <a:pPr lvl="1"/>
            <a:r>
              <a:rPr lang="en-US" dirty="0" smtClean="0"/>
              <a:t>Setting the </a:t>
            </a:r>
            <a:r>
              <a:rPr lang="en-US" b="1" dirty="0" smtClean="0">
                <a:solidFill>
                  <a:srgbClr val="002060"/>
                </a:solidFill>
              </a:rPr>
              <a:t>calendar </a:t>
            </a:r>
            <a:r>
              <a:rPr lang="en-US" dirty="0" smtClean="0"/>
              <a:t>for administering screening assessment</a:t>
            </a:r>
          </a:p>
          <a:p>
            <a:pPr lvl="1"/>
            <a:r>
              <a:rPr lang="en-US" b="1" dirty="0" err="1" smtClean="0">
                <a:solidFill>
                  <a:srgbClr val="002060"/>
                </a:solidFill>
              </a:rPr>
              <a:t>Rostering</a:t>
            </a:r>
            <a:r>
              <a:rPr lang="en-US" dirty="0" smtClean="0"/>
              <a:t>  students in grade levels at schools with assigned teachers</a:t>
            </a:r>
          </a:p>
          <a:p>
            <a:pPr lvl="1"/>
            <a:r>
              <a:rPr lang="en-US" dirty="0" smtClean="0"/>
              <a:t>Summarizing  and </a:t>
            </a:r>
            <a:r>
              <a:rPr lang="en-US" b="1" dirty="0" smtClean="0">
                <a:solidFill>
                  <a:srgbClr val="002060"/>
                </a:solidFill>
              </a:rPr>
              <a:t>reporting</a:t>
            </a:r>
            <a:r>
              <a:rPr lang="en-US" dirty="0" smtClean="0"/>
              <a:t> specific data points for use in instructional  decisions</a:t>
            </a:r>
          </a:p>
          <a:p>
            <a:pPr lvl="1"/>
            <a:r>
              <a:rPr lang="en-US" b="1" dirty="0" smtClean="0">
                <a:solidFill>
                  <a:srgbClr val="002060"/>
                </a:solidFill>
              </a:rPr>
              <a:t>Authorizing</a:t>
            </a:r>
            <a:r>
              <a:rPr lang="en-US" dirty="0" smtClean="0"/>
              <a:t> educators to access student data</a:t>
            </a:r>
            <a:endParaRPr lang="en-US" dirty="0"/>
          </a:p>
        </p:txBody>
      </p:sp>
      <p:sp>
        <p:nvSpPr>
          <p:cNvPr id="3" name="Slide Number Placeholder 2"/>
          <p:cNvSpPr>
            <a:spLocks noGrp="1"/>
          </p:cNvSpPr>
          <p:nvPr>
            <p:ph type="sldNum" sz="quarter" idx="4"/>
          </p:nvPr>
        </p:nvSpPr>
        <p:spPr/>
        <p:txBody>
          <a:bodyPr/>
          <a:lstStyle/>
          <a:p>
            <a:fld id="{D3DF9CC1-2D95-6B44-AD84-8EFF3BE5F0CB}" type="slidenum">
              <a:rPr lang="en-US" smtClean="0"/>
              <a:pPr/>
              <a:t>31</a:t>
            </a:fld>
            <a:endParaRPr lang="en-US" dirty="0"/>
          </a:p>
        </p:txBody>
      </p:sp>
    </p:spTree>
    <p:extLst>
      <p:ext uri="{BB962C8B-B14F-4D97-AF65-F5344CB8AC3E}">
        <p14:creationId xmlns:p14="http://schemas.microsoft.com/office/powerpoint/2010/main" val="175046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31076" y="865414"/>
            <a:ext cx="8570639" cy="5548084"/>
            <a:chOff x="457200" y="2647948"/>
            <a:chExt cx="8382000" cy="3765552"/>
          </a:xfrm>
        </p:grpSpPr>
        <p:sp>
          <p:nvSpPr>
            <p:cNvPr id="2" name="Rounded Rectangle 1"/>
            <p:cNvSpPr/>
            <p:nvPr/>
          </p:nvSpPr>
          <p:spPr>
            <a:xfrm>
              <a:off x="457200" y="3962400"/>
              <a:ext cx="8382000" cy="838200"/>
            </a:xfrm>
            <a:prstGeom prst="roundRect">
              <a:avLst/>
            </a:prstGeom>
            <a:solidFill>
              <a:srgbClr val="5E5E5E">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Progress Monitoring and Reporting </a:t>
              </a:r>
              <a:r>
                <a:rPr lang="en-US" sz="2800" b="1" dirty="0" smtClean="0"/>
                <a:t>Network</a:t>
              </a:r>
            </a:p>
            <a:p>
              <a:pPr algn="ctr"/>
              <a:r>
                <a:rPr lang="en-US" sz="2000" dirty="0" smtClean="0">
                  <a:solidFill>
                    <a:schemeClr val="tx1"/>
                  </a:solidFill>
                </a:rPr>
                <a:t>calendaring</a:t>
              </a:r>
              <a:r>
                <a:rPr lang="en-US" sz="2000" b="1" dirty="0" smtClean="0">
                  <a:solidFill>
                    <a:schemeClr val="tx1"/>
                  </a:solidFill>
                </a:rPr>
                <a:t>		</a:t>
              </a:r>
              <a:r>
                <a:rPr lang="en-US" sz="2000" dirty="0" err="1" smtClean="0">
                  <a:solidFill>
                    <a:schemeClr val="tx1"/>
                  </a:solidFill>
                </a:rPr>
                <a:t>rostering</a:t>
              </a:r>
              <a:r>
                <a:rPr lang="en-US" sz="2000" b="1" dirty="0" smtClean="0">
                  <a:solidFill>
                    <a:schemeClr val="tx1"/>
                  </a:solidFill>
                </a:rPr>
                <a:t> 		</a:t>
              </a:r>
              <a:r>
                <a:rPr lang="en-US" sz="2000" dirty="0" smtClean="0">
                  <a:solidFill>
                    <a:schemeClr val="tx1"/>
                  </a:solidFill>
                </a:rPr>
                <a:t>reporting</a:t>
              </a:r>
              <a:r>
                <a:rPr lang="en-US" sz="2000" b="1" dirty="0" smtClean="0">
                  <a:solidFill>
                    <a:schemeClr val="tx1"/>
                  </a:solidFill>
                </a:rPr>
                <a:t>		</a:t>
              </a:r>
              <a:r>
                <a:rPr lang="en-US" sz="2000" dirty="0" smtClean="0">
                  <a:solidFill>
                    <a:schemeClr val="tx1"/>
                  </a:solidFill>
                </a:rPr>
                <a:t>authorizing</a:t>
              </a:r>
              <a:endParaRPr lang="en-US" dirty="0">
                <a:solidFill>
                  <a:schemeClr val="tx1"/>
                </a:solidFill>
              </a:endParaRPr>
            </a:p>
          </p:txBody>
        </p:sp>
        <p:sp>
          <p:nvSpPr>
            <p:cNvPr id="3" name="Trapezoid 2"/>
            <p:cNvSpPr/>
            <p:nvPr/>
          </p:nvSpPr>
          <p:spPr>
            <a:xfrm>
              <a:off x="519715" y="2647950"/>
              <a:ext cx="1785870" cy="800098"/>
            </a:xfrm>
            <a:prstGeom prst="trapezoid">
              <a:avLst/>
            </a:prstGeom>
            <a:solidFill>
              <a:srgbClr val="33993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3-12 FAIR-FS </a:t>
              </a:r>
              <a:r>
                <a:rPr lang="en-US" sz="2400" b="1" dirty="0" err="1" smtClean="0"/>
                <a:t>WAM</a:t>
              </a:r>
              <a:endParaRPr lang="en-US" sz="2400" b="1" dirty="0"/>
            </a:p>
          </p:txBody>
        </p:sp>
        <p:sp>
          <p:nvSpPr>
            <p:cNvPr id="7" name="Trapezoid 6"/>
            <p:cNvSpPr/>
            <p:nvPr/>
          </p:nvSpPr>
          <p:spPr>
            <a:xfrm>
              <a:off x="3048000" y="2647950"/>
              <a:ext cx="1981200" cy="800095"/>
            </a:xfrm>
            <a:prstGeom prst="trapezoid">
              <a:avLst/>
            </a:prstGeom>
            <a:solidFill>
              <a:srgbClr val="33993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K-2 FAIR-FS AIR</a:t>
              </a:r>
              <a:endParaRPr lang="en-US" sz="2400" b="1" dirty="0"/>
            </a:p>
          </p:txBody>
        </p:sp>
        <p:sp>
          <p:nvSpPr>
            <p:cNvPr id="9" name="Snip Diagonal Corner Rectangle 8"/>
            <p:cNvSpPr/>
            <p:nvPr/>
          </p:nvSpPr>
          <p:spPr>
            <a:xfrm>
              <a:off x="5257800" y="2647950"/>
              <a:ext cx="1451018" cy="800097"/>
            </a:xfrm>
            <a:prstGeom prst="snip2DiagRect">
              <a:avLst/>
            </a:prstGeom>
            <a:solidFill>
              <a:srgbClr val="12112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err="1" smtClean="0"/>
                <a:t>WSS</a:t>
              </a:r>
              <a:endParaRPr lang="en-US" sz="2400" b="1" dirty="0"/>
            </a:p>
          </p:txBody>
        </p:sp>
        <p:sp>
          <p:nvSpPr>
            <p:cNvPr id="10" name="Snip Diagonal Corner Rectangle 9"/>
            <p:cNvSpPr/>
            <p:nvPr/>
          </p:nvSpPr>
          <p:spPr>
            <a:xfrm>
              <a:off x="7353300" y="2647948"/>
              <a:ext cx="1451018" cy="800097"/>
            </a:xfrm>
            <a:prstGeom prst="snip2DiagRect">
              <a:avLst/>
            </a:prstGeom>
            <a:solidFill>
              <a:srgbClr val="12112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Coach’s Log</a:t>
              </a:r>
              <a:endParaRPr lang="en-US" sz="2400" b="1" dirty="0"/>
            </a:p>
          </p:txBody>
        </p:sp>
        <p:sp>
          <p:nvSpPr>
            <p:cNvPr id="11" name="Rectangle 10"/>
            <p:cNvSpPr/>
            <p:nvPr/>
          </p:nvSpPr>
          <p:spPr>
            <a:xfrm>
              <a:off x="781050" y="5200650"/>
              <a:ext cx="1219200" cy="1212850"/>
            </a:xfrm>
            <a:prstGeom prst="rect">
              <a:avLst/>
            </a:prstGeom>
            <a:solidFill>
              <a:srgbClr val="154B7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3-12 FAIR-FS Reports</a:t>
              </a:r>
              <a:endParaRPr lang="en-US" sz="2400" b="1" dirty="0"/>
            </a:p>
          </p:txBody>
        </p:sp>
        <p:sp>
          <p:nvSpPr>
            <p:cNvPr id="12" name="Rectangle 11"/>
            <p:cNvSpPr/>
            <p:nvPr/>
          </p:nvSpPr>
          <p:spPr>
            <a:xfrm>
              <a:off x="3409950" y="5200650"/>
              <a:ext cx="1219200" cy="1212850"/>
            </a:xfrm>
            <a:prstGeom prst="rect">
              <a:avLst/>
            </a:prstGeom>
            <a:solidFill>
              <a:srgbClr val="154B7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K-2  FAIR-FS Reports</a:t>
              </a:r>
              <a:endParaRPr lang="en-US" sz="2400" b="1" dirty="0"/>
            </a:p>
          </p:txBody>
        </p:sp>
        <p:sp>
          <p:nvSpPr>
            <p:cNvPr id="13" name="Rectangle 12"/>
            <p:cNvSpPr/>
            <p:nvPr/>
          </p:nvSpPr>
          <p:spPr>
            <a:xfrm>
              <a:off x="5257800" y="5200650"/>
              <a:ext cx="1219200" cy="1212850"/>
            </a:xfrm>
            <a:prstGeom prst="rect">
              <a:avLst/>
            </a:prstGeom>
            <a:solidFill>
              <a:srgbClr val="154B7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err="1" smtClean="0"/>
                <a:t>FLKRS</a:t>
              </a:r>
              <a:r>
                <a:rPr lang="en-US" sz="2400" b="1" dirty="0" smtClean="0"/>
                <a:t> Reports</a:t>
              </a:r>
              <a:endParaRPr lang="en-US" sz="2400" b="1" dirty="0"/>
            </a:p>
          </p:txBody>
        </p:sp>
        <p:sp>
          <p:nvSpPr>
            <p:cNvPr id="14" name="Rectangle 13"/>
            <p:cNvSpPr/>
            <p:nvPr/>
          </p:nvSpPr>
          <p:spPr>
            <a:xfrm>
              <a:off x="7467600" y="5200650"/>
              <a:ext cx="1219200" cy="1212850"/>
            </a:xfrm>
            <a:prstGeom prst="rect">
              <a:avLst/>
            </a:prstGeom>
            <a:solidFill>
              <a:srgbClr val="154B7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Coach’s Log Reports</a:t>
              </a:r>
              <a:endParaRPr lang="en-US" sz="2400" b="1" dirty="0"/>
            </a:p>
          </p:txBody>
        </p:sp>
        <p:cxnSp>
          <p:nvCxnSpPr>
            <p:cNvPr id="18" name="Straight Arrow Connector 17"/>
            <p:cNvCxnSpPr>
              <a:stCxn id="3" idx="2"/>
            </p:cNvCxnSpPr>
            <p:nvPr/>
          </p:nvCxnSpPr>
          <p:spPr>
            <a:xfrm flipH="1">
              <a:off x="1390650" y="3448048"/>
              <a:ext cx="22000" cy="514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7" idx="2"/>
            </p:cNvCxnSpPr>
            <p:nvPr/>
          </p:nvCxnSpPr>
          <p:spPr>
            <a:xfrm>
              <a:off x="4038600" y="3448045"/>
              <a:ext cx="0" cy="514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5961309" y="3448045"/>
              <a:ext cx="22000" cy="514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8100809" y="3448048"/>
              <a:ext cx="0" cy="5143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endCxn id="11" idx="0"/>
            </p:cNvCxnSpPr>
            <p:nvPr/>
          </p:nvCxnSpPr>
          <p:spPr>
            <a:xfrm>
              <a:off x="1390650" y="4800600"/>
              <a:ext cx="0" cy="4000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3997550" y="4800600"/>
              <a:ext cx="0" cy="4000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endCxn id="14" idx="0"/>
            </p:cNvCxnSpPr>
            <p:nvPr/>
          </p:nvCxnSpPr>
          <p:spPr>
            <a:xfrm>
              <a:off x="8077200" y="4800600"/>
              <a:ext cx="0" cy="4000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endCxn id="13" idx="0"/>
            </p:cNvCxnSpPr>
            <p:nvPr/>
          </p:nvCxnSpPr>
          <p:spPr>
            <a:xfrm>
              <a:off x="4438650" y="4800600"/>
              <a:ext cx="1428750" cy="4000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5848350" y="4781550"/>
              <a:ext cx="0" cy="4000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5" name="Slide Number Placeholder 14"/>
          <p:cNvSpPr>
            <a:spLocks noGrp="1"/>
          </p:cNvSpPr>
          <p:nvPr>
            <p:ph type="sldNum" sz="quarter" idx="4"/>
          </p:nvPr>
        </p:nvSpPr>
        <p:spPr/>
        <p:txBody>
          <a:bodyPr/>
          <a:lstStyle/>
          <a:p>
            <a:fld id="{D3DF9CC1-2D95-6B44-AD84-8EFF3BE5F0CB}" type="slidenum">
              <a:rPr lang="en-US" smtClean="0"/>
              <a:pPr/>
              <a:t>32</a:t>
            </a:fld>
            <a:endParaRPr lang="en-US" dirty="0"/>
          </a:p>
        </p:txBody>
      </p:sp>
    </p:spTree>
    <p:extLst>
      <p:ext uri="{BB962C8B-B14F-4D97-AF65-F5344CB8AC3E}">
        <p14:creationId xmlns:p14="http://schemas.microsoft.com/office/powerpoint/2010/main" val="27750844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New Address</a:t>
            </a:r>
            <a:endParaRPr lang="en-US" dirty="0"/>
          </a:p>
        </p:txBody>
      </p:sp>
      <p:sp>
        <p:nvSpPr>
          <p:cNvPr id="5" name="Content Placeholder 4"/>
          <p:cNvSpPr>
            <a:spLocks noGrp="1"/>
          </p:cNvSpPr>
          <p:nvPr>
            <p:ph idx="1"/>
          </p:nvPr>
        </p:nvSpPr>
        <p:spPr/>
        <p:txBody>
          <a:bodyPr/>
          <a:lstStyle/>
          <a:p>
            <a:r>
              <a:rPr lang="en-US" dirty="0" smtClean="0"/>
              <a:t>https://pmrn.fldoe.org</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025" y="2343150"/>
            <a:ext cx="5756275" cy="4064658"/>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9" name="Slide Number Placeholder 8"/>
          <p:cNvSpPr>
            <a:spLocks noGrp="1"/>
          </p:cNvSpPr>
          <p:nvPr>
            <p:ph type="sldNum" sz="quarter" idx="4"/>
          </p:nvPr>
        </p:nvSpPr>
        <p:spPr/>
        <p:txBody>
          <a:bodyPr/>
          <a:lstStyle/>
          <a:p>
            <a:fld id="{D3DF9CC1-2D95-6B44-AD84-8EFF3BE5F0CB}" type="slidenum">
              <a:rPr lang="en-US" smtClean="0"/>
              <a:pPr/>
              <a:t>33</a:t>
            </a:fld>
            <a:endParaRPr lang="en-US" dirty="0"/>
          </a:p>
        </p:txBody>
      </p:sp>
    </p:spTree>
    <p:extLst>
      <p:ext uri="{BB962C8B-B14F-4D97-AF65-F5344CB8AC3E}">
        <p14:creationId xmlns:p14="http://schemas.microsoft.com/office/powerpoint/2010/main" val="5747312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PMRN</a:t>
            </a:r>
            <a:r>
              <a:rPr lang="en-US" dirty="0" smtClean="0"/>
              <a:t> Technology Requirements</a:t>
            </a:r>
            <a:endParaRPr lang="en-US" dirty="0"/>
          </a:p>
        </p:txBody>
      </p:sp>
      <p:sp>
        <p:nvSpPr>
          <p:cNvPr id="5" name="Content Placeholder 4"/>
          <p:cNvSpPr>
            <a:spLocks noGrp="1"/>
          </p:cNvSpPr>
          <p:nvPr>
            <p:ph idx="1"/>
          </p:nvPr>
        </p:nvSpPr>
        <p:spPr/>
        <p:txBody>
          <a:bodyPr>
            <a:normAutofit fontScale="92500" lnSpcReduction="20000"/>
          </a:bodyPr>
          <a:lstStyle/>
          <a:p>
            <a:r>
              <a:rPr lang="en-US" dirty="0"/>
              <a:t>Browser </a:t>
            </a:r>
            <a:r>
              <a:rPr lang="en-US" dirty="0" smtClean="0"/>
              <a:t>Minimum Requirements </a:t>
            </a:r>
            <a:endParaRPr lang="en-US" dirty="0"/>
          </a:p>
          <a:p>
            <a:pPr lvl="1"/>
            <a:r>
              <a:rPr lang="en-US" dirty="0"/>
              <a:t>Internet Explorer (IE)</a:t>
            </a:r>
          </a:p>
          <a:p>
            <a:pPr lvl="2"/>
            <a:r>
              <a:rPr lang="en-US" dirty="0"/>
              <a:t>Version 9, </a:t>
            </a:r>
            <a:r>
              <a:rPr lang="en-US" dirty="0" smtClean="0"/>
              <a:t>10</a:t>
            </a:r>
          </a:p>
          <a:p>
            <a:pPr lvl="1"/>
            <a:r>
              <a:rPr lang="en-US" dirty="0" smtClean="0"/>
              <a:t>Google Chrome</a:t>
            </a:r>
          </a:p>
          <a:p>
            <a:pPr lvl="2"/>
            <a:r>
              <a:rPr lang="en-US" dirty="0" smtClean="0"/>
              <a:t>Version 32</a:t>
            </a:r>
            <a:endParaRPr lang="en-US" dirty="0"/>
          </a:p>
          <a:p>
            <a:pPr lvl="1"/>
            <a:r>
              <a:rPr lang="en-US" dirty="0" smtClean="0"/>
              <a:t>Mozilla Firefox</a:t>
            </a:r>
            <a:endParaRPr lang="en-US" dirty="0"/>
          </a:p>
          <a:p>
            <a:pPr lvl="2"/>
            <a:r>
              <a:rPr lang="en-US" dirty="0"/>
              <a:t>Version 26</a:t>
            </a:r>
          </a:p>
          <a:p>
            <a:pPr lvl="1"/>
            <a:r>
              <a:rPr lang="en-US" dirty="0" smtClean="0"/>
              <a:t>Apple Safari</a:t>
            </a:r>
            <a:endParaRPr lang="en-US" dirty="0"/>
          </a:p>
          <a:p>
            <a:pPr lvl="2"/>
            <a:r>
              <a:rPr lang="en-US" dirty="0"/>
              <a:t>Version 5.1.7</a:t>
            </a:r>
          </a:p>
          <a:p>
            <a:r>
              <a:rPr lang="en-US" dirty="0" smtClean="0"/>
              <a:t>Monitor Resolution</a:t>
            </a:r>
          </a:p>
          <a:p>
            <a:pPr lvl="1"/>
            <a:r>
              <a:rPr lang="en-US" dirty="0" smtClean="0"/>
              <a:t>1024 x 768</a:t>
            </a:r>
            <a:endParaRPr lang="en-US" dirty="0"/>
          </a:p>
        </p:txBody>
      </p:sp>
      <p:pic>
        <p:nvPicPr>
          <p:cNvPr id="2050" name="Picture 2" descr="C:\Program Files (x86)\Microsoft Office\MEDIA\CAGCAT10\j0195384.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1658" y="2512313"/>
            <a:ext cx="2879141" cy="2939245"/>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4"/>
          </p:nvPr>
        </p:nvSpPr>
        <p:spPr/>
        <p:txBody>
          <a:bodyPr/>
          <a:lstStyle/>
          <a:p>
            <a:fld id="{D3DF9CC1-2D95-6B44-AD84-8EFF3BE5F0CB}" type="slidenum">
              <a:rPr lang="en-US" smtClean="0"/>
              <a:pPr/>
              <a:t>34</a:t>
            </a:fld>
            <a:endParaRPr lang="en-US" dirty="0"/>
          </a:p>
        </p:txBody>
      </p:sp>
    </p:spTree>
    <p:extLst>
      <p:ext uri="{BB962C8B-B14F-4D97-AF65-F5344CB8AC3E}">
        <p14:creationId xmlns:p14="http://schemas.microsoft.com/office/powerpoint/2010/main" val="11830939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PMRN Security</a:t>
            </a:r>
            <a:endParaRPr lang="en-US" dirty="0"/>
          </a:p>
        </p:txBody>
      </p:sp>
      <p:sp>
        <p:nvSpPr>
          <p:cNvPr id="5" name="Content Placeholder 4"/>
          <p:cNvSpPr>
            <a:spLocks noGrp="1"/>
          </p:cNvSpPr>
          <p:nvPr>
            <p:ph idx="1"/>
          </p:nvPr>
        </p:nvSpPr>
        <p:spPr/>
        <p:txBody>
          <a:bodyPr/>
          <a:lstStyle/>
          <a:p>
            <a:r>
              <a:rPr lang="en-US" dirty="0" smtClean="0"/>
              <a:t>Secure Socket Layer (SSL)</a:t>
            </a:r>
          </a:p>
          <a:p>
            <a:endParaRPr lang="en-US" dirty="0" smtClean="0"/>
          </a:p>
          <a:p>
            <a:r>
              <a:rPr lang="en-US" dirty="0" smtClean="0"/>
              <a:t>Saving Passwords</a:t>
            </a:r>
          </a:p>
          <a:p>
            <a:endParaRPr lang="en-US" dirty="0" smtClean="0"/>
          </a:p>
          <a:p>
            <a:r>
              <a:rPr lang="en-US" dirty="0" smtClean="0"/>
              <a:t>Signing Out</a:t>
            </a:r>
          </a:p>
          <a:p>
            <a:endParaRPr lang="en-US" dirty="0" smtClean="0"/>
          </a:p>
          <a:p>
            <a:r>
              <a:rPr lang="en-US" dirty="0" smtClean="0"/>
              <a:t>Protect Your Identity</a:t>
            </a:r>
            <a:endParaRPr lang="en-US" dirty="0"/>
          </a:p>
        </p:txBody>
      </p:sp>
      <p:pic>
        <p:nvPicPr>
          <p:cNvPr id="3074" name="Picture 2" descr="C:\Users\jelliott\AppData\Local\Microsoft\Windows\Temporary Internet Files\Content.IE5\9NB2DD8B\MC90043160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0414" y="2095614"/>
            <a:ext cx="3543186" cy="3543186"/>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4"/>
          </p:nvPr>
        </p:nvSpPr>
        <p:spPr/>
        <p:txBody>
          <a:bodyPr/>
          <a:lstStyle/>
          <a:p>
            <a:fld id="{D3DF9CC1-2D95-6B44-AD84-8EFF3BE5F0CB}" type="slidenum">
              <a:rPr lang="en-US" smtClean="0"/>
              <a:pPr/>
              <a:t>35</a:t>
            </a:fld>
            <a:endParaRPr lang="en-US" dirty="0"/>
          </a:p>
        </p:txBody>
      </p:sp>
    </p:spTree>
    <p:extLst>
      <p:ext uri="{BB962C8B-B14F-4D97-AF65-F5344CB8AC3E}">
        <p14:creationId xmlns:p14="http://schemas.microsoft.com/office/powerpoint/2010/main" val="14800151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Enhancements to the </a:t>
            </a:r>
            <a:r>
              <a:rPr lang="en-US" dirty="0" err="1" smtClean="0"/>
              <a:t>PMRN</a:t>
            </a:r>
            <a:endParaRPr lang="en-US" dirty="0"/>
          </a:p>
        </p:txBody>
      </p:sp>
      <p:sp>
        <p:nvSpPr>
          <p:cNvPr id="5" name="Content Placeholder 4"/>
          <p:cNvSpPr>
            <a:spLocks noGrp="1"/>
          </p:cNvSpPr>
          <p:nvPr>
            <p:ph idx="1"/>
          </p:nvPr>
        </p:nvSpPr>
        <p:spPr/>
        <p:txBody>
          <a:bodyPr>
            <a:normAutofit lnSpcReduction="10000"/>
          </a:bodyPr>
          <a:lstStyle/>
          <a:p>
            <a:r>
              <a:rPr lang="en-US" dirty="0"/>
              <a:t>URL/Web Address</a:t>
            </a:r>
          </a:p>
          <a:p>
            <a:r>
              <a:rPr lang="en-US" dirty="0"/>
              <a:t>No Exclusions</a:t>
            </a:r>
          </a:p>
          <a:p>
            <a:r>
              <a:rPr lang="en-US" dirty="0"/>
              <a:t>Assessment Calendar</a:t>
            </a:r>
          </a:p>
          <a:p>
            <a:r>
              <a:rPr lang="en-US" dirty="0"/>
              <a:t>Score Invalidation</a:t>
            </a:r>
          </a:p>
          <a:p>
            <a:r>
              <a:rPr lang="en-US" dirty="0"/>
              <a:t>Copied Scores</a:t>
            </a:r>
          </a:p>
          <a:p>
            <a:r>
              <a:rPr lang="en-US" dirty="0"/>
              <a:t>PMRN v4 User’s Guide</a:t>
            </a:r>
          </a:p>
          <a:p>
            <a:r>
              <a:rPr lang="en-US" dirty="0"/>
              <a:t>WAM Transfer Function</a:t>
            </a:r>
          </a:p>
          <a:p>
            <a:r>
              <a:rPr lang="en-US" dirty="0"/>
              <a:t>WAM Automatic Updates</a:t>
            </a:r>
          </a:p>
          <a:p>
            <a:endParaRPr lang="en-US" dirty="0"/>
          </a:p>
        </p:txBody>
      </p:sp>
      <p:pic>
        <p:nvPicPr>
          <p:cNvPr id="4098" name="Picture 2" descr="C:\Users\jelliott\AppData\Local\Microsoft\Windows\Temporary Internet Files\Content.IE5\TAPO28GR\MC90044003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0514" y="2229000"/>
            <a:ext cx="3428572" cy="2425397"/>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4"/>
          </p:nvPr>
        </p:nvSpPr>
        <p:spPr/>
        <p:txBody>
          <a:bodyPr/>
          <a:lstStyle/>
          <a:p>
            <a:fld id="{D3DF9CC1-2D95-6B44-AD84-8EFF3BE5F0CB}" type="slidenum">
              <a:rPr lang="en-US" smtClean="0"/>
              <a:pPr/>
              <a:t>36</a:t>
            </a:fld>
            <a:endParaRPr lang="en-US" dirty="0"/>
          </a:p>
        </p:txBody>
      </p:sp>
    </p:spTree>
    <p:extLst>
      <p:ext uri="{BB962C8B-B14F-4D97-AF65-F5344CB8AC3E}">
        <p14:creationId xmlns:p14="http://schemas.microsoft.com/office/powerpoint/2010/main" val="22397247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Enhancements to the </a:t>
            </a:r>
            <a:r>
              <a:rPr lang="en-US" dirty="0" err="1"/>
              <a:t>PMRN</a:t>
            </a:r>
            <a:endParaRPr lang="en-US" dirty="0"/>
          </a:p>
        </p:txBody>
      </p:sp>
      <p:sp>
        <p:nvSpPr>
          <p:cNvPr id="5" name="Content Placeholder 4"/>
          <p:cNvSpPr>
            <a:spLocks noGrp="1"/>
          </p:cNvSpPr>
          <p:nvPr>
            <p:ph idx="1"/>
          </p:nvPr>
        </p:nvSpPr>
        <p:spPr/>
        <p:txBody>
          <a:bodyPr/>
          <a:lstStyle/>
          <a:p>
            <a:r>
              <a:rPr lang="en-US" dirty="0" smtClean="0"/>
              <a:t>New URL/Web Address</a:t>
            </a:r>
          </a:p>
          <a:p>
            <a:pPr lvl="1"/>
            <a:r>
              <a:rPr lang="en-US" dirty="0" smtClean="0">
                <a:hlinkClick r:id="rId3"/>
              </a:rPr>
              <a:t>https://pmrn.fldoe.org</a:t>
            </a:r>
            <a:endParaRPr lang="en-US" dirty="0" smtClean="0"/>
          </a:p>
          <a:p>
            <a:endParaRPr lang="en-US" dirty="0" smtClean="0"/>
          </a:p>
          <a:p>
            <a:r>
              <a:rPr lang="en-US" dirty="0" smtClean="0"/>
              <a:t>No student exclusions through PMRN</a:t>
            </a:r>
          </a:p>
          <a:p>
            <a:pPr lvl="1"/>
            <a:r>
              <a:rPr lang="en-US" dirty="0" smtClean="0"/>
              <a:t>Students not assessed</a:t>
            </a:r>
          </a:p>
          <a:p>
            <a:pPr lvl="2"/>
            <a:r>
              <a:rPr lang="en-US" dirty="0" smtClean="0"/>
              <a:t>Should not be rostered into PMRN</a:t>
            </a:r>
          </a:p>
          <a:p>
            <a:pPr lvl="2"/>
            <a:r>
              <a:rPr lang="en-US" dirty="0" smtClean="0"/>
              <a:t>If previously rostered, must be withdrawn from school </a:t>
            </a:r>
          </a:p>
        </p:txBody>
      </p:sp>
      <p:sp>
        <p:nvSpPr>
          <p:cNvPr id="7" name="Slide Number Placeholder 6"/>
          <p:cNvSpPr>
            <a:spLocks noGrp="1"/>
          </p:cNvSpPr>
          <p:nvPr>
            <p:ph type="sldNum" sz="quarter" idx="4"/>
          </p:nvPr>
        </p:nvSpPr>
        <p:spPr/>
        <p:txBody>
          <a:bodyPr/>
          <a:lstStyle/>
          <a:p>
            <a:fld id="{D3DF9CC1-2D95-6B44-AD84-8EFF3BE5F0CB}" type="slidenum">
              <a:rPr lang="en-US" smtClean="0"/>
              <a:pPr/>
              <a:t>37</a:t>
            </a:fld>
            <a:endParaRPr lang="en-US" dirty="0"/>
          </a:p>
        </p:txBody>
      </p:sp>
    </p:spTree>
    <p:extLst>
      <p:ext uri="{BB962C8B-B14F-4D97-AF65-F5344CB8AC3E}">
        <p14:creationId xmlns:p14="http://schemas.microsoft.com/office/powerpoint/2010/main" val="41319452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Enhancements to the </a:t>
            </a:r>
            <a:r>
              <a:rPr lang="en-US" dirty="0" err="1"/>
              <a:t>PMRN</a:t>
            </a:r>
            <a:endParaRPr lang="en-US" dirty="0"/>
          </a:p>
        </p:txBody>
      </p:sp>
      <p:sp>
        <p:nvSpPr>
          <p:cNvPr id="5" name="Content Placeholder 4"/>
          <p:cNvSpPr>
            <a:spLocks noGrp="1"/>
          </p:cNvSpPr>
          <p:nvPr>
            <p:ph idx="1"/>
          </p:nvPr>
        </p:nvSpPr>
        <p:spPr>
          <a:xfrm>
            <a:off x="457200" y="1600200"/>
            <a:ext cx="6032500" cy="4938712"/>
          </a:xfrm>
        </p:spPr>
        <p:txBody>
          <a:bodyPr>
            <a:normAutofit lnSpcReduction="10000"/>
          </a:bodyPr>
          <a:lstStyle/>
          <a:p>
            <a:r>
              <a:rPr lang="en-US" dirty="0" smtClean="0"/>
              <a:t>Assessment Calendar</a:t>
            </a:r>
          </a:p>
          <a:p>
            <a:pPr lvl="1"/>
            <a:r>
              <a:rPr lang="en-US" dirty="0" smtClean="0"/>
              <a:t>Three equal Assessment Periods (AP)</a:t>
            </a:r>
          </a:p>
          <a:p>
            <a:pPr lvl="2"/>
            <a:r>
              <a:rPr lang="en-US" dirty="0" smtClean="0"/>
              <a:t>AP1 = Instructional Days 1 – 60</a:t>
            </a:r>
          </a:p>
          <a:p>
            <a:pPr lvl="2"/>
            <a:r>
              <a:rPr lang="en-US" dirty="0" smtClean="0"/>
              <a:t>AP2 = Instructional Days 61 – 120</a:t>
            </a:r>
          </a:p>
          <a:p>
            <a:pPr lvl="2"/>
            <a:r>
              <a:rPr lang="en-US" dirty="0" smtClean="0"/>
              <a:t>AP3 = Instructional Days 121 - 180</a:t>
            </a:r>
          </a:p>
          <a:p>
            <a:pPr lvl="1"/>
            <a:r>
              <a:rPr lang="en-US" dirty="0" smtClean="0"/>
              <a:t>No Norming Periods</a:t>
            </a:r>
          </a:p>
          <a:p>
            <a:pPr lvl="1"/>
            <a:r>
              <a:rPr lang="en-US" dirty="0" smtClean="0"/>
              <a:t>No Lockdown Periods</a:t>
            </a:r>
          </a:p>
          <a:p>
            <a:pPr lvl="1"/>
            <a:r>
              <a:rPr lang="en-US" dirty="0" smtClean="0"/>
              <a:t>NOTE: FLKRS must still be administered during the first 30 instructional days</a:t>
            </a:r>
            <a:endParaRPr lang="en-US" dirty="0"/>
          </a:p>
        </p:txBody>
      </p:sp>
      <p:pic>
        <p:nvPicPr>
          <p:cNvPr id="5122" name="Picture 2" descr="C:\Users\jelliott\AppData\Local\Microsoft\Windows\Temporary Internet Files\Content.IE5\1ZCA5EWI\MC90043480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914" y="2895714"/>
            <a:ext cx="2527186" cy="2527186"/>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4"/>
          </p:nvPr>
        </p:nvSpPr>
        <p:spPr/>
        <p:txBody>
          <a:bodyPr/>
          <a:lstStyle/>
          <a:p>
            <a:fld id="{D3DF9CC1-2D95-6B44-AD84-8EFF3BE5F0CB}" type="slidenum">
              <a:rPr lang="en-US" smtClean="0"/>
              <a:pPr/>
              <a:t>38</a:t>
            </a:fld>
            <a:endParaRPr lang="en-US" dirty="0"/>
          </a:p>
        </p:txBody>
      </p:sp>
    </p:spTree>
    <p:extLst>
      <p:ext uri="{BB962C8B-B14F-4D97-AF65-F5344CB8AC3E}">
        <p14:creationId xmlns:p14="http://schemas.microsoft.com/office/powerpoint/2010/main" val="24171619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Enhancements to the </a:t>
            </a:r>
            <a:r>
              <a:rPr lang="en-US" dirty="0" err="1"/>
              <a:t>PMRN</a:t>
            </a:r>
            <a:endParaRPr lang="en-US" dirty="0"/>
          </a:p>
        </p:txBody>
      </p:sp>
      <p:sp>
        <p:nvSpPr>
          <p:cNvPr id="5" name="Content Placeholder 4"/>
          <p:cNvSpPr>
            <a:spLocks noGrp="1"/>
          </p:cNvSpPr>
          <p:nvPr>
            <p:ph idx="1"/>
          </p:nvPr>
        </p:nvSpPr>
        <p:spPr/>
        <p:txBody>
          <a:bodyPr/>
          <a:lstStyle/>
          <a:p>
            <a:r>
              <a:rPr lang="en-US" dirty="0" smtClean="0"/>
              <a:t>Invalidation and Withdrawal</a:t>
            </a:r>
          </a:p>
          <a:p>
            <a:pPr lvl="1"/>
            <a:r>
              <a:rPr lang="en-US" dirty="0" smtClean="0"/>
              <a:t>Score invalidation is no longer available</a:t>
            </a:r>
          </a:p>
          <a:p>
            <a:pPr lvl="1"/>
            <a:r>
              <a:rPr lang="en-US" dirty="0" smtClean="0"/>
              <a:t>Support Specialists unable to invalidate scores</a:t>
            </a:r>
          </a:p>
          <a:p>
            <a:pPr lvl="1"/>
            <a:r>
              <a:rPr lang="en-US" dirty="0" smtClean="0"/>
              <a:t>Students not completed with task may be withdrawn</a:t>
            </a:r>
          </a:p>
          <a:p>
            <a:pPr lvl="1"/>
            <a:r>
              <a:rPr lang="en-US" dirty="0" smtClean="0"/>
              <a:t>Student may continue with task when enrolled in new school that they left off of in previous school</a:t>
            </a:r>
            <a:endParaRPr lang="en-US" dirty="0"/>
          </a:p>
        </p:txBody>
      </p:sp>
      <p:sp>
        <p:nvSpPr>
          <p:cNvPr id="7" name="Slide Number Placeholder 6"/>
          <p:cNvSpPr>
            <a:spLocks noGrp="1"/>
          </p:cNvSpPr>
          <p:nvPr>
            <p:ph type="sldNum" sz="quarter" idx="4"/>
          </p:nvPr>
        </p:nvSpPr>
        <p:spPr/>
        <p:txBody>
          <a:bodyPr/>
          <a:lstStyle/>
          <a:p>
            <a:fld id="{D3DF9CC1-2D95-6B44-AD84-8EFF3BE5F0CB}" type="slidenum">
              <a:rPr lang="en-US" smtClean="0"/>
              <a:pPr/>
              <a:t>39</a:t>
            </a:fld>
            <a:endParaRPr lang="en-US" dirty="0"/>
          </a:p>
        </p:txBody>
      </p:sp>
    </p:spTree>
    <p:extLst>
      <p:ext uri="{BB962C8B-B14F-4D97-AF65-F5344CB8AC3E}">
        <p14:creationId xmlns:p14="http://schemas.microsoft.com/office/powerpoint/2010/main" val="3983635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517319"/>
            <a:ext cx="7772400" cy="1141238"/>
          </a:xfrm>
        </p:spPr>
        <p:txBody>
          <a:bodyPr anchor="ctr">
            <a:normAutofit fontScale="90000"/>
          </a:bodyPr>
          <a:lstStyle/>
          <a:p>
            <a:pPr algn="ctr"/>
            <a:r>
              <a:rPr lang="en-US" cap="none" dirty="0" smtClean="0"/>
              <a:t>Assessment and the FAIR-FS: An Overview</a:t>
            </a:r>
            <a:endParaRPr lang="en-US" cap="none" dirty="0"/>
          </a:p>
        </p:txBody>
      </p:sp>
      <p:pic>
        <p:nvPicPr>
          <p:cNvPr id="3" name="Picture 2" descr="fs_se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001" y="469900"/>
            <a:ext cx="3614229" cy="3657600"/>
          </a:xfrm>
          <a:prstGeom prst="rect">
            <a:avLst/>
          </a:prstGeom>
        </p:spPr>
      </p:pic>
      <p:sp>
        <p:nvSpPr>
          <p:cNvPr id="10" name="Slide Number Placeholder 9"/>
          <p:cNvSpPr>
            <a:spLocks noGrp="1"/>
          </p:cNvSpPr>
          <p:nvPr>
            <p:ph type="sldNum" sz="quarter" idx="4"/>
          </p:nvPr>
        </p:nvSpPr>
        <p:spPr/>
        <p:txBody>
          <a:bodyPr/>
          <a:lstStyle/>
          <a:p>
            <a:fld id="{D3DF9CC1-2D95-6B44-AD84-8EFF3BE5F0CB}" type="slidenum">
              <a:rPr lang="en-US" smtClean="0"/>
              <a:pPr/>
              <a:t>4</a:t>
            </a:fld>
            <a:endParaRPr lang="en-US" dirty="0"/>
          </a:p>
        </p:txBody>
      </p:sp>
    </p:spTree>
    <p:extLst>
      <p:ext uri="{BB962C8B-B14F-4D97-AF65-F5344CB8AC3E}">
        <p14:creationId xmlns:p14="http://schemas.microsoft.com/office/powerpoint/2010/main" val="17895465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Enhancements to the </a:t>
            </a:r>
            <a:r>
              <a:rPr lang="en-US" dirty="0" err="1"/>
              <a:t>PMRN</a:t>
            </a:r>
            <a:endParaRPr lang="en-US" dirty="0"/>
          </a:p>
        </p:txBody>
      </p:sp>
      <p:sp>
        <p:nvSpPr>
          <p:cNvPr id="5" name="Content Placeholder 4"/>
          <p:cNvSpPr>
            <a:spLocks noGrp="1"/>
          </p:cNvSpPr>
          <p:nvPr>
            <p:ph idx="1"/>
          </p:nvPr>
        </p:nvSpPr>
        <p:spPr/>
        <p:txBody>
          <a:bodyPr/>
          <a:lstStyle/>
          <a:p>
            <a:r>
              <a:rPr lang="en-US" dirty="0" smtClean="0"/>
              <a:t>Copied Scores</a:t>
            </a:r>
          </a:p>
          <a:p>
            <a:pPr lvl="1"/>
            <a:r>
              <a:rPr lang="en-US" dirty="0" smtClean="0"/>
              <a:t>Scores from previous school will transfer automatically when student is enrolled</a:t>
            </a:r>
          </a:p>
          <a:p>
            <a:pPr lvl="1"/>
            <a:r>
              <a:rPr lang="en-US" dirty="0" smtClean="0"/>
              <a:t>School Level Users and teachers do not have the option to copy or not copy scores</a:t>
            </a:r>
            <a:endParaRPr lang="en-US" dirty="0"/>
          </a:p>
        </p:txBody>
      </p:sp>
      <p:sp>
        <p:nvSpPr>
          <p:cNvPr id="7" name="Slide Number Placeholder 6"/>
          <p:cNvSpPr>
            <a:spLocks noGrp="1"/>
          </p:cNvSpPr>
          <p:nvPr>
            <p:ph type="sldNum" sz="quarter" idx="4"/>
          </p:nvPr>
        </p:nvSpPr>
        <p:spPr/>
        <p:txBody>
          <a:bodyPr/>
          <a:lstStyle/>
          <a:p>
            <a:fld id="{D3DF9CC1-2D95-6B44-AD84-8EFF3BE5F0CB}" type="slidenum">
              <a:rPr lang="en-US" smtClean="0"/>
              <a:pPr/>
              <a:t>40</a:t>
            </a:fld>
            <a:endParaRPr lang="en-US" dirty="0"/>
          </a:p>
        </p:txBody>
      </p:sp>
    </p:spTree>
    <p:extLst>
      <p:ext uri="{BB962C8B-B14F-4D97-AF65-F5344CB8AC3E}">
        <p14:creationId xmlns:p14="http://schemas.microsoft.com/office/powerpoint/2010/main" val="13416152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Enhancements to the </a:t>
            </a:r>
            <a:r>
              <a:rPr lang="en-US" dirty="0" err="1"/>
              <a:t>PMRN</a:t>
            </a:r>
            <a:endParaRPr lang="en-US" dirty="0"/>
          </a:p>
        </p:txBody>
      </p:sp>
      <p:sp>
        <p:nvSpPr>
          <p:cNvPr id="5" name="Content Placeholder 4"/>
          <p:cNvSpPr>
            <a:spLocks noGrp="1"/>
          </p:cNvSpPr>
          <p:nvPr>
            <p:ph idx="1"/>
          </p:nvPr>
        </p:nvSpPr>
        <p:spPr/>
        <p:txBody>
          <a:bodyPr/>
          <a:lstStyle/>
          <a:p>
            <a:r>
              <a:rPr lang="en-US" dirty="0" smtClean="0"/>
              <a:t>PMRN v4 User’s Guide</a:t>
            </a:r>
          </a:p>
          <a:p>
            <a:pPr lvl="1"/>
            <a:r>
              <a:rPr lang="en-US" dirty="0"/>
              <a:t>v</a:t>
            </a:r>
            <a:r>
              <a:rPr lang="en-US" dirty="0" smtClean="0"/>
              <a:t>4 User’s Guide currently in development by FLDOE</a:t>
            </a:r>
          </a:p>
          <a:p>
            <a:pPr lvl="1"/>
            <a:r>
              <a:rPr lang="en-US" dirty="0"/>
              <a:t>v</a:t>
            </a:r>
            <a:r>
              <a:rPr lang="en-US" dirty="0" smtClean="0"/>
              <a:t>3 User’s Guide</a:t>
            </a:r>
          </a:p>
          <a:p>
            <a:pPr lvl="2"/>
            <a:r>
              <a:rPr lang="en-US" dirty="0" smtClean="0"/>
              <a:t>It is recommended that Users use the v3 User’s Guide until the v4 User’s Guide is available</a:t>
            </a:r>
          </a:p>
          <a:p>
            <a:pPr lvl="1"/>
            <a:r>
              <a:rPr lang="en-US" dirty="0" smtClean="0"/>
              <a:t>Major functions of the two applications are similar</a:t>
            </a:r>
            <a:endParaRPr lang="en-US" dirty="0"/>
          </a:p>
        </p:txBody>
      </p:sp>
      <p:sp>
        <p:nvSpPr>
          <p:cNvPr id="7" name="Slide Number Placeholder 6"/>
          <p:cNvSpPr>
            <a:spLocks noGrp="1"/>
          </p:cNvSpPr>
          <p:nvPr>
            <p:ph type="sldNum" sz="quarter" idx="4"/>
          </p:nvPr>
        </p:nvSpPr>
        <p:spPr/>
        <p:txBody>
          <a:bodyPr/>
          <a:lstStyle/>
          <a:p>
            <a:fld id="{D3DF9CC1-2D95-6B44-AD84-8EFF3BE5F0CB}" type="slidenum">
              <a:rPr lang="en-US" smtClean="0"/>
              <a:pPr/>
              <a:t>41</a:t>
            </a:fld>
            <a:endParaRPr lang="en-US" dirty="0"/>
          </a:p>
        </p:txBody>
      </p:sp>
    </p:spTree>
    <p:extLst>
      <p:ext uri="{BB962C8B-B14F-4D97-AF65-F5344CB8AC3E}">
        <p14:creationId xmlns:p14="http://schemas.microsoft.com/office/powerpoint/2010/main" val="19896929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Enhancements to the </a:t>
            </a:r>
            <a:r>
              <a:rPr lang="en-US" dirty="0" err="1"/>
              <a:t>PMRN</a:t>
            </a:r>
            <a:endParaRPr lang="en-US" dirty="0"/>
          </a:p>
        </p:txBody>
      </p:sp>
      <p:sp>
        <p:nvSpPr>
          <p:cNvPr id="5" name="Content Placeholder 4"/>
          <p:cNvSpPr>
            <a:spLocks noGrp="1"/>
          </p:cNvSpPr>
          <p:nvPr>
            <p:ph idx="1"/>
          </p:nvPr>
        </p:nvSpPr>
        <p:spPr/>
        <p:txBody>
          <a:bodyPr/>
          <a:lstStyle/>
          <a:p>
            <a:r>
              <a:rPr lang="en-US" dirty="0" smtClean="0"/>
              <a:t>3-12 Web-based Assessment Module (WAM) Transfer Function</a:t>
            </a:r>
          </a:p>
          <a:p>
            <a:pPr lvl="1"/>
            <a:r>
              <a:rPr lang="en-US" dirty="0" smtClean="0"/>
              <a:t>Data from the PMRN can ‘sync’ to the WAM</a:t>
            </a:r>
          </a:p>
          <a:p>
            <a:pPr lvl="1"/>
            <a:r>
              <a:rPr lang="en-US" dirty="0" smtClean="0"/>
              <a:t>User can now add students to a class in the PMRN and instantly assess them via the WAM</a:t>
            </a:r>
          </a:p>
          <a:p>
            <a:endParaRPr lang="en-US" dirty="0"/>
          </a:p>
        </p:txBody>
      </p:sp>
      <p:sp>
        <p:nvSpPr>
          <p:cNvPr id="7" name="Slide Number Placeholder 6"/>
          <p:cNvSpPr>
            <a:spLocks noGrp="1"/>
          </p:cNvSpPr>
          <p:nvPr>
            <p:ph type="sldNum" sz="quarter" idx="4"/>
          </p:nvPr>
        </p:nvSpPr>
        <p:spPr/>
        <p:txBody>
          <a:bodyPr/>
          <a:lstStyle/>
          <a:p>
            <a:fld id="{D3DF9CC1-2D95-6B44-AD84-8EFF3BE5F0CB}" type="slidenum">
              <a:rPr lang="en-US" smtClean="0"/>
              <a:pPr/>
              <a:t>42</a:t>
            </a:fld>
            <a:endParaRPr lang="en-US" dirty="0"/>
          </a:p>
        </p:txBody>
      </p:sp>
    </p:spTree>
    <p:extLst>
      <p:ext uri="{BB962C8B-B14F-4D97-AF65-F5344CB8AC3E}">
        <p14:creationId xmlns:p14="http://schemas.microsoft.com/office/powerpoint/2010/main" val="29163267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Service Center Information</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Florida Department of Education (FLDOE) Integrated Education Network Service Center</a:t>
            </a:r>
          </a:p>
          <a:p>
            <a:pPr lvl="1"/>
            <a:r>
              <a:rPr lang="en-US" dirty="0" smtClean="0"/>
              <a:t>Provide support via the PMRN v4, K-2 AIR, 3-12 WAM, and FAIR-FS</a:t>
            </a:r>
          </a:p>
          <a:p>
            <a:r>
              <a:rPr lang="en-US" dirty="0" smtClean="0"/>
              <a:t>Operational Hours</a:t>
            </a:r>
          </a:p>
          <a:p>
            <a:pPr lvl="1"/>
            <a:r>
              <a:rPr lang="en-US" dirty="0" smtClean="0"/>
              <a:t>Monday – Friday</a:t>
            </a:r>
          </a:p>
          <a:p>
            <a:pPr lvl="1"/>
            <a:r>
              <a:rPr lang="en-US" dirty="0" smtClean="0"/>
              <a:t>7:00 AM – 7:30 PM ET</a:t>
            </a:r>
          </a:p>
          <a:p>
            <a:r>
              <a:rPr lang="en-US" dirty="0" smtClean="0"/>
              <a:t>Contact via Phone or E-mail</a:t>
            </a:r>
          </a:p>
          <a:p>
            <a:pPr lvl="1"/>
            <a:r>
              <a:rPr lang="en-US" dirty="0" smtClean="0"/>
              <a:t>855-814-2876</a:t>
            </a:r>
          </a:p>
          <a:p>
            <a:pPr lvl="1"/>
            <a:r>
              <a:rPr lang="en-US" dirty="0" smtClean="0">
                <a:hlinkClick r:id="rId3"/>
              </a:rPr>
              <a:t>ienhelp@fldoe.org</a:t>
            </a:r>
            <a:endParaRPr lang="en-US" dirty="0" smtClean="0"/>
          </a:p>
        </p:txBody>
      </p:sp>
      <p:pic>
        <p:nvPicPr>
          <p:cNvPr id="6146" name="Picture 2" descr="C:\Users\jelliott\AppData\Local\Microsoft\Windows\Temporary Internet Files\Content.IE5\1ZCA5EWI\MP910216392[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8575" y="3268663"/>
            <a:ext cx="3507819" cy="3055938"/>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4"/>
          </p:nvPr>
        </p:nvSpPr>
        <p:spPr/>
        <p:txBody>
          <a:bodyPr/>
          <a:lstStyle/>
          <a:p>
            <a:fld id="{D3DF9CC1-2D95-6B44-AD84-8EFF3BE5F0CB}" type="slidenum">
              <a:rPr lang="en-US" smtClean="0"/>
              <a:pPr/>
              <a:t>43</a:t>
            </a:fld>
            <a:endParaRPr lang="en-US" dirty="0"/>
          </a:p>
        </p:txBody>
      </p:sp>
    </p:spTree>
    <p:extLst>
      <p:ext uri="{BB962C8B-B14F-4D97-AF65-F5344CB8AC3E}">
        <p14:creationId xmlns:p14="http://schemas.microsoft.com/office/powerpoint/2010/main" val="8054605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Section Topics</a:t>
            </a:r>
            <a:endParaRPr lang="en-US" dirty="0"/>
          </a:p>
        </p:txBody>
      </p:sp>
      <p:sp>
        <p:nvSpPr>
          <p:cNvPr id="5" name="Content Placeholder 4"/>
          <p:cNvSpPr>
            <a:spLocks noGrp="1"/>
          </p:cNvSpPr>
          <p:nvPr>
            <p:ph idx="1"/>
          </p:nvPr>
        </p:nvSpPr>
        <p:spPr/>
        <p:txBody>
          <a:bodyPr/>
          <a:lstStyle/>
          <a:p>
            <a:pPr>
              <a:buFont typeface="Wingdings" panose="05000000000000000000" pitchFamily="2" charset="2"/>
              <a:buChar char="ü"/>
            </a:pPr>
            <a:r>
              <a:rPr lang="en-US" dirty="0" smtClean="0"/>
              <a:t>What is the PMRN?</a:t>
            </a:r>
          </a:p>
          <a:p>
            <a:pPr>
              <a:buFont typeface="Wingdings" panose="05000000000000000000" pitchFamily="2" charset="2"/>
              <a:buChar char="ü"/>
            </a:pPr>
            <a:r>
              <a:rPr lang="en-US" dirty="0" smtClean="0"/>
              <a:t>New URL</a:t>
            </a:r>
          </a:p>
          <a:p>
            <a:pPr>
              <a:buFont typeface="Wingdings" panose="05000000000000000000" pitchFamily="2" charset="2"/>
              <a:buChar char="ü"/>
            </a:pPr>
            <a:r>
              <a:rPr lang="en-US" dirty="0"/>
              <a:t>PMRN Technology </a:t>
            </a:r>
            <a:r>
              <a:rPr lang="en-US" dirty="0" smtClean="0"/>
              <a:t>Requirements</a:t>
            </a:r>
          </a:p>
          <a:p>
            <a:pPr>
              <a:buFont typeface="Wingdings" panose="05000000000000000000" pitchFamily="2" charset="2"/>
              <a:buChar char="ü"/>
            </a:pPr>
            <a:r>
              <a:rPr lang="en-US" dirty="0" smtClean="0"/>
              <a:t>Security</a:t>
            </a:r>
          </a:p>
          <a:p>
            <a:pPr>
              <a:buFont typeface="Wingdings" panose="05000000000000000000" pitchFamily="2" charset="2"/>
              <a:buChar char="ü"/>
            </a:pPr>
            <a:r>
              <a:rPr lang="en-US" dirty="0" smtClean="0"/>
              <a:t>PMRN v3 and v4 Differences</a:t>
            </a:r>
          </a:p>
        </p:txBody>
      </p:sp>
      <p:sp>
        <p:nvSpPr>
          <p:cNvPr id="6" name="Slide Number Placeholder 5"/>
          <p:cNvSpPr>
            <a:spLocks noGrp="1"/>
          </p:cNvSpPr>
          <p:nvPr>
            <p:ph type="sldNum" sz="quarter" idx="4"/>
          </p:nvPr>
        </p:nvSpPr>
        <p:spPr/>
        <p:txBody>
          <a:bodyPr/>
          <a:lstStyle/>
          <a:p>
            <a:fld id="{D3DF9CC1-2D95-6B44-AD84-8EFF3BE5F0CB}" type="slidenum">
              <a:rPr lang="en-US" smtClean="0"/>
              <a:pPr/>
              <a:t>44</a:t>
            </a:fld>
            <a:endParaRPr lang="en-US" dirty="0"/>
          </a:p>
        </p:txBody>
      </p:sp>
    </p:spTree>
    <p:extLst>
      <p:ext uri="{BB962C8B-B14F-4D97-AF65-F5344CB8AC3E}">
        <p14:creationId xmlns:p14="http://schemas.microsoft.com/office/powerpoint/2010/main" val="24693299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Topics</a:t>
            </a:r>
            <a:endParaRPr lang="en-US" dirty="0"/>
          </a:p>
        </p:txBody>
      </p:sp>
      <p:sp>
        <p:nvSpPr>
          <p:cNvPr id="3" name="Content Placeholder 2"/>
          <p:cNvSpPr>
            <a:spLocks noGrp="1"/>
          </p:cNvSpPr>
          <p:nvPr>
            <p:ph idx="1"/>
          </p:nvPr>
        </p:nvSpPr>
        <p:spPr>
          <a:xfrm>
            <a:off x="1181100" y="1600200"/>
            <a:ext cx="7505700" cy="4525963"/>
          </a:xfrm>
        </p:spPr>
        <p:txBody>
          <a:bodyPr>
            <a:normAutofit fontScale="92500"/>
          </a:bodyPr>
          <a:lstStyle/>
          <a:p>
            <a:pPr>
              <a:buFont typeface="Wingdings" panose="05000000000000000000" pitchFamily="2" charset="2"/>
              <a:buChar char="ü"/>
            </a:pPr>
            <a:r>
              <a:rPr lang="en-US" b="1" dirty="0"/>
              <a:t>Assessment and the FAIR-FS: An Overview</a:t>
            </a:r>
          </a:p>
          <a:p>
            <a:pPr>
              <a:buFont typeface="Wingdings" panose="05000000000000000000" pitchFamily="2" charset="2"/>
              <a:buChar char="ü"/>
            </a:pPr>
            <a:r>
              <a:rPr lang="en-US" b="1" dirty="0" smtClean="0"/>
              <a:t>Development </a:t>
            </a:r>
            <a:r>
              <a:rPr lang="en-US" b="1" dirty="0"/>
              <a:t>of the </a:t>
            </a:r>
            <a:r>
              <a:rPr lang="en-US" b="1" dirty="0" smtClean="0"/>
              <a:t>FAIR-FS</a:t>
            </a:r>
          </a:p>
          <a:p>
            <a:pPr>
              <a:buFont typeface="Wingdings" panose="05000000000000000000" pitchFamily="2" charset="2"/>
              <a:buChar char="ü"/>
            </a:pPr>
            <a:r>
              <a:rPr lang="en-US" b="1" dirty="0"/>
              <a:t>System </a:t>
            </a:r>
            <a:r>
              <a:rPr lang="en-US" b="1" dirty="0" smtClean="0"/>
              <a:t>Specifications</a:t>
            </a:r>
            <a:endParaRPr lang="en-US" b="1" dirty="0"/>
          </a:p>
          <a:p>
            <a:pPr>
              <a:buFont typeface="Wingdings" panose="05000000000000000000" pitchFamily="2" charset="2"/>
              <a:buChar char="ü"/>
            </a:pPr>
            <a:r>
              <a:rPr lang="en-US" b="1" dirty="0"/>
              <a:t>PMRN Overview</a:t>
            </a:r>
          </a:p>
          <a:p>
            <a:r>
              <a:rPr lang="en-US" dirty="0"/>
              <a:t>Single Sign-On</a:t>
            </a:r>
          </a:p>
          <a:p>
            <a:r>
              <a:rPr lang="en-US" dirty="0"/>
              <a:t>Principal’s Role</a:t>
            </a:r>
          </a:p>
          <a:p>
            <a:r>
              <a:rPr lang="en-US" dirty="0"/>
              <a:t>PMRN Manager’s Role</a:t>
            </a:r>
          </a:p>
          <a:p>
            <a:r>
              <a:rPr lang="en-US" dirty="0"/>
              <a:t>Coach’s </a:t>
            </a:r>
            <a:r>
              <a:rPr lang="en-US" dirty="0" smtClean="0"/>
              <a:t>Log</a:t>
            </a:r>
            <a:endParaRPr lang="en-US" dirty="0"/>
          </a:p>
        </p:txBody>
      </p:sp>
      <p:sp>
        <p:nvSpPr>
          <p:cNvPr id="7" name="Slide Number Placeholder 6"/>
          <p:cNvSpPr>
            <a:spLocks noGrp="1"/>
          </p:cNvSpPr>
          <p:nvPr>
            <p:ph type="sldNum" sz="quarter" idx="4"/>
          </p:nvPr>
        </p:nvSpPr>
        <p:spPr/>
        <p:txBody>
          <a:bodyPr/>
          <a:lstStyle/>
          <a:p>
            <a:fld id="{D3DF9CC1-2D95-6B44-AD84-8EFF3BE5F0CB}" type="slidenum">
              <a:rPr lang="en-US" smtClean="0"/>
              <a:pPr/>
              <a:t>45</a:t>
            </a:fld>
            <a:endParaRPr lang="en-US" dirty="0"/>
          </a:p>
        </p:txBody>
      </p:sp>
    </p:spTree>
    <p:extLst>
      <p:ext uri="{BB962C8B-B14F-4D97-AF65-F5344CB8AC3E}">
        <p14:creationId xmlns:p14="http://schemas.microsoft.com/office/powerpoint/2010/main" val="34519694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Single Sign-On</a:t>
            </a:r>
            <a:endParaRPr lang="en-US" cap="none" dirty="0"/>
          </a:p>
        </p:txBody>
      </p:sp>
      <p:pic>
        <p:nvPicPr>
          <p:cNvPr id="3" name="Picture 2" descr="fs_se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001" y="469900"/>
            <a:ext cx="3614229" cy="3657600"/>
          </a:xfrm>
          <a:prstGeom prst="rect">
            <a:avLst/>
          </a:prstGeom>
        </p:spPr>
      </p:pic>
      <p:sp>
        <p:nvSpPr>
          <p:cNvPr id="7" name="Slide Number Placeholder 6"/>
          <p:cNvSpPr>
            <a:spLocks noGrp="1"/>
          </p:cNvSpPr>
          <p:nvPr>
            <p:ph type="sldNum" sz="quarter" idx="4"/>
          </p:nvPr>
        </p:nvSpPr>
        <p:spPr/>
        <p:txBody>
          <a:bodyPr/>
          <a:lstStyle/>
          <a:p>
            <a:fld id="{D3DF9CC1-2D95-6B44-AD84-8EFF3BE5F0CB}" type="slidenum">
              <a:rPr lang="en-US" smtClean="0"/>
              <a:pPr/>
              <a:t>46</a:t>
            </a:fld>
            <a:endParaRPr lang="en-US" dirty="0"/>
          </a:p>
        </p:txBody>
      </p:sp>
    </p:spTree>
    <p:extLst>
      <p:ext uri="{BB962C8B-B14F-4D97-AF65-F5344CB8AC3E}">
        <p14:creationId xmlns:p14="http://schemas.microsoft.com/office/powerpoint/2010/main" val="20017245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Single Sign-On?</a:t>
            </a:r>
            <a:endParaRPr lang="en-US" dirty="0"/>
          </a:p>
        </p:txBody>
      </p:sp>
      <p:sp>
        <p:nvSpPr>
          <p:cNvPr id="3" name="Content Placeholder 2"/>
          <p:cNvSpPr>
            <a:spLocks noGrp="1"/>
          </p:cNvSpPr>
          <p:nvPr>
            <p:ph idx="1"/>
          </p:nvPr>
        </p:nvSpPr>
        <p:spPr>
          <a:xfrm>
            <a:off x="3505200" y="1468438"/>
            <a:ext cx="5181600" cy="4754563"/>
          </a:xfrm>
        </p:spPr>
        <p:txBody>
          <a:bodyPr>
            <a:normAutofit/>
          </a:bodyPr>
          <a:lstStyle/>
          <a:p>
            <a:pPr>
              <a:spcBef>
                <a:spcPts val="600"/>
              </a:spcBef>
            </a:pPr>
            <a:r>
              <a:rPr lang="en-US" sz="2700" dirty="0"/>
              <a:t>The Florida Department of Education (FLDOE) Single Sign-On (</a:t>
            </a:r>
            <a:r>
              <a:rPr lang="en-US" sz="2700" dirty="0" err="1"/>
              <a:t>SSO</a:t>
            </a:r>
            <a:r>
              <a:rPr lang="en-US" sz="2700" dirty="0" smtClean="0"/>
              <a:t>) provides a simpler way for educators to access several state </a:t>
            </a:r>
            <a:r>
              <a:rPr lang="en-US" sz="2700" dirty="0"/>
              <a:t>resources with one username and one password. </a:t>
            </a:r>
            <a:endParaRPr lang="en-US" sz="2700" dirty="0" smtClean="0"/>
          </a:p>
          <a:p>
            <a:pPr lvl="0">
              <a:spcBef>
                <a:spcPts val="600"/>
              </a:spcBef>
            </a:pPr>
            <a:r>
              <a:rPr lang="en-US" sz="2700" b="1" dirty="0" smtClean="0"/>
              <a:t>Website:</a:t>
            </a:r>
            <a:r>
              <a:rPr lang="en-US" sz="2700" dirty="0" smtClean="0"/>
              <a:t> </a:t>
            </a:r>
            <a:r>
              <a:rPr lang="en-US" sz="2700" dirty="0" smtClean="0">
                <a:hlinkClick r:id="rId3"/>
              </a:rPr>
              <a:t>www.fldoe.org/sso</a:t>
            </a:r>
            <a:r>
              <a:rPr lang="en-US" sz="2700" dirty="0" smtClean="0"/>
              <a:t> </a:t>
            </a:r>
            <a:endParaRPr lang="en-US" sz="2700" dirty="0"/>
          </a:p>
          <a:p>
            <a:pPr marL="457200" indent="-457200">
              <a:buFont typeface="Wingdings" pitchFamily="2" charset="2"/>
              <a:buChar char="§"/>
            </a:pPr>
            <a:endParaRPr lang="en-U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9731" y="2113936"/>
            <a:ext cx="2798153" cy="2956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4"/>
          </p:nvPr>
        </p:nvSpPr>
        <p:spPr/>
        <p:txBody>
          <a:bodyPr/>
          <a:lstStyle/>
          <a:p>
            <a:fld id="{D3DF9CC1-2D95-6B44-AD84-8EFF3BE5F0CB}" type="slidenum">
              <a:rPr lang="en-US" smtClean="0"/>
              <a:pPr/>
              <a:t>47</a:t>
            </a:fld>
            <a:endParaRPr lang="en-US" dirty="0"/>
          </a:p>
        </p:txBody>
      </p:sp>
    </p:spTree>
    <p:extLst>
      <p:ext uri="{BB962C8B-B14F-4D97-AF65-F5344CB8AC3E}">
        <p14:creationId xmlns:p14="http://schemas.microsoft.com/office/powerpoint/2010/main" val="32555349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can use Single Sign-On?</a:t>
            </a:r>
            <a:endParaRPr lang="en-US" dirty="0"/>
          </a:p>
        </p:txBody>
      </p:sp>
      <p:pic>
        <p:nvPicPr>
          <p:cNvPr id="1026" name="Picture 2" descr="C:\Users\rjeancharles\AppData\Local\Microsoft\Windows\Temporary Internet Files\Content.IE5\OH84TCGY\MC900436129[1].wm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2891" y="1858809"/>
            <a:ext cx="1882775" cy="169862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7" name="Picture 3" descr="C:\Users\rjeancharles\AppData\Local\Microsoft\Windows\Temporary Internet Files\Content.IE5\OH84TCGY\MC900088968[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1163" y="1678803"/>
            <a:ext cx="1638722" cy="205863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C:\Users\rjeancharles\AppData\Local\Microsoft\Windows\Temporary Internet Files\Content.IE5\X3OG20PN\MC900089056[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3146" y="4449739"/>
            <a:ext cx="1591056" cy="180411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1" name="Picture 7" descr="C:\Users\rjeancharles\AppData\Local\Microsoft\Windows\Temporary Internet Files\Content.IE5\NZLO523Z\MC900056116[1].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374" y="4097415"/>
            <a:ext cx="2223811" cy="177382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5" name="Picture 11" descr="C:\Program Files (x86)\Microsoft Office\MEDIA\CAGCAT10\j0195384.w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2583" y="4037864"/>
            <a:ext cx="1795882" cy="18333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06185" y="1678803"/>
            <a:ext cx="4304978" cy="2677656"/>
          </a:xfrm>
          <a:prstGeom prst="rect">
            <a:avLst/>
          </a:prstGeom>
          <a:noFill/>
        </p:spPr>
        <p:txBody>
          <a:bodyPr wrap="square" rtlCol="0">
            <a:spAutoFit/>
          </a:bodyPr>
          <a:lstStyle/>
          <a:p>
            <a:pPr algn="ctr"/>
            <a:r>
              <a:rPr lang="en-US" sz="2800" dirty="0" smtClean="0"/>
              <a:t>Essentially, everyone can use FLDOE SSO, however, the resources you can access depend on your role and the permissions you have been assigned. </a:t>
            </a:r>
            <a:endParaRPr lang="en-US" sz="2800" dirty="0"/>
          </a:p>
        </p:txBody>
      </p:sp>
      <p:sp>
        <p:nvSpPr>
          <p:cNvPr id="6" name="Slide Number Placeholder 5"/>
          <p:cNvSpPr>
            <a:spLocks noGrp="1"/>
          </p:cNvSpPr>
          <p:nvPr>
            <p:ph type="sldNum" sz="quarter" idx="4"/>
          </p:nvPr>
        </p:nvSpPr>
        <p:spPr/>
        <p:txBody>
          <a:bodyPr/>
          <a:lstStyle/>
          <a:p>
            <a:fld id="{D3DF9CC1-2D95-6B44-AD84-8EFF3BE5F0CB}" type="slidenum">
              <a:rPr lang="en-US" smtClean="0"/>
              <a:pPr/>
              <a:t>48</a:t>
            </a:fld>
            <a:endParaRPr lang="en-US" dirty="0"/>
          </a:p>
        </p:txBody>
      </p:sp>
    </p:spTree>
    <p:extLst>
      <p:ext uri="{BB962C8B-B14F-4D97-AF65-F5344CB8AC3E}">
        <p14:creationId xmlns:p14="http://schemas.microsoft.com/office/powerpoint/2010/main" val="33171610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Resources on SSO</a:t>
            </a:r>
            <a:endParaRPr lang="en-US" dirty="0"/>
          </a:p>
        </p:txBody>
      </p:sp>
      <p:sp>
        <p:nvSpPr>
          <p:cNvPr id="3" name="Content Placeholder 2"/>
          <p:cNvSpPr>
            <a:spLocks noGrp="1"/>
          </p:cNvSpPr>
          <p:nvPr>
            <p:ph idx="1"/>
          </p:nvPr>
        </p:nvSpPr>
        <p:spPr/>
        <p:txBody>
          <a:bodyPr>
            <a:noAutofit/>
          </a:bodyPr>
          <a:lstStyle/>
          <a:p>
            <a:r>
              <a:rPr lang="en-US" sz="2600" b="1" dirty="0"/>
              <a:t>CPALMS</a:t>
            </a:r>
            <a:r>
              <a:rPr lang="en-US" sz="2600" dirty="0"/>
              <a:t> - Collaborate, Plan, Align, Learn, Motivate, </a:t>
            </a:r>
            <a:r>
              <a:rPr lang="en-US" sz="2600" dirty="0" smtClean="0"/>
              <a:t>Share</a:t>
            </a:r>
          </a:p>
          <a:p>
            <a:endParaRPr lang="en-US" sz="900" dirty="0" smtClean="0"/>
          </a:p>
          <a:p>
            <a:r>
              <a:rPr lang="en-US" sz="2600" b="1" dirty="0" err="1"/>
              <a:t>eIPEP</a:t>
            </a:r>
            <a:r>
              <a:rPr lang="en-US" sz="2600" dirty="0"/>
              <a:t> - Electronic Institutional Program Evaluation Plans </a:t>
            </a:r>
            <a:endParaRPr lang="en-US" sz="2600" dirty="0" smtClean="0"/>
          </a:p>
          <a:p>
            <a:endParaRPr lang="en-US" sz="900" dirty="0" smtClean="0"/>
          </a:p>
          <a:p>
            <a:r>
              <a:rPr lang="en-US" sz="2600" b="1" dirty="0" err="1" smtClean="0"/>
              <a:t>ELFAS</a:t>
            </a:r>
            <a:r>
              <a:rPr lang="en-US" sz="2600" b="1" dirty="0" smtClean="0"/>
              <a:t> -</a:t>
            </a:r>
            <a:r>
              <a:rPr lang="en-US" sz="2600" dirty="0" smtClean="0"/>
              <a:t> English </a:t>
            </a:r>
            <a:r>
              <a:rPr lang="en-US" sz="2600" dirty="0"/>
              <a:t>Language Arts Formative Assessment </a:t>
            </a:r>
            <a:r>
              <a:rPr lang="en-US" sz="2600" dirty="0" smtClean="0"/>
              <a:t>System </a:t>
            </a:r>
          </a:p>
          <a:p>
            <a:endParaRPr lang="en-US" sz="900" dirty="0" smtClean="0"/>
          </a:p>
          <a:p>
            <a:r>
              <a:rPr lang="en-US" sz="2600" b="1" dirty="0" smtClean="0"/>
              <a:t>IBTP -</a:t>
            </a:r>
            <a:r>
              <a:rPr lang="en-US" sz="2600" dirty="0" smtClean="0"/>
              <a:t> Items </a:t>
            </a:r>
            <a:r>
              <a:rPr lang="en-US" sz="2600" dirty="0"/>
              <a:t>Bank </a:t>
            </a:r>
            <a:r>
              <a:rPr lang="en-US" sz="2600" dirty="0" smtClean="0"/>
              <a:t>and Test Platform</a:t>
            </a:r>
          </a:p>
          <a:p>
            <a:pPr marL="0" indent="0">
              <a:buNone/>
            </a:pPr>
            <a:endParaRPr lang="en-US" sz="900" b="1" dirty="0" smtClean="0"/>
          </a:p>
          <a:p>
            <a:r>
              <a:rPr lang="en-US" sz="2600" b="1" dirty="0" smtClean="0"/>
              <a:t>FSL</a:t>
            </a:r>
            <a:r>
              <a:rPr lang="en-US" sz="2600" dirty="0" smtClean="0"/>
              <a:t> </a:t>
            </a:r>
            <a:r>
              <a:rPr lang="en-US" sz="2600" dirty="0"/>
              <a:t>- Florida School Leaders </a:t>
            </a:r>
            <a:endParaRPr lang="en-US" sz="2600" dirty="0" smtClean="0"/>
          </a:p>
          <a:p>
            <a:pPr marL="0" indent="0">
              <a:buNone/>
            </a:pPr>
            <a:endParaRPr lang="en-US" sz="900" dirty="0" smtClean="0"/>
          </a:p>
          <a:p>
            <a:r>
              <a:rPr lang="en-US" sz="2600" b="1" dirty="0">
                <a:solidFill>
                  <a:srgbClr val="0070C0"/>
                </a:solidFill>
              </a:rPr>
              <a:t>PMRN</a:t>
            </a:r>
            <a:r>
              <a:rPr lang="en-US" sz="2600" dirty="0">
                <a:solidFill>
                  <a:srgbClr val="0070C0"/>
                </a:solidFill>
              </a:rPr>
              <a:t> - Progress Monitoring and Reporting Network </a:t>
            </a:r>
          </a:p>
        </p:txBody>
      </p:sp>
      <p:sp>
        <p:nvSpPr>
          <p:cNvPr id="7" name="Slide Number Placeholder 6"/>
          <p:cNvSpPr>
            <a:spLocks noGrp="1"/>
          </p:cNvSpPr>
          <p:nvPr>
            <p:ph type="sldNum" sz="quarter" idx="4"/>
          </p:nvPr>
        </p:nvSpPr>
        <p:spPr/>
        <p:txBody>
          <a:bodyPr/>
          <a:lstStyle/>
          <a:p>
            <a:fld id="{D3DF9CC1-2D95-6B44-AD84-8EFF3BE5F0CB}" type="slidenum">
              <a:rPr lang="en-US" smtClean="0"/>
              <a:pPr/>
              <a:t>49</a:t>
            </a:fld>
            <a:endParaRPr lang="en-US" dirty="0"/>
          </a:p>
        </p:txBody>
      </p:sp>
    </p:spTree>
    <p:extLst>
      <p:ext uri="{BB962C8B-B14F-4D97-AF65-F5344CB8AC3E}">
        <p14:creationId xmlns:p14="http://schemas.microsoft.com/office/powerpoint/2010/main" val="1355885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loud Callout 10"/>
          <p:cNvSpPr/>
          <p:nvPr/>
        </p:nvSpPr>
        <p:spPr bwMode="auto">
          <a:xfrm>
            <a:off x="2956574" y="2083786"/>
            <a:ext cx="2503924" cy="1916714"/>
          </a:xfrm>
          <a:prstGeom prst="cloudCallout">
            <a:avLst>
              <a:gd name="adj1" fmla="val -22862"/>
              <a:gd name="adj2" fmla="val 81250"/>
            </a:avLst>
          </a:prstGeom>
          <a:solidFill>
            <a:schemeClr val="accent5"/>
          </a:solidFill>
          <a:ln>
            <a:noFill/>
          </a:ln>
          <a:effectLst/>
          <a:scene3d>
            <a:camera prst="orthographicFront"/>
            <a:lightRig rig="threePt" dir="t"/>
          </a:scene3d>
          <a:sp3d>
            <a:bevelT/>
          </a:sp3d>
          <a:extLst/>
        </p:spPr>
        <p:txBody>
          <a:bodyPr lIns="0" tIns="0" rIns="0" bIns="0"/>
          <a:lstStyle/>
          <a:p>
            <a:pPr algn="ctr">
              <a:spcBef>
                <a:spcPct val="50000"/>
              </a:spcBef>
              <a:defRPr/>
            </a:pPr>
            <a:r>
              <a:rPr lang="en-US" sz="1500" b="1" dirty="0"/>
              <a:t>Student:</a:t>
            </a:r>
            <a:r>
              <a:rPr lang="en-US" sz="1500" dirty="0"/>
              <a:t> </a:t>
            </a:r>
            <a:r>
              <a:rPr lang="en-US" sz="1500" dirty="0" smtClean="0"/>
              <a:t> Am I accomplishing what my teacher expects? How </a:t>
            </a:r>
            <a:r>
              <a:rPr lang="en-US" sz="1500" dirty="0"/>
              <a:t>am I doing compared to other students?</a:t>
            </a:r>
          </a:p>
        </p:txBody>
      </p:sp>
      <p:sp>
        <p:nvSpPr>
          <p:cNvPr id="12" name="Cloud Callout 11"/>
          <p:cNvSpPr/>
          <p:nvPr/>
        </p:nvSpPr>
        <p:spPr bwMode="auto">
          <a:xfrm>
            <a:off x="5101685" y="3261091"/>
            <a:ext cx="2278760" cy="1881592"/>
          </a:xfrm>
          <a:prstGeom prst="cloudCallout">
            <a:avLst>
              <a:gd name="adj1" fmla="val 35736"/>
              <a:gd name="adj2" fmla="val 74219"/>
            </a:avLst>
          </a:prstGeom>
          <a:solidFill>
            <a:srgbClr val="92D050"/>
          </a:solidFill>
          <a:ln>
            <a:noFill/>
          </a:ln>
          <a:effectLst/>
          <a:scene3d>
            <a:camera prst="orthographicFront"/>
            <a:lightRig rig="threePt" dir="t"/>
          </a:scene3d>
          <a:sp3d>
            <a:bevelT/>
          </a:sp3d>
          <a:extLst/>
        </p:spPr>
        <p:txBody>
          <a:bodyPr lIns="0" tIns="0" rIns="0" bIns="0"/>
          <a:lstStyle/>
          <a:p>
            <a:pPr algn="ctr">
              <a:spcBef>
                <a:spcPct val="50000"/>
              </a:spcBef>
              <a:defRPr/>
            </a:pPr>
            <a:r>
              <a:rPr lang="en-US" sz="1600" b="1" dirty="0" smtClean="0"/>
              <a:t>Administrator</a:t>
            </a:r>
            <a:r>
              <a:rPr lang="en-US" sz="1600" dirty="0" smtClean="0"/>
              <a:t>: Are a majority of our students succeeding with our curriculum?</a:t>
            </a:r>
            <a:endParaRPr lang="en-US" sz="1600" dirty="0"/>
          </a:p>
        </p:txBody>
      </p:sp>
      <p:pic>
        <p:nvPicPr>
          <p:cNvPr id="13" name="Picture 3" descr="C:\Users\atruckenmiller\AppData\Local\Microsoft\Windows\Temporary Internet Files\Content.IE5\7CU1UEKQ\MC900128655[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5483" y="795765"/>
            <a:ext cx="2458517" cy="25760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C:\Users\atruckenmiller\AppData\Local\Microsoft\Windows\Temporary Internet Files\Content.IE5\2SLQDU3S\MC900150563[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7958" y="4233312"/>
            <a:ext cx="1553566" cy="181874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atruckenmiller\AppData\Local\Microsoft\Windows\Temporary Internet Files\Content.IE5\2SLQDU3S\MC900232133[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0957" y="4233312"/>
            <a:ext cx="2068717" cy="2123038"/>
          </a:xfrm>
          <a:prstGeom prst="rect">
            <a:avLst/>
          </a:prstGeom>
          <a:noFill/>
          <a:extLst>
            <a:ext uri="{909E8E84-426E-40DD-AFC4-6F175D3DCCD1}">
              <a14:hiddenFill xmlns:a14="http://schemas.microsoft.com/office/drawing/2010/main">
                <a:solidFill>
                  <a:srgbClr val="FFFFFF"/>
                </a:solidFill>
              </a14:hiddenFill>
            </a:ext>
          </a:extLst>
        </p:spPr>
      </p:pic>
      <p:sp>
        <p:nvSpPr>
          <p:cNvPr id="17" name="Cloud Callout 16"/>
          <p:cNvSpPr/>
          <p:nvPr/>
        </p:nvSpPr>
        <p:spPr bwMode="auto">
          <a:xfrm>
            <a:off x="965200" y="292100"/>
            <a:ext cx="2414777" cy="1767637"/>
          </a:xfrm>
          <a:prstGeom prst="cloudCallout">
            <a:avLst>
              <a:gd name="adj1" fmla="val -37137"/>
              <a:gd name="adj2" fmla="val 68248"/>
            </a:avLst>
          </a:prstGeom>
          <a:solidFill>
            <a:srgbClr val="92D050"/>
          </a:solidFill>
          <a:ln>
            <a:noFill/>
          </a:ln>
          <a:effectLst/>
          <a:scene3d>
            <a:camera prst="orthographicFront"/>
            <a:lightRig rig="threePt" dir="t"/>
          </a:scene3d>
          <a:sp3d>
            <a:bevelT/>
          </a:sp3d>
          <a:extLst/>
        </p:spPr>
        <p:txBody>
          <a:bodyPr lIns="0" tIns="0" rIns="0" bIns="0"/>
          <a:lstStyle/>
          <a:p>
            <a:pPr algn="ctr">
              <a:spcBef>
                <a:spcPct val="50000"/>
              </a:spcBef>
              <a:defRPr/>
            </a:pPr>
            <a:r>
              <a:rPr lang="en-US" sz="1500" b="1" dirty="0"/>
              <a:t>Teacher</a:t>
            </a:r>
            <a:r>
              <a:rPr lang="en-US" sz="1500" dirty="0"/>
              <a:t>: </a:t>
            </a:r>
            <a:r>
              <a:rPr lang="en-US" sz="1500" dirty="0" smtClean="0"/>
              <a:t>Are </a:t>
            </a:r>
            <a:r>
              <a:rPr lang="en-US" sz="1500" dirty="0"/>
              <a:t>my students making progress? How do I differentiate instruction?</a:t>
            </a:r>
          </a:p>
        </p:txBody>
      </p:sp>
      <p:sp>
        <p:nvSpPr>
          <p:cNvPr id="18" name="Cloud Callout 17"/>
          <p:cNvSpPr/>
          <p:nvPr/>
        </p:nvSpPr>
        <p:spPr bwMode="auto">
          <a:xfrm>
            <a:off x="4411489" y="434137"/>
            <a:ext cx="2063750" cy="1216863"/>
          </a:xfrm>
          <a:prstGeom prst="cloudCallout">
            <a:avLst>
              <a:gd name="adj1" fmla="val 54489"/>
              <a:gd name="adj2" fmla="val 56250"/>
            </a:avLst>
          </a:prstGeom>
          <a:solidFill>
            <a:schemeClr val="accent5"/>
          </a:solidFill>
          <a:ln>
            <a:noFill/>
          </a:ln>
          <a:effectLst/>
          <a:scene3d>
            <a:camera prst="orthographicFront"/>
            <a:lightRig rig="threePt" dir="t"/>
          </a:scene3d>
          <a:sp3d>
            <a:bevelT/>
          </a:sp3d>
          <a:extLst/>
        </p:spPr>
        <p:txBody>
          <a:bodyPr lIns="0" tIns="0" rIns="0" bIns="0"/>
          <a:lstStyle/>
          <a:p>
            <a:pPr algn="ctr">
              <a:spcBef>
                <a:spcPct val="50000"/>
              </a:spcBef>
              <a:defRPr/>
            </a:pPr>
            <a:r>
              <a:rPr lang="en-US" sz="1500" b="1" dirty="0" smtClean="0"/>
              <a:t>Parent</a:t>
            </a:r>
            <a:r>
              <a:rPr lang="en-US" sz="1500" b="1" dirty="0"/>
              <a:t>: </a:t>
            </a:r>
            <a:r>
              <a:rPr lang="en-US" sz="1500" dirty="0" smtClean="0"/>
              <a:t>Is my child making the necessary progress?</a:t>
            </a:r>
            <a:endParaRPr lang="en-US" sz="1500" dirty="0"/>
          </a:p>
        </p:txBody>
      </p:sp>
      <p:pic>
        <p:nvPicPr>
          <p:cNvPr id="19" name="Picture 6" descr="C:\Users\rjeancharles\AppData\Local\Microsoft\Windows\Temporary Internet Files\Content.IE5\NZLO523Z\MC900349133[1].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824" y="2481069"/>
            <a:ext cx="2682888" cy="219746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p:txBody>
          <a:bodyPr/>
          <a:lstStyle/>
          <a:p>
            <a:fld id="{D3DF9CC1-2D95-6B44-AD84-8EFF3BE5F0CB}" type="slidenum">
              <a:rPr lang="en-US" smtClean="0"/>
              <a:pPr/>
              <a:t>5</a:t>
            </a:fld>
            <a:endParaRPr lang="en-US" dirty="0"/>
          </a:p>
        </p:txBody>
      </p:sp>
    </p:spTree>
    <p:extLst>
      <p:ext uri="{BB962C8B-B14F-4D97-AF65-F5344CB8AC3E}">
        <p14:creationId xmlns:p14="http://schemas.microsoft.com/office/powerpoint/2010/main" val="33953386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Two authentication options for organizations:</a:t>
            </a:r>
          </a:p>
          <a:p>
            <a:pPr marL="0" indent="0">
              <a:buNone/>
            </a:pPr>
            <a:endParaRPr lang="en-US" sz="500" dirty="0" smtClean="0"/>
          </a:p>
          <a:p>
            <a:pPr lvl="1">
              <a:buFont typeface="Wingdings" panose="05000000000000000000" pitchFamily="2" charset="2"/>
              <a:buChar char="§"/>
            </a:pPr>
            <a:r>
              <a:rPr lang="en-US" dirty="0" smtClean="0"/>
              <a:t>A “</a:t>
            </a:r>
            <a:r>
              <a:rPr lang="en-US" b="1" dirty="0" smtClean="0">
                <a:solidFill>
                  <a:srgbClr val="33CC33"/>
                </a:solidFill>
              </a:rPr>
              <a:t>federated</a:t>
            </a:r>
            <a:r>
              <a:rPr lang="en-US" dirty="0" smtClean="0"/>
              <a:t>” solution (Locally-issued credentials) </a:t>
            </a:r>
          </a:p>
          <a:p>
            <a:pPr lvl="1">
              <a:buFont typeface="Wingdings" panose="05000000000000000000" pitchFamily="2" charset="2"/>
              <a:buChar char="§"/>
            </a:pPr>
            <a:endParaRPr lang="en-US" sz="1200" dirty="0" smtClean="0"/>
          </a:p>
          <a:p>
            <a:pPr lvl="1">
              <a:buFont typeface="Wingdings" panose="05000000000000000000" pitchFamily="2" charset="2"/>
              <a:buChar char="§"/>
            </a:pPr>
            <a:r>
              <a:rPr lang="en-US" dirty="0" smtClean="0"/>
              <a:t>A “</a:t>
            </a:r>
            <a:r>
              <a:rPr lang="en-US" b="1" dirty="0" smtClean="0">
                <a:solidFill>
                  <a:srgbClr val="00B0F0"/>
                </a:solidFill>
              </a:rPr>
              <a:t>hosted</a:t>
            </a:r>
            <a:r>
              <a:rPr lang="en-US" dirty="0" smtClean="0"/>
              <a:t>” solution (FLDOE-issued credentials)</a:t>
            </a:r>
          </a:p>
          <a:p>
            <a:pPr marL="457200" lvl="1" indent="0">
              <a:buNone/>
            </a:pPr>
            <a:endParaRPr lang="en-US" dirty="0"/>
          </a:p>
        </p:txBody>
      </p:sp>
      <p:sp>
        <p:nvSpPr>
          <p:cNvPr id="6" name="Slide Number Placeholder 5"/>
          <p:cNvSpPr>
            <a:spLocks noGrp="1"/>
          </p:cNvSpPr>
          <p:nvPr>
            <p:ph type="sldNum" sz="quarter" idx="4"/>
          </p:nvPr>
        </p:nvSpPr>
        <p:spPr/>
        <p:txBody>
          <a:bodyPr/>
          <a:lstStyle/>
          <a:p>
            <a:fld id="{D3DF9CC1-2D95-6B44-AD84-8EFF3BE5F0CB}" type="slidenum">
              <a:rPr lang="en-US" smtClean="0"/>
              <a:pPr/>
              <a:t>50</a:t>
            </a:fld>
            <a:endParaRPr lang="en-US" dirty="0"/>
          </a:p>
        </p:txBody>
      </p:sp>
    </p:spTree>
    <p:extLst>
      <p:ext uri="{BB962C8B-B14F-4D97-AF65-F5344CB8AC3E}">
        <p14:creationId xmlns:p14="http://schemas.microsoft.com/office/powerpoint/2010/main" val="6044747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Login to SSO</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Your path to logging into FLDOE SSO depends on whether your organization selected Federated or Hosted.</a:t>
            </a:r>
            <a:endParaRPr lang="en-US" sz="2800" dirty="0"/>
          </a:p>
        </p:txBody>
      </p:sp>
      <p:sp>
        <p:nvSpPr>
          <p:cNvPr id="4" name="Rounded Rectangle 3"/>
          <p:cNvSpPr/>
          <p:nvPr/>
        </p:nvSpPr>
        <p:spPr>
          <a:xfrm>
            <a:off x="1413777" y="3137974"/>
            <a:ext cx="2265087" cy="944908"/>
          </a:xfrm>
          <a:prstGeom prst="roundRect">
            <a:avLst/>
          </a:prstGeom>
          <a:solidFill>
            <a:srgbClr val="6ACE46"/>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US" sz="3200" b="1" dirty="0" smtClean="0">
                <a:solidFill>
                  <a:schemeClr val="tx1"/>
                </a:solidFill>
                <a:latin typeface="Calibri"/>
                <a:ea typeface="Calibri"/>
                <a:cs typeface="Calibri"/>
              </a:rPr>
              <a:t>Federated</a:t>
            </a:r>
            <a:endParaRPr lang="en-US" sz="3200" b="1" dirty="0">
              <a:solidFill>
                <a:schemeClr val="tx1"/>
              </a:solidFill>
              <a:latin typeface="Calibri"/>
              <a:ea typeface="Calibri"/>
              <a:cs typeface="Calibri"/>
            </a:endParaRPr>
          </a:p>
        </p:txBody>
      </p:sp>
      <p:sp>
        <p:nvSpPr>
          <p:cNvPr id="5" name="Rounded Rectangle 4"/>
          <p:cNvSpPr/>
          <p:nvPr/>
        </p:nvSpPr>
        <p:spPr>
          <a:xfrm>
            <a:off x="5478959" y="3137974"/>
            <a:ext cx="2265087" cy="944908"/>
          </a:xfrm>
          <a:prstGeom prst="roundRect">
            <a:avLst/>
          </a:prstGeom>
          <a:solidFill>
            <a:srgbClr val="00B0F0"/>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US" sz="3200" b="1" dirty="0" smtClean="0">
                <a:solidFill>
                  <a:schemeClr val="tx1"/>
                </a:solidFill>
                <a:latin typeface="Calibri"/>
                <a:ea typeface="Calibri"/>
                <a:cs typeface="Calibri"/>
              </a:rPr>
              <a:t>Hosted</a:t>
            </a:r>
            <a:endParaRPr lang="en-US" sz="3200" b="1" dirty="0">
              <a:solidFill>
                <a:schemeClr val="tx1"/>
              </a:solidFill>
              <a:latin typeface="Calibri"/>
              <a:ea typeface="Calibri"/>
              <a:cs typeface="Calibri"/>
            </a:endParaRPr>
          </a:p>
        </p:txBody>
      </p:sp>
      <p:sp>
        <p:nvSpPr>
          <p:cNvPr id="10" name="Rounded Rectangle 9"/>
          <p:cNvSpPr/>
          <p:nvPr/>
        </p:nvSpPr>
        <p:spPr>
          <a:xfrm>
            <a:off x="1142823" y="4572003"/>
            <a:ext cx="2806994" cy="1414186"/>
          </a:xfrm>
          <a:prstGeom prst="roundRect">
            <a:avLst/>
          </a:prstGeom>
          <a:solidFill>
            <a:srgbClr val="6ACE46"/>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US" sz="2000" b="1" dirty="0" smtClean="0">
                <a:solidFill>
                  <a:schemeClr val="tx1"/>
                </a:solidFill>
                <a:latin typeface="Calibri"/>
                <a:ea typeface="Calibri"/>
                <a:cs typeface="Calibri"/>
              </a:rPr>
              <a:t>Your login credentials are the same as your local network logon.</a:t>
            </a:r>
            <a:endParaRPr lang="en-US" sz="2000" b="1" dirty="0">
              <a:solidFill>
                <a:schemeClr val="tx1"/>
              </a:solidFill>
              <a:latin typeface="Calibri"/>
              <a:ea typeface="Calibri"/>
              <a:cs typeface="Calibri"/>
            </a:endParaRPr>
          </a:p>
        </p:txBody>
      </p:sp>
      <p:sp>
        <p:nvSpPr>
          <p:cNvPr id="11" name="Rounded Rectangle 10"/>
          <p:cNvSpPr/>
          <p:nvPr/>
        </p:nvSpPr>
        <p:spPr>
          <a:xfrm>
            <a:off x="5208005" y="4572003"/>
            <a:ext cx="2806994" cy="1414186"/>
          </a:xfrm>
          <a:prstGeom prst="roundRect">
            <a:avLst/>
          </a:prstGeom>
          <a:solidFill>
            <a:srgbClr val="00B0F0"/>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US" sz="2000" b="1" dirty="0" smtClean="0">
                <a:solidFill>
                  <a:schemeClr val="tx1"/>
                </a:solidFill>
                <a:latin typeface="Calibri"/>
                <a:ea typeface="Calibri"/>
                <a:cs typeface="Calibri"/>
              </a:rPr>
              <a:t>Your login credentials are provided to you via email.</a:t>
            </a:r>
            <a:endParaRPr lang="en-US" sz="2000" b="1" dirty="0">
              <a:solidFill>
                <a:schemeClr val="tx1"/>
              </a:solidFill>
              <a:latin typeface="Calibri"/>
              <a:ea typeface="Calibri"/>
              <a:cs typeface="Calibri"/>
            </a:endParaRPr>
          </a:p>
        </p:txBody>
      </p:sp>
      <p:sp>
        <p:nvSpPr>
          <p:cNvPr id="12" name="Left-Right Arrow 11"/>
          <p:cNvSpPr/>
          <p:nvPr/>
        </p:nvSpPr>
        <p:spPr>
          <a:xfrm>
            <a:off x="4040372" y="3965943"/>
            <a:ext cx="1031358" cy="574161"/>
          </a:xfrm>
          <a:prstGeom prst="leftRightArrow">
            <a:avLst/>
          </a:prstGeom>
          <a:solidFill>
            <a:srgbClr val="154B77"/>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4"/>
          </p:nvPr>
        </p:nvSpPr>
        <p:spPr/>
        <p:txBody>
          <a:bodyPr/>
          <a:lstStyle/>
          <a:p>
            <a:fld id="{D3DF9CC1-2D95-6B44-AD84-8EFF3BE5F0CB}" type="slidenum">
              <a:rPr lang="en-US" smtClean="0"/>
              <a:pPr/>
              <a:t>51</a:t>
            </a:fld>
            <a:endParaRPr lang="en-US" dirty="0"/>
          </a:p>
        </p:txBody>
      </p:sp>
    </p:spTree>
    <p:extLst>
      <p:ext uri="{BB962C8B-B14F-4D97-AF65-F5344CB8AC3E}">
        <p14:creationId xmlns:p14="http://schemas.microsoft.com/office/powerpoint/2010/main" val="42383653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2"/>
          <p:cNvSpPr txBox="1">
            <a:spLocks/>
          </p:cNvSpPr>
          <p:nvPr/>
        </p:nvSpPr>
        <p:spPr>
          <a:xfrm>
            <a:off x="53161" y="199320"/>
            <a:ext cx="4366439" cy="63976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dirty="0" smtClean="0"/>
              <a:t>Federated Districts (44)</a:t>
            </a:r>
            <a:endParaRPr lang="en-US" b="1" dirty="0"/>
          </a:p>
        </p:txBody>
      </p:sp>
      <p:sp>
        <p:nvSpPr>
          <p:cNvPr id="20" name="Content Placeholder 3"/>
          <p:cNvSpPr txBox="1">
            <a:spLocks/>
          </p:cNvSpPr>
          <p:nvPr/>
        </p:nvSpPr>
        <p:spPr>
          <a:xfrm>
            <a:off x="265814" y="842644"/>
            <a:ext cx="4153786" cy="5627933"/>
          </a:xfrm>
          <a:prstGeom prst="rect">
            <a:avLst/>
          </a:prstGeom>
        </p:spPr>
        <p:txBody>
          <a:bodyPr numCol="2">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buFont typeface="Arial"/>
              <a:buNone/>
            </a:pPr>
            <a:r>
              <a:rPr lang="en-US" sz="1600" dirty="0" smtClean="0"/>
              <a:t>ALACHUA</a:t>
            </a:r>
          </a:p>
          <a:p>
            <a:pPr>
              <a:spcBef>
                <a:spcPts val="0"/>
              </a:spcBef>
              <a:buFont typeface="Arial"/>
              <a:buNone/>
            </a:pPr>
            <a:r>
              <a:rPr lang="en-US" sz="1600" dirty="0" smtClean="0"/>
              <a:t>BAKER</a:t>
            </a:r>
          </a:p>
          <a:p>
            <a:pPr>
              <a:spcBef>
                <a:spcPts val="0"/>
              </a:spcBef>
              <a:buFont typeface="Arial"/>
              <a:buNone/>
            </a:pPr>
            <a:r>
              <a:rPr lang="en-US" sz="1600" dirty="0" smtClean="0"/>
              <a:t>BRADFORD</a:t>
            </a:r>
          </a:p>
          <a:p>
            <a:pPr>
              <a:spcBef>
                <a:spcPts val="0"/>
              </a:spcBef>
              <a:buFont typeface="Arial"/>
              <a:buNone/>
            </a:pPr>
            <a:r>
              <a:rPr lang="en-US" sz="1600" dirty="0" smtClean="0"/>
              <a:t>BREVARD</a:t>
            </a:r>
          </a:p>
          <a:p>
            <a:pPr>
              <a:spcBef>
                <a:spcPts val="0"/>
              </a:spcBef>
              <a:buFont typeface="Arial"/>
              <a:buNone/>
            </a:pPr>
            <a:r>
              <a:rPr lang="en-US" sz="1600" dirty="0" smtClean="0"/>
              <a:t>BROWARD</a:t>
            </a:r>
          </a:p>
          <a:p>
            <a:pPr>
              <a:spcBef>
                <a:spcPts val="0"/>
              </a:spcBef>
              <a:buFont typeface="Arial"/>
              <a:buNone/>
            </a:pPr>
            <a:r>
              <a:rPr lang="en-US" sz="1600" dirty="0" smtClean="0"/>
              <a:t>CHARLOTTE</a:t>
            </a:r>
          </a:p>
          <a:p>
            <a:pPr>
              <a:spcBef>
                <a:spcPts val="0"/>
              </a:spcBef>
              <a:buFont typeface="Arial"/>
              <a:buNone/>
            </a:pPr>
            <a:r>
              <a:rPr lang="en-US" sz="1600" dirty="0" smtClean="0"/>
              <a:t>CITRUS</a:t>
            </a:r>
          </a:p>
          <a:p>
            <a:pPr>
              <a:spcBef>
                <a:spcPts val="0"/>
              </a:spcBef>
              <a:buFont typeface="Arial"/>
              <a:buNone/>
            </a:pPr>
            <a:r>
              <a:rPr lang="en-US" sz="1600" dirty="0" smtClean="0"/>
              <a:t>CLAY</a:t>
            </a:r>
          </a:p>
          <a:p>
            <a:pPr>
              <a:spcBef>
                <a:spcPts val="0"/>
              </a:spcBef>
              <a:buFont typeface="Arial"/>
              <a:buNone/>
            </a:pPr>
            <a:r>
              <a:rPr lang="en-US" sz="1600" dirty="0" smtClean="0"/>
              <a:t>COLLIER</a:t>
            </a:r>
          </a:p>
          <a:p>
            <a:pPr>
              <a:spcBef>
                <a:spcPts val="0"/>
              </a:spcBef>
              <a:buFont typeface="Arial"/>
              <a:buNone/>
            </a:pPr>
            <a:r>
              <a:rPr lang="en-US" sz="1600" dirty="0" smtClean="0"/>
              <a:t>DADE</a:t>
            </a:r>
          </a:p>
          <a:p>
            <a:pPr>
              <a:spcBef>
                <a:spcPts val="0"/>
              </a:spcBef>
              <a:buFont typeface="Arial"/>
              <a:buNone/>
            </a:pPr>
            <a:r>
              <a:rPr lang="en-US" sz="1600" dirty="0" smtClean="0"/>
              <a:t>DEAF/BLIND</a:t>
            </a:r>
          </a:p>
          <a:p>
            <a:pPr>
              <a:spcBef>
                <a:spcPts val="0"/>
              </a:spcBef>
              <a:buFont typeface="Arial"/>
              <a:buNone/>
            </a:pPr>
            <a:r>
              <a:rPr lang="en-US" sz="1600" dirty="0" smtClean="0"/>
              <a:t>DESOTO</a:t>
            </a:r>
          </a:p>
          <a:p>
            <a:pPr>
              <a:spcBef>
                <a:spcPts val="0"/>
              </a:spcBef>
              <a:buFont typeface="Arial"/>
              <a:buNone/>
            </a:pPr>
            <a:r>
              <a:rPr lang="en-US" sz="1600" dirty="0" smtClean="0"/>
              <a:t>DUVAL</a:t>
            </a:r>
          </a:p>
          <a:p>
            <a:pPr>
              <a:spcBef>
                <a:spcPts val="0"/>
              </a:spcBef>
              <a:buFont typeface="Arial"/>
              <a:buNone/>
            </a:pPr>
            <a:r>
              <a:rPr lang="en-US" sz="1600" dirty="0" smtClean="0"/>
              <a:t>ESCAMBIA</a:t>
            </a:r>
          </a:p>
          <a:p>
            <a:pPr>
              <a:spcBef>
                <a:spcPts val="0"/>
              </a:spcBef>
              <a:buFont typeface="Arial"/>
              <a:buNone/>
            </a:pPr>
            <a:r>
              <a:rPr lang="en-US" sz="1600" dirty="0" smtClean="0"/>
              <a:t>FLVS FULL TIME</a:t>
            </a:r>
          </a:p>
          <a:p>
            <a:pPr>
              <a:spcBef>
                <a:spcPts val="0"/>
              </a:spcBef>
              <a:buFont typeface="Arial"/>
              <a:buNone/>
            </a:pPr>
            <a:r>
              <a:rPr lang="en-US" sz="1600" dirty="0" smtClean="0"/>
              <a:t>HAMILTON</a:t>
            </a:r>
          </a:p>
          <a:p>
            <a:pPr>
              <a:spcBef>
                <a:spcPts val="0"/>
              </a:spcBef>
              <a:buFont typeface="Arial"/>
              <a:buNone/>
            </a:pPr>
            <a:r>
              <a:rPr lang="en-US" sz="1600" dirty="0" smtClean="0"/>
              <a:t>HARDEE</a:t>
            </a:r>
          </a:p>
          <a:p>
            <a:pPr>
              <a:spcBef>
                <a:spcPts val="0"/>
              </a:spcBef>
              <a:buFont typeface="Arial"/>
              <a:buNone/>
            </a:pPr>
            <a:r>
              <a:rPr lang="en-US" sz="1600" dirty="0" smtClean="0"/>
              <a:t>HILLSBOROUGH</a:t>
            </a:r>
          </a:p>
          <a:p>
            <a:pPr>
              <a:spcBef>
                <a:spcPts val="0"/>
              </a:spcBef>
              <a:buFont typeface="Arial"/>
              <a:buNone/>
            </a:pPr>
            <a:r>
              <a:rPr lang="en-US" sz="1600" dirty="0" smtClean="0"/>
              <a:t>INDIAN RIVER</a:t>
            </a:r>
          </a:p>
          <a:p>
            <a:pPr>
              <a:spcBef>
                <a:spcPts val="0"/>
              </a:spcBef>
              <a:buFont typeface="Arial"/>
              <a:buNone/>
            </a:pPr>
            <a:r>
              <a:rPr lang="en-US" sz="1600" dirty="0" smtClean="0"/>
              <a:t>JACKSON</a:t>
            </a:r>
          </a:p>
          <a:p>
            <a:pPr>
              <a:spcBef>
                <a:spcPts val="0"/>
              </a:spcBef>
              <a:buFont typeface="Arial"/>
              <a:buNone/>
            </a:pPr>
            <a:r>
              <a:rPr lang="en-US" sz="1600" dirty="0" smtClean="0"/>
              <a:t>LAKE</a:t>
            </a:r>
          </a:p>
          <a:p>
            <a:pPr>
              <a:spcBef>
                <a:spcPts val="0"/>
              </a:spcBef>
              <a:buFont typeface="Arial"/>
              <a:buNone/>
            </a:pPr>
            <a:r>
              <a:rPr lang="en-US" sz="1600" dirty="0" smtClean="0"/>
              <a:t>LEE </a:t>
            </a:r>
          </a:p>
          <a:p>
            <a:pPr>
              <a:spcBef>
                <a:spcPts val="0"/>
              </a:spcBef>
              <a:buFont typeface="Arial"/>
              <a:buNone/>
            </a:pPr>
            <a:r>
              <a:rPr lang="en-US" sz="1600" dirty="0" smtClean="0"/>
              <a:t>LEON </a:t>
            </a:r>
          </a:p>
          <a:p>
            <a:pPr>
              <a:spcBef>
                <a:spcPts val="0"/>
              </a:spcBef>
              <a:buFont typeface="Arial"/>
              <a:buNone/>
            </a:pPr>
            <a:r>
              <a:rPr lang="en-US" sz="1600" dirty="0" smtClean="0"/>
              <a:t>LEVY </a:t>
            </a:r>
          </a:p>
          <a:p>
            <a:pPr>
              <a:spcBef>
                <a:spcPts val="0"/>
              </a:spcBef>
              <a:buFont typeface="Arial"/>
              <a:buNone/>
            </a:pPr>
            <a:r>
              <a:rPr lang="en-US" sz="1600" dirty="0" smtClean="0"/>
              <a:t>MANATEE</a:t>
            </a:r>
          </a:p>
          <a:p>
            <a:pPr>
              <a:spcBef>
                <a:spcPts val="0"/>
              </a:spcBef>
              <a:buFont typeface="Arial"/>
              <a:buNone/>
            </a:pPr>
            <a:r>
              <a:rPr lang="en-US" sz="1600" dirty="0" smtClean="0"/>
              <a:t>MARION</a:t>
            </a:r>
          </a:p>
          <a:p>
            <a:pPr>
              <a:spcBef>
                <a:spcPts val="0"/>
              </a:spcBef>
              <a:buFont typeface="Arial"/>
              <a:buNone/>
            </a:pPr>
            <a:r>
              <a:rPr lang="en-US" sz="1600" dirty="0" smtClean="0"/>
              <a:t>OKALOOSA</a:t>
            </a:r>
          </a:p>
          <a:p>
            <a:pPr>
              <a:spcBef>
                <a:spcPts val="0"/>
              </a:spcBef>
              <a:buFont typeface="Arial"/>
              <a:buNone/>
            </a:pPr>
            <a:r>
              <a:rPr lang="en-US" sz="1600" dirty="0" smtClean="0"/>
              <a:t>OKEECHOBEE</a:t>
            </a:r>
          </a:p>
          <a:p>
            <a:pPr>
              <a:spcBef>
                <a:spcPts val="0"/>
              </a:spcBef>
              <a:buFont typeface="Arial"/>
              <a:buNone/>
            </a:pPr>
            <a:r>
              <a:rPr lang="en-US" sz="1600" dirty="0" smtClean="0"/>
              <a:t>ORANGE </a:t>
            </a:r>
          </a:p>
          <a:p>
            <a:pPr>
              <a:spcBef>
                <a:spcPts val="0"/>
              </a:spcBef>
              <a:buFont typeface="Arial"/>
              <a:buNone/>
            </a:pPr>
            <a:r>
              <a:rPr lang="en-US" sz="1600" dirty="0" smtClean="0"/>
              <a:t>OSCEOLA</a:t>
            </a:r>
          </a:p>
          <a:p>
            <a:pPr>
              <a:spcBef>
                <a:spcPts val="0"/>
              </a:spcBef>
              <a:buFont typeface="Arial"/>
              <a:buNone/>
            </a:pPr>
            <a:r>
              <a:rPr lang="en-US" sz="1600" dirty="0" smtClean="0"/>
              <a:t>P.K. YONGE</a:t>
            </a:r>
          </a:p>
          <a:p>
            <a:pPr>
              <a:spcBef>
                <a:spcPts val="0"/>
              </a:spcBef>
              <a:buFont typeface="Arial"/>
              <a:buNone/>
            </a:pPr>
            <a:r>
              <a:rPr lang="en-US" sz="1600" dirty="0" smtClean="0"/>
              <a:t>PALM BEACH</a:t>
            </a:r>
          </a:p>
          <a:p>
            <a:pPr>
              <a:spcBef>
                <a:spcPts val="0"/>
              </a:spcBef>
              <a:buFont typeface="Arial"/>
              <a:buNone/>
            </a:pPr>
            <a:r>
              <a:rPr lang="en-US" sz="1600" dirty="0" smtClean="0"/>
              <a:t>PINELLAS </a:t>
            </a:r>
          </a:p>
          <a:p>
            <a:pPr>
              <a:spcBef>
                <a:spcPts val="0"/>
              </a:spcBef>
              <a:buFont typeface="Arial"/>
              <a:buNone/>
            </a:pPr>
            <a:r>
              <a:rPr lang="en-US" sz="1600" dirty="0" smtClean="0"/>
              <a:t>POLK </a:t>
            </a:r>
          </a:p>
          <a:p>
            <a:pPr>
              <a:spcBef>
                <a:spcPts val="0"/>
              </a:spcBef>
              <a:buFont typeface="Arial"/>
              <a:buNone/>
            </a:pPr>
            <a:r>
              <a:rPr lang="en-US" sz="1600" dirty="0" smtClean="0"/>
              <a:t>PUTNAM </a:t>
            </a:r>
          </a:p>
          <a:p>
            <a:pPr>
              <a:spcBef>
                <a:spcPts val="0"/>
              </a:spcBef>
              <a:buFont typeface="Arial"/>
              <a:buNone/>
            </a:pPr>
            <a:r>
              <a:rPr lang="en-US" sz="1600" dirty="0" smtClean="0"/>
              <a:t>SANTA ROSA </a:t>
            </a:r>
          </a:p>
          <a:p>
            <a:pPr>
              <a:spcBef>
                <a:spcPts val="0"/>
              </a:spcBef>
              <a:buFont typeface="Arial"/>
              <a:buNone/>
            </a:pPr>
            <a:r>
              <a:rPr lang="en-US" sz="1600" dirty="0" smtClean="0"/>
              <a:t>SARASOTA</a:t>
            </a:r>
          </a:p>
          <a:p>
            <a:pPr>
              <a:spcBef>
                <a:spcPts val="0"/>
              </a:spcBef>
              <a:buFont typeface="Arial"/>
              <a:buNone/>
            </a:pPr>
            <a:r>
              <a:rPr lang="en-US" sz="1600" dirty="0" smtClean="0"/>
              <a:t>SEMINOLE</a:t>
            </a:r>
          </a:p>
          <a:p>
            <a:pPr>
              <a:spcBef>
                <a:spcPts val="0"/>
              </a:spcBef>
              <a:buFont typeface="Arial"/>
              <a:buNone/>
            </a:pPr>
            <a:r>
              <a:rPr lang="en-US" sz="1600" dirty="0" smtClean="0"/>
              <a:t>ST. JOHNS </a:t>
            </a:r>
          </a:p>
          <a:p>
            <a:pPr>
              <a:spcBef>
                <a:spcPts val="0"/>
              </a:spcBef>
              <a:buFont typeface="Arial"/>
              <a:buNone/>
            </a:pPr>
            <a:r>
              <a:rPr lang="en-US" sz="1600" dirty="0" smtClean="0"/>
              <a:t>ST. LUCIE </a:t>
            </a:r>
          </a:p>
          <a:p>
            <a:pPr>
              <a:spcBef>
                <a:spcPts val="0"/>
              </a:spcBef>
              <a:buFont typeface="Arial"/>
              <a:buNone/>
            </a:pPr>
            <a:r>
              <a:rPr lang="en-US" sz="1600" dirty="0" smtClean="0"/>
              <a:t>UNION </a:t>
            </a:r>
          </a:p>
          <a:p>
            <a:pPr>
              <a:spcBef>
                <a:spcPts val="0"/>
              </a:spcBef>
              <a:buFont typeface="Arial"/>
              <a:buNone/>
            </a:pPr>
            <a:r>
              <a:rPr lang="en-US" sz="1600" dirty="0" smtClean="0"/>
              <a:t>VOLUSIA </a:t>
            </a:r>
          </a:p>
          <a:p>
            <a:pPr>
              <a:spcBef>
                <a:spcPts val="0"/>
              </a:spcBef>
              <a:buFont typeface="Arial"/>
              <a:buNone/>
            </a:pPr>
            <a:r>
              <a:rPr lang="en-US" sz="1600" dirty="0" smtClean="0"/>
              <a:t>WAKULLA </a:t>
            </a:r>
          </a:p>
          <a:p>
            <a:pPr>
              <a:spcBef>
                <a:spcPts val="0"/>
              </a:spcBef>
              <a:buFont typeface="Arial"/>
              <a:buNone/>
            </a:pPr>
            <a:r>
              <a:rPr lang="en-US" sz="1600" dirty="0" smtClean="0"/>
              <a:t>WALTON </a:t>
            </a:r>
            <a:endParaRPr lang="en-US" sz="1600" dirty="0"/>
          </a:p>
        </p:txBody>
      </p:sp>
      <p:sp>
        <p:nvSpPr>
          <p:cNvPr id="21" name="Text Placeholder 4"/>
          <p:cNvSpPr txBox="1">
            <a:spLocks/>
          </p:cNvSpPr>
          <p:nvPr/>
        </p:nvSpPr>
        <p:spPr>
          <a:xfrm>
            <a:off x="4497385" y="202882"/>
            <a:ext cx="4604083" cy="63976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dirty="0" smtClean="0"/>
              <a:t>Hosted Districts (29)</a:t>
            </a:r>
            <a:endParaRPr lang="en-US" b="1" dirty="0"/>
          </a:p>
        </p:txBody>
      </p:sp>
      <p:sp>
        <p:nvSpPr>
          <p:cNvPr id="22" name="Content Placeholder 5"/>
          <p:cNvSpPr txBox="1">
            <a:spLocks/>
          </p:cNvSpPr>
          <p:nvPr/>
        </p:nvSpPr>
        <p:spPr>
          <a:xfrm>
            <a:off x="4497385" y="863910"/>
            <a:ext cx="4476494" cy="5647979"/>
          </a:xfrm>
          <a:prstGeom prst="rect">
            <a:avLst/>
          </a:prstGeom>
        </p:spPr>
        <p:txBody>
          <a:bodyPr wrap="none" numCol="2">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buFont typeface="Arial"/>
              <a:buNone/>
            </a:pPr>
            <a:r>
              <a:rPr lang="en-US" sz="1600" b="1" dirty="0" smtClean="0">
                <a:solidFill>
                  <a:srgbClr val="33CC33"/>
                </a:solidFill>
              </a:rPr>
              <a:t>BAY</a:t>
            </a:r>
            <a:r>
              <a:rPr lang="en-US" sz="1600" b="1" dirty="0" smtClean="0">
                <a:solidFill>
                  <a:srgbClr val="00B0F0"/>
                </a:solidFill>
              </a:rPr>
              <a:t> </a:t>
            </a:r>
          </a:p>
          <a:p>
            <a:pPr>
              <a:spcBef>
                <a:spcPts val="0"/>
              </a:spcBef>
              <a:buFont typeface="Arial"/>
              <a:buNone/>
            </a:pPr>
            <a:r>
              <a:rPr lang="en-US" sz="1600" dirty="0" smtClean="0"/>
              <a:t>CALHOUN</a:t>
            </a:r>
          </a:p>
          <a:p>
            <a:pPr>
              <a:spcBef>
                <a:spcPts val="0"/>
              </a:spcBef>
              <a:buFont typeface="Arial"/>
              <a:buNone/>
            </a:pPr>
            <a:r>
              <a:rPr lang="en-US" sz="1600" dirty="0" smtClean="0"/>
              <a:t>COLUMBIA </a:t>
            </a:r>
            <a:r>
              <a:rPr lang="en-US" sz="1600" b="1" dirty="0" smtClean="0">
                <a:solidFill>
                  <a:srgbClr val="00B0F0"/>
                </a:solidFill>
              </a:rPr>
              <a:t> </a:t>
            </a:r>
          </a:p>
          <a:p>
            <a:pPr>
              <a:spcBef>
                <a:spcPts val="0"/>
              </a:spcBef>
              <a:buFont typeface="Arial"/>
              <a:buNone/>
            </a:pPr>
            <a:r>
              <a:rPr lang="en-US" sz="1600" dirty="0" smtClean="0"/>
              <a:t>DIXIE </a:t>
            </a:r>
          </a:p>
          <a:p>
            <a:pPr>
              <a:spcBef>
                <a:spcPts val="0"/>
              </a:spcBef>
              <a:buFont typeface="Arial"/>
              <a:buNone/>
            </a:pPr>
            <a:r>
              <a:rPr lang="en-US" sz="1600" dirty="0" smtClean="0"/>
              <a:t>FAMU LAB SCH</a:t>
            </a:r>
          </a:p>
          <a:p>
            <a:pPr>
              <a:spcBef>
                <a:spcPts val="0"/>
              </a:spcBef>
              <a:buFont typeface="Arial"/>
              <a:buNone/>
            </a:pPr>
            <a:r>
              <a:rPr lang="en-US" sz="1600" dirty="0" smtClean="0"/>
              <a:t>FAU LAB SCH</a:t>
            </a:r>
          </a:p>
          <a:p>
            <a:pPr>
              <a:spcBef>
                <a:spcPts val="0"/>
              </a:spcBef>
              <a:buFont typeface="Arial"/>
              <a:buNone/>
            </a:pPr>
            <a:r>
              <a:rPr lang="en-US" sz="1600" b="1" dirty="0" smtClean="0">
                <a:solidFill>
                  <a:srgbClr val="33CC33"/>
                </a:solidFill>
              </a:rPr>
              <a:t>FLAGLER</a:t>
            </a:r>
            <a:r>
              <a:rPr lang="en-US" sz="1600" b="1" dirty="0" smtClean="0">
                <a:solidFill>
                  <a:srgbClr val="00B0F0"/>
                </a:solidFill>
              </a:rPr>
              <a:t> </a:t>
            </a:r>
          </a:p>
          <a:p>
            <a:pPr>
              <a:spcBef>
                <a:spcPts val="0"/>
              </a:spcBef>
              <a:buFont typeface="Arial"/>
              <a:buNone/>
            </a:pPr>
            <a:r>
              <a:rPr lang="en-US" sz="1600" dirty="0" smtClean="0"/>
              <a:t>FRANKLIN </a:t>
            </a:r>
          </a:p>
          <a:p>
            <a:pPr>
              <a:spcBef>
                <a:spcPts val="0"/>
              </a:spcBef>
              <a:buFont typeface="Arial"/>
              <a:buNone/>
            </a:pPr>
            <a:r>
              <a:rPr lang="en-US" sz="1600" dirty="0" smtClean="0"/>
              <a:t>FSU LAB SCH</a:t>
            </a:r>
          </a:p>
          <a:p>
            <a:pPr>
              <a:spcBef>
                <a:spcPts val="0"/>
              </a:spcBef>
              <a:buFont typeface="Arial"/>
              <a:buNone/>
            </a:pPr>
            <a:r>
              <a:rPr lang="en-US" sz="1600" dirty="0" smtClean="0"/>
              <a:t>GADSDEN</a:t>
            </a:r>
          </a:p>
          <a:p>
            <a:pPr>
              <a:spcBef>
                <a:spcPts val="0"/>
              </a:spcBef>
              <a:buFont typeface="Arial"/>
              <a:buNone/>
            </a:pPr>
            <a:r>
              <a:rPr lang="en-US" sz="1600" b="1" dirty="0" smtClean="0">
                <a:solidFill>
                  <a:srgbClr val="33CC33"/>
                </a:solidFill>
              </a:rPr>
              <a:t>GILCHRIST</a:t>
            </a:r>
            <a:r>
              <a:rPr lang="en-US" sz="1600" b="1" dirty="0" smtClean="0">
                <a:solidFill>
                  <a:srgbClr val="00B0F0"/>
                </a:solidFill>
              </a:rPr>
              <a:t> </a:t>
            </a:r>
          </a:p>
          <a:p>
            <a:pPr>
              <a:spcBef>
                <a:spcPts val="0"/>
              </a:spcBef>
              <a:buFont typeface="Arial"/>
              <a:buNone/>
            </a:pPr>
            <a:r>
              <a:rPr lang="en-US" sz="1600" dirty="0" smtClean="0"/>
              <a:t>GLADES </a:t>
            </a:r>
          </a:p>
          <a:p>
            <a:pPr>
              <a:spcBef>
                <a:spcPts val="0"/>
              </a:spcBef>
              <a:buFont typeface="Arial"/>
              <a:buNone/>
            </a:pPr>
            <a:r>
              <a:rPr lang="en-US" sz="1600" dirty="0" smtClean="0"/>
              <a:t>GULF </a:t>
            </a:r>
          </a:p>
          <a:p>
            <a:pPr>
              <a:spcBef>
                <a:spcPts val="0"/>
              </a:spcBef>
              <a:buFont typeface="Arial"/>
              <a:buNone/>
            </a:pPr>
            <a:r>
              <a:rPr lang="en-US" sz="1600" dirty="0" smtClean="0"/>
              <a:t>HENDRY</a:t>
            </a:r>
          </a:p>
          <a:p>
            <a:pPr>
              <a:spcBef>
                <a:spcPts val="0"/>
              </a:spcBef>
              <a:buFont typeface="Arial"/>
              <a:buNone/>
            </a:pPr>
            <a:r>
              <a:rPr lang="en-US" sz="1600" dirty="0" smtClean="0"/>
              <a:t>HERNANDO </a:t>
            </a:r>
          </a:p>
          <a:p>
            <a:pPr>
              <a:spcBef>
                <a:spcPts val="0"/>
              </a:spcBef>
              <a:buFont typeface="Arial"/>
              <a:buNone/>
            </a:pPr>
            <a:r>
              <a:rPr lang="en-US" sz="1600" dirty="0" smtClean="0"/>
              <a:t>HIGHLANDS </a:t>
            </a:r>
          </a:p>
          <a:p>
            <a:pPr>
              <a:spcBef>
                <a:spcPts val="0"/>
              </a:spcBef>
              <a:buFont typeface="Arial"/>
              <a:buNone/>
            </a:pPr>
            <a:r>
              <a:rPr lang="en-US" sz="1600" dirty="0" smtClean="0"/>
              <a:t>HOLMES </a:t>
            </a:r>
          </a:p>
          <a:p>
            <a:pPr>
              <a:spcBef>
                <a:spcPts val="0"/>
              </a:spcBef>
              <a:buFont typeface="Arial"/>
              <a:buNone/>
            </a:pPr>
            <a:r>
              <a:rPr lang="en-US" sz="1600" dirty="0" smtClean="0"/>
              <a:t>JEFFERSON </a:t>
            </a:r>
          </a:p>
          <a:p>
            <a:pPr>
              <a:spcBef>
                <a:spcPts val="0"/>
              </a:spcBef>
              <a:buFont typeface="Arial"/>
              <a:buNone/>
            </a:pPr>
            <a:r>
              <a:rPr lang="en-US" sz="1600" dirty="0" smtClean="0"/>
              <a:t>LAFAYETTE </a:t>
            </a:r>
          </a:p>
          <a:p>
            <a:pPr>
              <a:spcBef>
                <a:spcPts val="0"/>
              </a:spcBef>
              <a:buFont typeface="Arial"/>
              <a:buNone/>
            </a:pPr>
            <a:r>
              <a:rPr lang="en-US" sz="1600" b="1" dirty="0" smtClean="0">
                <a:solidFill>
                  <a:srgbClr val="33CC33"/>
                </a:solidFill>
              </a:rPr>
              <a:t>LIBERTY </a:t>
            </a:r>
          </a:p>
          <a:p>
            <a:pPr>
              <a:spcBef>
                <a:spcPts val="0"/>
              </a:spcBef>
              <a:buFont typeface="Arial"/>
              <a:buNone/>
            </a:pPr>
            <a:r>
              <a:rPr lang="en-US" sz="1600" dirty="0" smtClean="0"/>
              <a:t>MADISON </a:t>
            </a:r>
            <a:r>
              <a:rPr lang="en-US" sz="1600" b="1" dirty="0" smtClean="0">
                <a:solidFill>
                  <a:srgbClr val="00B0F0"/>
                </a:solidFill>
              </a:rPr>
              <a:t> </a:t>
            </a:r>
          </a:p>
          <a:p>
            <a:pPr>
              <a:spcBef>
                <a:spcPts val="0"/>
              </a:spcBef>
              <a:buFont typeface="Arial"/>
              <a:buNone/>
            </a:pPr>
            <a:r>
              <a:rPr lang="en-US" sz="1600" dirty="0" smtClean="0"/>
              <a:t>MARTIN </a:t>
            </a:r>
          </a:p>
          <a:p>
            <a:pPr>
              <a:spcBef>
                <a:spcPts val="0"/>
              </a:spcBef>
              <a:buFont typeface="Arial"/>
              <a:buNone/>
            </a:pPr>
            <a:r>
              <a:rPr lang="en-US" sz="1600" dirty="0" smtClean="0"/>
              <a:t>MONROE </a:t>
            </a:r>
          </a:p>
          <a:p>
            <a:pPr>
              <a:spcBef>
                <a:spcPts val="0"/>
              </a:spcBef>
              <a:buFont typeface="Arial"/>
              <a:buNone/>
            </a:pPr>
            <a:r>
              <a:rPr lang="en-US" sz="1600" dirty="0" smtClean="0"/>
              <a:t>NASSAU  </a:t>
            </a:r>
          </a:p>
          <a:p>
            <a:pPr>
              <a:spcBef>
                <a:spcPts val="0"/>
              </a:spcBef>
              <a:buFont typeface="Arial"/>
              <a:buNone/>
            </a:pPr>
            <a:r>
              <a:rPr lang="en-US" sz="1600" b="1" dirty="0" smtClean="0">
                <a:solidFill>
                  <a:srgbClr val="33CC33"/>
                </a:solidFill>
              </a:rPr>
              <a:t>PASCO </a:t>
            </a:r>
          </a:p>
          <a:p>
            <a:pPr>
              <a:spcBef>
                <a:spcPts val="0"/>
              </a:spcBef>
              <a:buFont typeface="Arial"/>
              <a:buNone/>
            </a:pPr>
            <a:r>
              <a:rPr lang="en-US" sz="1600" b="1" dirty="0" smtClean="0">
                <a:solidFill>
                  <a:srgbClr val="33CC33"/>
                </a:solidFill>
              </a:rPr>
              <a:t>SUMTER </a:t>
            </a:r>
          </a:p>
          <a:p>
            <a:pPr>
              <a:spcBef>
                <a:spcPts val="0"/>
              </a:spcBef>
              <a:buFont typeface="Arial"/>
              <a:buNone/>
            </a:pPr>
            <a:r>
              <a:rPr lang="en-US" sz="1600" b="1" dirty="0" smtClean="0">
                <a:solidFill>
                  <a:srgbClr val="33CC33"/>
                </a:solidFill>
              </a:rPr>
              <a:t>SUWANNEE </a:t>
            </a:r>
          </a:p>
          <a:p>
            <a:pPr>
              <a:spcBef>
                <a:spcPts val="0"/>
              </a:spcBef>
              <a:buFont typeface="Arial"/>
              <a:buNone/>
            </a:pPr>
            <a:r>
              <a:rPr lang="en-US" sz="1600" dirty="0" smtClean="0"/>
              <a:t>TAYLOR </a:t>
            </a:r>
          </a:p>
          <a:p>
            <a:pPr>
              <a:spcBef>
                <a:spcPts val="0"/>
              </a:spcBef>
              <a:buFont typeface="Arial"/>
              <a:buNone/>
            </a:pPr>
            <a:r>
              <a:rPr lang="en-US" sz="1600" dirty="0" smtClean="0"/>
              <a:t>WASHINGTON </a:t>
            </a:r>
          </a:p>
          <a:p>
            <a:pPr>
              <a:spcBef>
                <a:spcPts val="0"/>
              </a:spcBef>
              <a:buFont typeface="Arial"/>
              <a:buNone/>
            </a:pPr>
            <a:endParaRPr lang="en-US" sz="1600" dirty="0" smtClean="0"/>
          </a:p>
          <a:p>
            <a:pPr>
              <a:spcBef>
                <a:spcPts val="0"/>
              </a:spcBef>
              <a:buFont typeface="Arial"/>
              <a:buNone/>
            </a:pPr>
            <a:endParaRPr lang="en-US" sz="1600" dirty="0" smtClean="0"/>
          </a:p>
          <a:p>
            <a:pPr>
              <a:spcBef>
                <a:spcPts val="0"/>
              </a:spcBef>
              <a:buFont typeface="Arial"/>
              <a:buNone/>
            </a:pPr>
            <a:endParaRPr lang="en-US" sz="1600" dirty="0" smtClean="0"/>
          </a:p>
          <a:p>
            <a:pPr>
              <a:spcBef>
                <a:spcPts val="0"/>
              </a:spcBef>
              <a:buFont typeface="Arial"/>
              <a:buNone/>
            </a:pPr>
            <a:endParaRPr lang="en-US" sz="1600" dirty="0" smtClean="0"/>
          </a:p>
          <a:p>
            <a:pPr>
              <a:spcBef>
                <a:spcPts val="0"/>
              </a:spcBef>
              <a:buFont typeface="Arial"/>
              <a:buNone/>
            </a:pPr>
            <a:endParaRPr lang="en-US" sz="1600" dirty="0" smtClean="0"/>
          </a:p>
          <a:p>
            <a:pPr>
              <a:spcBef>
                <a:spcPts val="0"/>
              </a:spcBef>
              <a:buFont typeface="Arial"/>
              <a:buNone/>
            </a:pPr>
            <a:endParaRPr lang="en-US" sz="1600" dirty="0" smtClean="0"/>
          </a:p>
          <a:p>
            <a:pPr>
              <a:spcBef>
                <a:spcPts val="0"/>
              </a:spcBef>
              <a:buFont typeface="Arial"/>
              <a:buNone/>
            </a:pPr>
            <a:endParaRPr lang="en-US" sz="1600" dirty="0" smtClean="0"/>
          </a:p>
          <a:p>
            <a:pPr>
              <a:spcBef>
                <a:spcPts val="0"/>
              </a:spcBef>
              <a:buFont typeface="Arial"/>
              <a:buNone/>
            </a:pPr>
            <a:endParaRPr lang="en-US" sz="1600" dirty="0" smtClean="0"/>
          </a:p>
          <a:p>
            <a:pPr>
              <a:spcBef>
                <a:spcPts val="0"/>
              </a:spcBef>
              <a:buFont typeface="Arial"/>
              <a:buNone/>
            </a:pPr>
            <a:endParaRPr lang="en-US" sz="1600" dirty="0" smtClean="0"/>
          </a:p>
          <a:p>
            <a:pPr>
              <a:spcBef>
                <a:spcPts val="0"/>
              </a:spcBef>
              <a:buFont typeface="Arial"/>
              <a:buNone/>
            </a:pPr>
            <a:endParaRPr lang="en-US" sz="1600" dirty="0"/>
          </a:p>
        </p:txBody>
      </p:sp>
      <p:cxnSp>
        <p:nvCxnSpPr>
          <p:cNvPr id="23" name="Straight Connector 22"/>
          <p:cNvCxnSpPr/>
          <p:nvPr/>
        </p:nvCxnSpPr>
        <p:spPr>
          <a:xfrm>
            <a:off x="4419600" y="199320"/>
            <a:ext cx="0" cy="6168430"/>
          </a:xfrm>
          <a:prstGeom prst="line">
            <a:avLst/>
          </a:prstGeom>
          <a:ln w="50800" cmpd="sng"/>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665912" y="2935171"/>
            <a:ext cx="1724140" cy="923330"/>
          </a:xfrm>
          <a:prstGeom prst="rect">
            <a:avLst/>
          </a:prstGeom>
          <a:ln>
            <a:solidFill>
              <a:srgbClr val="33CC33"/>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b="1" dirty="0" smtClean="0">
                <a:solidFill>
                  <a:srgbClr val="33CC33"/>
                </a:solidFill>
              </a:rPr>
              <a:t>*Working toward Federation</a:t>
            </a:r>
            <a:endParaRPr lang="en-US" b="1" dirty="0">
              <a:solidFill>
                <a:srgbClr val="33CC33"/>
              </a:solidFill>
            </a:endParaRPr>
          </a:p>
        </p:txBody>
      </p:sp>
      <p:sp>
        <p:nvSpPr>
          <p:cNvPr id="3" name="TextBox 2"/>
          <p:cNvSpPr txBox="1"/>
          <p:nvPr/>
        </p:nvSpPr>
        <p:spPr>
          <a:xfrm>
            <a:off x="6799426" y="6332077"/>
            <a:ext cx="2108200" cy="276999"/>
          </a:xfrm>
          <a:prstGeom prst="rect">
            <a:avLst/>
          </a:prstGeom>
          <a:noFill/>
        </p:spPr>
        <p:txBody>
          <a:bodyPr wrap="square" rtlCol="0">
            <a:spAutoFit/>
          </a:bodyPr>
          <a:lstStyle/>
          <a:p>
            <a:pPr algn="ctr"/>
            <a:r>
              <a:rPr lang="en-US" sz="1200" b="1" dirty="0" smtClean="0"/>
              <a:t>*Updated July 7, 2014</a:t>
            </a:r>
            <a:endParaRPr lang="en-US" sz="1200" b="1" dirty="0"/>
          </a:p>
        </p:txBody>
      </p:sp>
      <p:sp>
        <p:nvSpPr>
          <p:cNvPr id="5" name="Slide Number Placeholder 4"/>
          <p:cNvSpPr>
            <a:spLocks noGrp="1"/>
          </p:cNvSpPr>
          <p:nvPr>
            <p:ph type="sldNum" sz="quarter" idx="4"/>
          </p:nvPr>
        </p:nvSpPr>
        <p:spPr/>
        <p:txBody>
          <a:bodyPr/>
          <a:lstStyle/>
          <a:p>
            <a:fld id="{D3DF9CC1-2D95-6B44-AD84-8EFF3BE5F0CB}" type="slidenum">
              <a:rPr lang="en-US" smtClean="0"/>
              <a:pPr/>
              <a:t>52</a:t>
            </a:fld>
            <a:endParaRPr lang="en-US" dirty="0"/>
          </a:p>
        </p:txBody>
      </p:sp>
    </p:spTree>
    <p:extLst>
      <p:ext uri="{BB962C8B-B14F-4D97-AF65-F5344CB8AC3E}">
        <p14:creationId xmlns:p14="http://schemas.microsoft.com/office/powerpoint/2010/main" val="2339741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Federated</a:t>
            </a:r>
            <a:endParaRPr lang="en-US" dirty="0"/>
          </a:p>
        </p:txBody>
      </p:sp>
      <p:sp>
        <p:nvSpPr>
          <p:cNvPr id="5" name="Left Arrow 4"/>
          <p:cNvSpPr/>
          <p:nvPr/>
        </p:nvSpPr>
        <p:spPr>
          <a:xfrm>
            <a:off x="2626242" y="3965944"/>
            <a:ext cx="457200" cy="297712"/>
          </a:xfrm>
          <a:prstGeom prst="leftArrow">
            <a:avLst/>
          </a:prstGeom>
          <a:solidFill>
            <a:srgbClr val="FFFF00"/>
          </a:solidFill>
          <a:ln>
            <a:solidFill>
              <a:srgbClr val="FFFF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81007" y="6549657"/>
            <a:ext cx="4314097" cy="469076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9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57" y="1799227"/>
            <a:ext cx="4051199" cy="396362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6" name="Rectangle 5"/>
          <p:cNvSpPr/>
          <p:nvPr/>
        </p:nvSpPr>
        <p:spPr>
          <a:xfrm>
            <a:off x="382771" y="3561908"/>
            <a:ext cx="1626781" cy="2137144"/>
          </a:xfrm>
          <a:prstGeom prst="rect">
            <a:avLst/>
          </a:prstGeom>
          <a:noFill/>
          <a:ln w="38100">
            <a:solidFill>
              <a:srgbClr val="FFFF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Left Arrow 9"/>
          <p:cNvSpPr/>
          <p:nvPr/>
        </p:nvSpPr>
        <p:spPr>
          <a:xfrm>
            <a:off x="2381692" y="4391249"/>
            <a:ext cx="457200" cy="297712"/>
          </a:xfrm>
          <a:prstGeom prst="leftArrow">
            <a:avLst/>
          </a:prstGeom>
          <a:solidFill>
            <a:srgbClr val="FFFF00"/>
          </a:solidFill>
          <a:ln>
            <a:solidFill>
              <a:srgbClr val="FFFF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a:spLocks noGrp="1"/>
          </p:cNvSpPr>
          <p:nvPr>
            <p:ph idx="1"/>
          </p:nvPr>
        </p:nvSpPr>
        <p:spPr>
          <a:xfrm>
            <a:off x="4407196" y="1481138"/>
            <a:ext cx="4279604" cy="4973237"/>
          </a:xfrm>
        </p:spPr>
        <p:txBody>
          <a:bodyPr>
            <a:normAutofit fontScale="77500" lnSpcReduction="20000"/>
          </a:bodyPr>
          <a:lstStyle/>
          <a:p>
            <a:pPr marL="457200" lvl="0" indent="-457200">
              <a:buFont typeface="+mj-lt"/>
              <a:buAutoNum type="arabicPeriod"/>
            </a:pPr>
            <a:r>
              <a:rPr lang="en-US" sz="3100" dirty="0"/>
              <a:t>Go to </a:t>
            </a:r>
            <a:r>
              <a:rPr lang="en-US" sz="3100" u="sng" dirty="0">
                <a:hlinkClick r:id="rId4"/>
              </a:rPr>
              <a:t>www.fldoe.org/sso</a:t>
            </a:r>
            <a:r>
              <a:rPr lang="en-US" sz="3100" dirty="0"/>
              <a:t>. </a:t>
            </a:r>
          </a:p>
          <a:p>
            <a:pPr marL="457200" lvl="0" indent="-457200">
              <a:buFont typeface="+mj-lt"/>
              <a:buAutoNum type="arabicPeriod"/>
            </a:pPr>
            <a:r>
              <a:rPr lang="en-US" sz="3100" dirty="0"/>
              <a:t>Click the yellow </a:t>
            </a:r>
            <a:r>
              <a:rPr lang="en-US" sz="3100" b="1" dirty="0"/>
              <a:t>Log In</a:t>
            </a:r>
            <a:r>
              <a:rPr lang="en-US" sz="3100" dirty="0"/>
              <a:t> button on the right side.</a:t>
            </a:r>
          </a:p>
          <a:p>
            <a:pPr marL="457200" lvl="0" indent="-457200">
              <a:buFont typeface="+mj-lt"/>
              <a:buAutoNum type="arabicPeriod"/>
            </a:pPr>
            <a:r>
              <a:rPr lang="en-US" sz="3100" dirty="0"/>
              <a:t>Use the drop down list to select </a:t>
            </a:r>
            <a:r>
              <a:rPr lang="en-US" sz="3100" b="1" dirty="0"/>
              <a:t>your organization</a:t>
            </a:r>
            <a:r>
              <a:rPr lang="en-US" sz="3100" dirty="0"/>
              <a:t>,</a:t>
            </a:r>
            <a:r>
              <a:rPr lang="en-US" sz="3100" b="1" dirty="0"/>
              <a:t> </a:t>
            </a:r>
            <a:r>
              <a:rPr lang="en-US" sz="3100" dirty="0"/>
              <a:t>and then click </a:t>
            </a:r>
            <a:r>
              <a:rPr lang="en-US" sz="3100" b="1" dirty="0"/>
              <a:t>Continue to Sign In</a:t>
            </a:r>
            <a:r>
              <a:rPr lang="en-US" sz="3100" dirty="0"/>
              <a:t>. </a:t>
            </a:r>
          </a:p>
          <a:p>
            <a:pPr marL="457200" lvl="0" indent="-457200">
              <a:buFont typeface="+mj-lt"/>
              <a:buAutoNum type="arabicPeriod"/>
            </a:pPr>
            <a:r>
              <a:rPr lang="en-US" sz="3100" dirty="0"/>
              <a:t>Enter the username and password used to sign into the network and proceed to log in.</a:t>
            </a:r>
          </a:p>
          <a:p>
            <a:pPr marL="457200" lvl="0" indent="-457200">
              <a:buFont typeface="+mj-lt"/>
              <a:buAutoNum type="arabicPeriod"/>
            </a:pPr>
            <a:r>
              <a:rPr lang="en-US" sz="3100" dirty="0"/>
              <a:t>Then, the secure FLDOE SSO page is displayed with your name and authorized resources.</a:t>
            </a:r>
          </a:p>
          <a:p>
            <a:pPr marL="0" indent="0">
              <a:buNone/>
            </a:pPr>
            <a:endParaRPr lang="en-US" sz="2500" dirty="0"/>
          </a:p>
        </p:txBody>
      </p:sp>
      <p:sp>
        <p:nvSpPr>
          <p:cNvPr id="8" name="Slide Number Placeholder 7"/>
          <p:cNvSpPr>
            <a:spLocks noGrp="1"/>
          </p:cNvSpPr>
          <p:nvPr>
            <p:ph type="sldNum" sz="quarter" idx="4"/>
          </p:nvPr>
        </p:nvSpPr>
        <p:spPr/>
        <p:txBody>
          <a:bodyPr/>
          <a:lstStyle/>
          <a:p>
            <a:fld id="{D3DF9CC1-2D95-6B44-AD84-8EFF3BE5F0CB}" type="slidenum">
              <a:rPr lang="en-US" smtClean="0"/>
              <a:pPr/>
              <a:t>53</a:t>
            </a:fld>
            <a:endParaRPr lang="en-US" dirty="0"/>
          </a:p>
        </p:txBody>
      </p:sp>
    </p:spTree>
    <p:extLst>
      <p:ext uri="{BB962C8B-B14F-4D97-AF65-F5344CB8AC3E}">
        <p14:creationId xmlns:p14="http://schemas.microsoft.com/office/powerpoint/2010/main" val="41874669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Hosted</a:t>
            </a:r>
            <a:endParaRPr lang="en-US" dirty="0"/>
          </a:p>
        </p:txBody>
      </p:sp>
      <p:sp>
        <p:nvSpPr>
          <p:cNvPr id="3" name="Content Placeholder 2"/>
          <p:cNvSpPr>
            <a:spLocks noGrp="1"/>
          </p:cNvSpPr>
          <p:nvPr>
            <p:ph idx="1"/>
          </p:nvPr>
        </p:nvSpPr>
        <p:spPr>
          <a:xfrm>
            <a:off x="4407196" y="1481138"/>
            <a:ext cx="4279604" cy="4868862"/>
          </a:xfrm>
        </p:spPr>
        <p:txBody>
          <a:bodyPr>
            <a:normAutofit fontScale="85000" lnSpcReduction="20000"/>
          </a:bodyPr>
          <a:lstStyle/>
          <a:p>
            <a:pPr marL="457200" lvl="0" indent="-457200">
              <a:buFont typeface="+mj-lt"/>
              <a:buAutoNum type="arabicPeriod"/>
            </a:pPr>
            <a:r>
              <a:rPr lang="en-US" sz="2800" dirty="0"/>
              <a:t>Go to </a:t>
            </a:r>
            <a:r>
              <a:rPr lang="en-US" sz="2800" u="sng" dirty="0">
                <a:hlinkClick r:id="rId3"/>
              </a:rPr>
              <a:t>www.fldoe.org/sso</a:t>
            </a:r>
            <a:r>
              <a:rPr lang="en-US" sz="2800" dirty="0"/>
              <a:t>. </a:t>
            </a:r>
          </a:p>
          <a:p>
            <a:pPr marL="457200" lvl="0" indent="-457200">
              <a:buFont typeface="+mj-lt"/>
              <a:buAutoNum type="arabicPeriod"/>
            </a:pPr>
            <a:r>
              <a:rPr lang="en-US" sz="2800" dirty="0"/>
              <a:t>Click on the yellow </a:t>
            </a:r>
            <a:r>
              <a:rPr lang="en-US" sz="2800" b="1" dirty="0"/>
              <a:t>Log In</a:t>
            </a:r>
            <a:r>
              <a:rPr lang="en-US" sz="2800" dirty="0"/>
              <a:t> button on the right side. </a:t>
            </a:r>
          </a:p>
          <a:p>
            <a:pPr marL="457200" lvl="0" indent="-457200">
              <a:buFont typeface="+mj-lt"/>
              <a:buAutoNum type="arabicPeriod"/>
            </a:pPr>
            <a:r>
              <a:rPr lang="en-US" sz="2800" dirty="0"/>
              <a:t>Use the drop down list to select </a:t>
            </a:r>
            <a:r>
              <a:rPr lang="en-US" sz="2800" b="1" dirty="0"/>
              <a:t>FLDOE SSO Hosted Users</a:t>
            </a:r>
            <a:r>
              <a:rPr lang="en-US" sz="2800" dirty="0"/>
              <a:t>, and then click </a:t>
            </a:r>
            <a:r>
              <a:rPr lang="en-US" sz="2800" b="1" dirty="0"/>
              <a:t>Continue to Sign In</a:t>
            </a:r>
            <a:r>
              <a:rPr lang="en-US" sz="2800" dirty="0"/>
              <a:t>.  </a:t>
            </a:r>
          </a:p>
          <a:p>
            <a:pPr marL="457200" lvl="0" indent="-457200">
              <a:buFont typeface="+mj-lt"/>
              <a:buAutoNum type="arabicPeriod"/>
            </a:pPr>
            <a:r>
              <a:rPr lang="en-US" sz="2800" dirty="0"/>
              <a:t>Type the assigned username and computer-generated password from the emails, and then click </a:t>
            </a:r>
            <a:r>
              <a:rPr lang="en-US" sz="2800" b="1" dirty="0"/>
              <a:t>Sign In</a:t>
            </a:r>
            <a:r>
              <a:rPr lang="en-US" sz="2800" dirty="0"/>
              <a:t>. </a:t>
            </a:r>
          </a:p>
          <a:p>
            <a:pPr marL="457200" lvl="0" indent="-457200">
              <a:buFont typeface="+mj-lt"/>
              <a:buAutoNum type="arabicPeriod"/>
            </a:pPr>
            <a:r>
              <a:rPr lang="en-US" sz="2800" dirty="0"/>
              <a:t>Then, the secure FLDOE SSO page is displayed with your name and authorized resources.</a:t>
            </a:r>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967" y="1788595"/>
            <a:ext cx="4013791" cy="3963418"/>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5" name="Rectangle 4"/>
          <p:cNvSpPr/>
          <p:nvPr/>
        </p:nvSpPr>
        <p:spPr>
          <a:xfrm flipV="1">
            <a:off x="404039" y="3434312"/>
            <a:ext cx="1573617" cy="138223"/>
          </a:xfrm>
          <a:prstGeom prst="rect">
            <a:avLst/>
          </a:prstGeom>
          <a:noFill/>
          <a:ln w="38100">
            <a:solidFill>
              <a:srgbClr val="FFFF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eft Arrow 6"/>
          <p:cNvSpPr/>
          <p:nvPr/>
        </p:nvSpPr>
        <p:spPr>
          <a:xfrm>
            <a:off x="2317897" y="3365202"/>
            <a:ext cx="457200" cy="297712"/>
          </a:xfrm>
          <a:prstGeom prst="leftArrow">
            <a:avLst/>
          </a:prstGeom>
          <a:solidFill>
            <a:srgbClr val="FFFF00"/>
          </a:solidFill>
          <a:ln>
            <a:solidFill>
              <a:srgbClr val="FFFF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4"/>
          </p:nvPr>
        </p:nvSpPr>
        <p:spPr/>
        <p:txBody>
          <a:bodyPr/>
          <a:lstStyle/>
          <a:p>
            <a:fld id="{D3DF9CC1-2D95-6B44-AD84-8EFF3BE5F0CB}" type="slidenum">
              <a:rPr lang="en-US" smtClean="0"/>
              <a:pPr/>
              <a:t>54</a:t>
            </a:fld>
            <a:endParaRPr lang="en-US" dirty="0"/>
          </a:p>
        </p:txBody>
      </p:sp>
    </p:spTree>
    <p:extLst>
      <p:ext uri="{BB962C8B-B14F-4D97-AF65-F5344CB8AC3E}">
        <p14:creationId xmlns:p14="http://schemas.microsoft.com/office/powerpoint/2010/main" val="13349033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499779" y="2830320"/>
            <a:ext cx="6120944" cy="3206209"/>
          </a:xfrm>
          <a:prstGeom prst="rect">
            <a:avLst/>
          </a:prstGeom>
          <a:ln w="12700">
            <a:solidFill>
              <a:schemeClr val="tx1"/>
            </a:solidFill>
          </a:ln>
          <a:effectLst>
            <a:outerShdw blurRad="63500" sx="102000" sy="102000" algn="ctr" rotWithShape="0">
              <a:prstClr val="black">
                <a:alpha val="40000"/>
              </a:prstClr>
            </a:outerShdw>
          </a:effectLst>
        </p:spPr>
      </p:pic>
      <p:sp>
        <p:nvSpPr>
          <p:cNvPr id="2" name="Title 1"/>
          <p:cNvSpPr>
            <a:spLocks noGrp="1"/>
          </p:cNvSpPr>
          <p:nvPr>
            <p:ph type="title"/>
          </p:nvPr>
        </p:nvSpPr>
        <p:spPr/>
        <p:txBody>
          <a:bodyPr>
            <a:normAutofit/>
          </a:bodyPr>
          <a:lstStyle/>
          <a:p>
            <a:r>
              <a:rPr lang="en-US" dirty="0" smtClean="0"/>
              <a:t>Need Assistance?</a:t>
            </a:r>
            <a:endParaRPr lang="en-US" dirty="0"/>
          </a:p>
        </p:txBody>
      </p:sp>
      <p:sp>
        <p:nvSpPr>
          <p:cNvPr id="3" name="Content Placeholder 2"/>
          <p:cNvSpPr>
            <a:spLocks noGrp="1"/>
          </p:cNvSpPr>
          <p:nvPr>
            <p:ph idx="1"/>
          </p:nvPr>
        </p:nvSpPr>
        <p:spPr>
          <a:xfrm>
            <a:off x="457200" y="1511300"/>
            <a:ext cx="8229600" cy="4614863"/>
          </a:xfrm>
        </p:spPr>
        <p:txBody>
          <a:bodyPr>
            <a:normAutofit/>
          </a:bodyPr>
          <a:lstStyle/>
          <a:p>
            <a:r>
              <a:rPr lang="en-US" sz="2400" dirty="0" smtClean="0"/>
              <a:t>For additional assistance managing your Single Sign-On account refer to the SSO Support Page on how to  contact your district/organization’s help desk.</a:t>
            </a:r>
            <a:endParaRPr lang="en-US" sz="2400" dirty="0"/>
          </a:p>
          <a:p>
            <a:endParaRPr lang="en-US" sz="2000" dirty="0"/>
          </a:p>
        </p:txBody>
      </p:sp>
      <p:sp>
        <p:nvSpPr>
          <p:cNvPr id="7" name="Oval 6"/>
          <p:cNvSpPr/>
          <p:nvPr/>
        </p:nvSpPr>
        <p:spPr>
          <a:xfrm>
            <a:off x="3012259" y="5385326"/>
            <a:ext cx="2613841" cy="507474"/>
          </a:xfrm>
          <a:prstGeom prst="ellipse">
            <a:avLst/>
          </a:prstGeom>
          <a:noFill/>
          <a:ln w="38100">
            <a:solidFill>
              <a:srgbClr val="FF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Left Arrow 8"/>
          <p:cNvSpPr/>
          <p:nvPr/>
        </p:nvSpPr>
        <p:spPr>
          <a:xfrm>
            <a:off x="2007613" y="4593681"/>
            <a:ext cx="287191" cy="186289"/>
          </a:xfrm>
          <a:prstGeom prst="leftArrow">
            <a:avLst/>
          </a:prstGeom>
          <a:solidFill>
            <a:srgbClr val="FF0000"/>
          </a:solidFill>
          <a:ln>
            <a:solidFill>
              <a:srgbClr val="FF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p:txBody>
          <a:bodyPr/>
          <a:lstStyle/>
          <a:p>
            <a:fld id="{D3DF9CC1-2D95-6B44-AD84-8EFF3BE5F0CB}" type="slidenum">
              <a:rPr lang="en-US" smtClean="0"/>
              <a:pPr/>
              <a:t>55</a:t>
            </a:fld>
            <a:endParaRPr lang="en-US" dirty="0"/>
          </a:p>
        </p:txBody>
      </p:sp>
    </p:spTree>
    <p:extLst>
      <p:ext uri="{BB962C8B-B14F-4D97-AF65-F5344CB8AC3E}">
        <p14:creationId xmlns:p14="http://schemas.microsoft.com/office/powerpoint/2010/main" val="282841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Single Sign-On &amp; PMRN</a:t>
            </a:r>
            <a:endParaRPr lang="en-US" dirty="0"/>
          </a:p>
        </p:txBody>
      </p:sp>
      <p:sp>
        <p:nvSpPr>
          <p:cNvPr id="3" name="Content Placeholder 2"/>
          <p:cNvSpPr>
            <a:spLocks noGrp="1"/>
          </p:cNvSpPr>
          <p:nvPr>
            <p:ph idx="1"/>
          </p:nvPr>
        </p:nvSpPr>
        <p:spPr>
          <a:xfrm>
            <a:off x="457200" y="1404938"/>
            <a:ext cx="8229601" cy="4741862"/>
          </a:xfrm>
        </p:spPr>
        <p:txBody>
          <a:bodyPr>
            <a:noAutofit/>
          </a:bodyPr>
          <a:lstStyle/>
          <a:p>
            <a:r>
              <a:rPr lang="en-US" sz="2400" dirty="0" smtClean="0"/>
              <a:t>Key Terms</a:t>
            </a:r>
          </a:p>
          <a:p>
            <a:pPr lvl="1"/>
            <a:r>
              <a:rPr lang="en-US" sz="2000" b="1" dirty="0">
                <a:solidFill>
                  <a:srgbClr val="00B0F0"/>
                </a:solidFill>
              </a:rPr>
              <a:t>A</a:t>
            </a:r>
            <a:r>
              <a:rPr lang="en-US" sz="2000" b="1" dirty="0" smtClean="0">
                <a:solidFill>
                  <a:srgbClr val="00B0F0"/>
                </a:solidFill>
              </a:rPr>
              <a:t>uthentication</a:t>
            </a:r>
            <a:r>
              <a:rPr lang="en-US" sz="2000" dirty="0" smtClean="0"/>
              <a:t> is the </a:t>
            </a:r>
            <a:r>
              <a:rPr lang="en-US" sz="2000" dirty="0"/>
              <a:t>process of identifying an </a:t>
            </a:r>
            <a:r>
              <a:rPr lang="en-US" sz="2000" dirty="0" smtClean="0"/>
              <a:t>individual</a:t>
            </a:r>
          </a:p>
          <a:p>
            <a:pPr lvl="1"/>
            <a:r>
              <a:rPr lang="en-US" sz="2000" b="1" dirty="0" smtClean="0">
                <a:solidFill>
                  <a:srgbClr val="33CC33"/>
                </a:solidFill>
              </a:rPr>
              <a:t>Authorization</a:t>
            </a:r>
            <a:r>
              <a:rPr lang="en-US" sz="2000" dirty="0" smtClean="0"/>
              <a:t> is </a:t>
            </a:r>
            <a:r>
              <a:rPr lang="en-US" sz="2000" dirty="0"/>
              <a:t>the process of granting or denying access to a network </a:t>
            </a:r>
            <a:r>
              <a:rPr lang="en-US" sz="2000" dirty="0" smtClean="0"/>
              <a:t>resource</a:t>
            </a:r>
          </a:p>
          <a:p>
            <a:r>
              <a:rPr lang="en-US" sz="2400" dirty="0" smtClean="0"/>
              <a:t>As it relates to the PMRN</a:t>
            </a:r>
          </a:p>
          <a:p>
            <a:pPr lvl="1"/>
            <a:r>
              <a:rPr lang="en-US" sz="2000" dirty="0" smtClean="0"/>
              <a:t>Single </a:t>
            </a:r>
            <a:r>
              <a:rPr lang="en-US" sz="2000" dirty="0"/>
              <a:t>Sign-On </a:t>
            </a:r>
            <a:r>
              <a:rPr lang="en-US" sz="2000" dirty="0" smtClean="0"/>
              <a:t>credentials authenticate </a:t>
            </a:r>
            <a:r>
              <a:rPr lang="en-US" sz="2000" smtClean="0"/>
              <a:t>users who </a:t>
            </a:r>
            <a:r>
              <a:rPr lang="en-US" sz="2000" dirty="0" smtClean="0"/>
              <a:t>need to access the PMRN. </a:t>
            </a:r>
          </a:p>
          <a:p>
            <a:pPr lvl="1"/>
            <a:r>
              <a:rPr lang="en-US" sz="2000" dirty="0" smtClean="0"/>
              <a:t>Users will need authorization granted from within </a:t>
            </a:r>
            <a:r>
              <a:rPr lang="en-US" sz="2000" dirty="0"/>
              <a:t>the PMRN </a:t>
            </a:r>
            <a:r>
              <a:rPr lang="en-US" sz="2000" dirty="0" smtClean="0"/>
              <a:t>by </a:t>
            </a:r>
            <a:r>
              <a:rPr lang="en-US" sz="2000" dirty="0"/>
              <a:t>their </a:t>
            </a:r>
            <a:r>
              <a:rPr lang="en-US" sz="2000" dirty="0" smtClean="0"/>
              <a:t>Principal (SL1), or Reading Coach (SL2) to access PMRN resources. </a:t>
            </a:r>
          </a:p>
          <a:p>
            <a:r>
              <a:rPr lang="en-US" sz="2400" dirty="0" smtClean="0"/>
              <a:t>Once a User has been authorized  </a:t>
            </a:r>
          </a:p>
          <a:p>
            <a:pPr lvl="1"/>
            <a:r>
              <a:rPr lang="en-US" sz="2000" dirty="0" smtClean="0"/>
              <a:t>The User’s authorization in the PMRN must be linked to the SSO account.</a:t>
            </a:r>
          </a:p>
          <a:p>
            <a:pPr lvl="1"/>
            <a:r>
              <a:rPr lang="en-US" sz="2000" dirty="0" smtClean="0"/>
              <a:t>The two are linked within the PMRN.</a:t>
            </a:r>
          </a:p>
          <a:p>
            <a:pPr marL="0" indent="0">
              <a:buNone/>
            </a:pPr>
            <a:endParaRPr lang="en-US" sz="1600" dirty="0"/>
          </a:p>
        </p:txBody>
      </p:sp>
      <p:sp>
        <p:nvSpPr>
          <p:cNvPr id="7" name="Slide Number Placeholder 6"/>
          <p:cNvSpPr>
            <a:spLocks noGrp="1"/>
          </p:cNvSpPr>
          <p:nvPr>
            <p:ph type="sldNum" sz="quarter" idx="4"/>
          </p:nvPr>
        </p:nvSpPr>
        <p:spPr/>
        <p:txBody>
          <a:bodyPr/>
          <a:lstStyle/>
          <a:p>
            <a:fld id="{D3DF9CC1-2D95-6B44-AD84-8EFF3BE5F0CB}" type="slidenum">
              <a:rPr lang="en-US" smtClean="0"/>
              <a:pPr/>
              <a:t>56</a:t>
            </a:fld>
            <a:endParaRPr lang="en-US" dirty="0"/>
          </a:p>
        </p:txBody>
      </p:sp>
    </p:spTree>
    <p:extLst>
      <p:ext uri="{BB962C8B-B14F-4D97-AF65-F5344CB8AC3E}">
        <p14:creationId xmlns:p14="http://schemas.microsoft.com/office/powerpoint/2010/main" val="9211190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Sign-On &amp; PMRN</a:t>
            </a:r>
          </a:p>
        </p:txBody>
      </p:sp>
      <p:sp>
        <p:nvSpPr>
          <p:cNvPr id="3" name="Content Placeholder 2"/>
          <p:cNvSpPr>
            <a:spLocks noGrp="1"/>
          </p:cNvSpPr>
          <p:nvPr>
            <p:ph idx="1"/>
          </p:nvPr>
        </p:nvSpPr>
        <p:spPr>
          <a:xfrm>
            <a:off x="457200" y="1417638"/>
            <a:ext cx="8229600" cy="4708525"/>
          </a:xfrm>
        </p:spPr>
        <p:txBody>
          <a:bodyPr>
            <a:normAutofit/>
          </a:bodyPr>
          <a:lstStyle/>
          <a:p>
            <a:r>
              <a:rPr lang="en-US" sz="2000" dirty="0" smtClean="0"/>
              <a:t>To access the PMRN  through the Single Sign-On Portal use your </a:t>
            </a:r>
            <a:r>
              <a:rPr lang="en-US" sz="2000" dirty="0"/>
              <a:t>SSO credentials at </a:t>
            </a:r>
            <a:r>
              <a:rPr lang="en-US" sz="2000" dirty="0">
                <a:hlinkClick r:id="rId2"/>
              </a:rPr>
              <a:t>http://</a:t>
            </a:r>
            <a:r>
              <a:rPr lang="en-US" sz="2000" dirty="0" smtClean="0">
                <a:hlinkClick r:id="rId2"/>
              </a:rPr>
              <a:t>www.fldoe.org/sso</a:t>
            </a:r>
            <a:r>
              <a:rPr lang="en-US" sz="2000" dirty="0" smtClean="0"/>
              <a:t> </a:t>
            </a:r>
            <a:endParaRPr lang="en-U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190643"/>
            <a:ext cx="6032500" cy="3948220"/>
          </a:xfrm>
          <a:prstGeom prst="rect">
            <a:avLst/>
          </a:prstGeom>
          <a:noFill/>
          <a:ln w="9525">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7" name="Oval 6"/>
          <p:cNvSpPr/>
          <p:nvPr/>
        </p:nvSpPr>
        <p:spPr>
          <a:xfrm>
            <a:off x="6155510" y="2882900"/>
            <a:ext cx="1337490" cy="1587500"/>
          </a:xfrm>
          <a:prstGeom prst="ellipse">
            <a:avLst/>
          </a:prstGeom>
          <a:noFill/>
          <a:ln w="38100">
            <a:solidFill>
              <a:srgbClr val="FF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6"/>
          <p:cNvSpPr>
            <a:spLocks noGrp="1"/>
          </p:cNvSpPr>
          <p:nvPr>
            <p:ph type="sldNum" sz="quarter" idx="4"/>
          </p:nvPr>
        </p:nvSpPr>
        <p:spPr>
          <a:xfrm>
            <a:off x="3505200" y="6356350"/>
            <a:ext cx="2133600" cy="365125"/>
          </a:xfrm>
        </p:spPr>
        <p:txBody>
          <a:bodyPr/>
          <a:lstStyle/>
          <a:p>
            <a:fld id="{D3DF9CC1-2D95-6B44-AD84-8EFF3BE5F0CB}" type="slidenum">
              <a:rPr lang="en-US" smtClean="0"/>
              <a:pPr/>
              <a:t>57</a:t>
            </a:fld>
            <a:endParaRPr lang="en-US" dirty="0"/>
          </a:p>
        </p:txBody>
      </p:sp>
    </p:spTree>
    <p:extLst>
      <p:ext uri="{BB962C8B-B14F-4D97-AF65-F5344CB8AC3E}">
        <p14:creationId xmlns:p14="http://schemas.microsoft.com/office/powerpoint/2010/main" val="420404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Sign-On &amp; PMRN</a:t>
            </a:r>
          </a:p>
        </p:txBody>
      </p:sp>
      <p:sp>
        <p:nvSpPr>
          <p:cNvPr id="3" name="Content Placeholder 2"/>
          <p:cNvSpPr>
            <a:spLocks noGrp="1"/>
          </p:cNvSpPr>
          <p:nvPr>
            <p:ph idx="1"/>
          </p:nvPr>
        </p:nvSpPr>
        <p:spPr>
          <a:xfrm>
            <a:off x="457200" y="1417638"/>
            <a:ext cx="8229600" cy="4708525"/>
          </a:xfrm>
        </p:spPr>
        <p:txBody>
          <a:bodyPr>
            <a:normAutofit/>
          </a:bodyPr>
          <a:lstStyle/>
          <a:p>
            <a:r>
              <a:rPr lang="en-US" sz="2000" dirty="0" smtClean="0"/>
              <a:t>Once you have signed into the Single Sign-On Portal you should see the PMRN link under the Curriculum &amp; Assessments header.</a:t>
            </a:r>
          </a:p>
          <a:p>
            <a:pPr lvl="1"/>
            <a:r>
              <a:rPr lang="en-US" sz="1800" dirty="0" smtClean="0"/>
              <a:t>If the link is not available you will need to contact your district’s Help Desk for additional authorization.</a:t>
            </a:r>
            <a:endParaRPr lang="en-US" sz="18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2744176"/>
            <a:ext cx="5870574" cy="3402622"/>
          </a:xfrm>
          <a:prstGeom prst="rect">
            <a:avLst/>
          </a:prstGeom>
          <a:noFill/>
          <a:ln w="9525">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7" name="Oval 6"/>
          <p:cNvSpPr/>
          <p:nvPr/>
        </p:nvSpPr>
        <p:spPr>
          <a:xfrm>
            <a:off x="2844800" y="5029200"/>
            <a:ext cx="787401" cy="381000"/>
          </a:xfrm>
          <a:prstGeom prst="ellipse">
            <a:avLst/>
          </a:prstGeom>
          <a:noFill/>
          <a:ln w="38100">
            <a:solidFill>
              <a:srgbClr val="FF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6"/>
          <p:cNvSpPr>
            <a:spLocks noGrp="1"/>
          </p:cNvSpPr>
          <p:nvPr>
            <p:ph type="sldNum" sz="quarter" idx="4"/>
          </p:nvPr>
        </p:nvSpPr>
        <p:spPr>
          <a:xfrm>
            <a:off x="3505200" y="6356350"/>
            <a:ext cx="2133600" cy="365125"/>
          </a:xfrm>
        </p:spPr>
        <p:txBody>
          <a:bodyPr/>
          <a:lstStyle/>
          <a:p>
            <a:fld id="{D3DF9CC1-2D95-6B44-AD84-8EFF3BE5F0CB}" type="slidenum">
              <a:rPr lang="en-US" smtClean="0"/>
              <a:pPr/>
              <a:t>58</a:t>
            </a:fld>
            <a:endParaRPr lang="en-US" dirty="0"/>
          </a:p>
        </p:txBody>
      </p:sp>
    </p:spTree>
    <p:extLst>
      <p:ext uri="{BB962C8B-B14F-4D97-AF65-F5344CB8AC3E}">
        <p14:creationId xmlns:p14="http://schemas.microsoft.com/office/powerpoint/2010/main" val="349447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Sign-On &amp; PMRN</a:t>
            </a:r>
          </a:p>
        </p:txBody>
      </p:sp>
      <p:sp>
        <p:nvSpPr>
          <p:cNvPr id="3" name="Content Placeholder 2"/>
          <p:cNvSpPr>
            <a:spLocks noGrp="1"/>
          </p:cNvSpPr>
          <p:nvPr>
            <p:ph idx="1"/>
          </p:nvPr>
        </p:nvSpPr>
        <p:spPr>
          <a:xfrm>
            <a:off x="457200" y="1455738"/>
            <a:ext cx="8229600" cy="5135562"/>
          </a:xfrm>
        </p:spPr>
        <p:txBody>
          <a:bodyPr>
            <a:noAutofit/>
          </a:bodyPr>
          <a:lstStyle/>
          <a:p>
            <a:r>
              <a:rPr lang="en-US" sz="2000" dirty="0"/>
              <a:t>Y</a:t>
            </a:r>
            <a:r>
              <a:rPr lang="en-US" sz="2000" dirty="0" smtClean="0"/>
              <a:t>ou can also Log In to the PMRN using  your SSO credentials at </a:t>
            </a:r>
            <a:r>
              <a:rPr lang="en-US" sz="2000" dirty="0">
                <a:hlinkClick r:id="rId3"/>
              </a:rPr>
              <a:t>https://</a:t>
            </a:r>
            <a:r>
              <a:rPr lang="en-US" sz="2000" dirty="0" smtClean="0">
                <a:hlinkClick r:id="rId3"/>
              </a:rPr>
              <a:t>pmrn.fldoe.org</a:t>
            </a:r>
            <a:r>
              <a:rPr lang="en-US" sz="2000" dirty="0" smtClean="0"/>
              <a:t> </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pPr marL="0" indent="0">
              <a:buNone/>
            </a:pPr>
            <a:endParaRPr lang="en-US" sz="1100" dirty="0" smtClean="0"/>
          </a:p>
          <a:p>
            <a:pPr marL="0" indent="0">
              <a:buNone/>
            </a:pPr>
            <a:endParaRPr lang="en-US" sz="1200" dirty="0" smtClean="0"/>
          </a:p>
          <a:p>
            <a:pPr marL="0" indent="0">
              <a:buNone/>
            </a:pPr>
            <a:endParaRPr lang="en-US" sz="800" dirty="0" smtClean="0"/>
          </a:p>
          <a:p>
            <a:pPr marL="0" indent="0">
              <a:buNone/>
            </a:pPr>
            <a:endParaRPr lang="en-US" sz="800" dirty="0"/>
          </a:p>
          <a:p>
            <a:pPr marL="0" indent="0">
              <a:buNone/>
            </a:pPr>
            <a:endParaRPr lang="en-US" sz="800" dirty="0" smtClean="0"/>
          </a:p>
          <a:p>
            <a:pPr marL="0" indent="0">
              <a:buNone/>
            </a:pPr>
            <a:endParaRPr lang="en-US" sz="800" dirty="0"/>
          </a:p>
          <a:p>
            <a:pPr marL="0" indent="0">
              <a:buNone/>
            </a:pPr>
            <a:endParaRPr lang="en-US" sz="800" dirty="0" smtClean="0"/>
          </a:p>
          <a:p>
            <a:pPr marL="0" indent="0">
              <a:buNone/>
            </a:pPr>
            <a:endParaRPr lang="en-US" sz="800" dirty="0"/>
          </a:p>
          <a:p>
            <a:pPr marL="0" indent="0">
              <a:buNone/>
            </a:pPr>
            <a:endParaRPr lang="en-US" sz="800" dirty="0" smtClean="0"/>
          </a:p>
          <a:p>
            <a:pPr marL="0" indent="0">
              <a:buNone/>
            </a:pPr>
            <a:endParaRPr lang="en-US" sz="800" dirty="0" smtClean="0"/>
          </a:p>
          <a:p>
            <a:pPr marL="0" indent="0">
              <a:buNone/>
            </a:pPr>
            <a:endParaRPr lang="en-US" sz="800" dirty="0" smtClean="0"/>
          </a:p>
          <a:p>
            <a:pPr marL="0" indent="0">
              <a:buNone/>
            </a:pPr>
            <a:endParaRPr lang="en-US" sz="800" dirty="0"/>
          </a:p>
          <a:p>
            <a:pPr marL="0" indent="0">
              <a:buNone/>
            </a:pPr>
            <a:endParaRPr lang="en-US" sz="800" dirty="0" smtClean="0"/>
          </a:p>
          <a:p>
            <a:pPr marL="0" indent="0">
              <a:buNone/>
            </a:pPr>
            <a:endParaRPr lang="en-US" sz="800" dirty="0"/>
          </a:p>
          <a:p>
            <a:pPr marL="0" indent="0">
              <a:buNone/>
            </a:pPr>
            <a:endParaRPr lang="en-US" sz="800" dirty="0" smtClean="0"/>
          </a:p>
          <a:p>
            <a:pPr marL="0" indent="0">
              <a:buNone/>
            </a:pPr>
            <a:endParaRPr lang="en-US" sz="800" dirty="0" smtClean="0"/>
          </a:p>
        </p:txBody>
      </p:sp>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9818"/>
          <a:stretch/>
        </p:blipFill>
        <p:spPr bwMode="auto">
          <a:xfrm>
            <a:off x="1194468" y="2166521"/>
            <a:ext cx="6895433" cy="390407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9" name="Oval 8"/>
          <p:cNvSpPr/>
          <p:nvPr/>
        </p:nvSpPr>
        <p:spPr>
          <a:xfrm>
            <a:off x="6320610" y="4686300"/>
            <a:ext cx="1883591" cy="1447800"/>
          </a:xfrm>
          <a:prstGeom prst="ellipse">
            <a:avLst/>
          </a:prstGeom>
          <a:noFill/>
          <a:ln w="38100">
            <a:solidFill>
              <a:srgbClr val="FF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6"/>
          <p:cNvSpPr>
            <a:spLocks noGrp="1"/>
          </p:cNvSpPr>
          <p:nvPr>
            <p:ph type="sldNum" sz="quarter" idx="4"/>
          </p:nvPr>
        </p:nvSpPr>
        <p:spPr>
          <a:xfrm>
            <a:off x="3505200" y="6356350"/>
            <a:ext cx="2133600" cy="365125"/>
          </a:xfrm>
        </p:spPr>
        <p:txBody>
          <a:bodyPr/>
          <a:lstStyle/>
          <a:p>
            <a:fld id="{D3DF9CC1-2D95-6B44-AD84-8EFF3BE5F0CB}" type="slidenum">
              <a:rPr lang="en-US" smtClean="0"/>
              <a:pPr/>
              <a:t>59</a:t>
            </a:fld>
            <a:endParaRPr lang="en-US" dirty="0"/>
          </a:p>
        </p:txBody>
      </p:sp>
    </p:spTree>
    <p:extLst>
      <p:ext uri="{BB962C8B-B14F-4D97-AF65-F5344CB8AC3E}">
        <p14:creationId xmlns:p14="http://schemas.microsoft.com/office/powerpoint/2010/main" val="57260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Assessment</a:t>
            </a:r>
            <a:endParaRPr lang="en-US" dirty="0"/>
          </a:p>
        </p:txBody>
      </p:sp>
      <p:sp>
        <p:nvSpPr>
          <p:cNvPr id="3" name="Cloud Callout 2"/>
          <p:cNvSpPr/>
          <p:nvPr/>
        </p:nvSpPr>
        <p:spPr bwMode="auto">
          <a:xfrm>
            <a:off x="441310" y="1542370"/>
            <a:ext cx="2063750" cy="1625600"/>
          </a:xfrm>
          <a:prstGeom prst="cloudCallout">
            <a:avLst>
              <a:gd name="adj1" fmla="val -32526"/>
              <a:gd name="adj2" fmla="val -60500"/>
            </a:avLst>
          </a:prstGeom>
          <a:solidFill>
            <a:srgbClr val="92D050"/>
          </a:solidFill>
          <a:ln>
            <a:solidFill>
              <a:schemeClr val="bg1">
                <a:lumMod val="65000"/>
              </a:schemeClr>
            </a:solidFill>
          </a:ln>
          <a:effectLst/>
          <a:scene3d>
            <a:camera prst="orthographicFront"/>
            <a:lightRig rig="threePt" dir="t"/>
          </a:scene3d>
          <a:sp3d>
            <a:bevelT/>
          </a:sp3d>
          <a:extLst/>
        </p:spPr>
        <p:txBody>
          <a:bodyPr lIns="0" tIns="0" rIns="0" bIns="0"/>
          <a:lstStyle/>
          <a:p>
            <a:pPr algn="ctr">
              <a:spcBef>
                <a:spcPct val="50000"/>
              </a:spcBef>
              <a:defRPr/>
            </a:pPr>
            <a:r>
              <a:rPr lang="en-US" sz="1600" dirty="0"/>
              <a:t>Is Stanley responding to the curriculum? </a:t>
            </a:r>
          </a:p>
        </p:txBody>
      </p:sp>
      <p:sp>
        <p:nvSpPr>
          <p:cNvPr id="4" name="Cloud Callout 3"/>
          <p:cNvSpPr/>
          <p:nvPr/>
        </p:nvSpPr>
        <p:spPr bwMode="auto">
          <a:xfrm>
            <a:off x="3445538" y="1636120"/>
            <a:ext cx="2063750" cy="1625600"/>
          </a:xfrm>
          <a:prstGeom prst="cloudCallout">
            <a:avLst>
              <a:gd name="adj1" fmla="val 44988"/>
              <a:gd name="adj2" fmla="val -65802"/>
            </a:avLst>
          </a:prstGeom>
          <a:solidFill>
            <a:srgbClr val="00B0F0"/>
          </a:solidFill>
          <a:ln>
            <a:solidFill>
              <a:schemeClr val="bg1">
                <a:lumMod val="65000"/>
              </a:schemeClr>
            </a:solidFill>
          </a:ln>
          <a:effectLst/>
          <a:scene3d>
            <a:camera prst="orthographicFront"/>
            <a:lightRig rig="threePt" dir="t"/>
          </a:scene3d>
          <a:sp3d>
            <a:bevelT/>
          </a:sp3d>
          <a:extLst/>
        </p:spPr>
        <p:txBody>
          <a:bodyPr lIns="0" tIns="0" rIns="0" bIns="0"/>
          <a:lstStyle/>
          <a:p>
            <a:pPr algn="ctr">
              <a:spcBef>
                <a:spcPct val="50000"/>
              </a:spcBef>
              <a:defRPr/>
            </a:pPr>
            <a:r>
              <a:rPr lang="en-US" sz="1600" dirty="0"/>
              <a:t>How is Stanley doing in reading compared with other students his age? </a:t>
            </a:r>
          </a:p>
        </p:txBody>
      </p:sp>
      <p:sp>
        <p:nvSpPr>
          <p:cNvPr id="5" name="Cloud Callout 4"/>
          <p:cNvSpPr/>
          <p:nvPr/>
        </p:nvSpPr>
        <p:spPr bwMode="auto">
          <a:xfrm>
            <a:off x="6608720" y="1542370"/>
            <a:ext cx="2063750" cy="1625600"/>
          </a:xfrm>
          <a:prstGeom prst="cloudCallout">
            <a:avLst>
              <a:gd name="adj1" fmla="val -67382"/>
              <a:gd name="adj2" fmla="val -46250"/>
            </a:avLst>
          </a:prstGeom>
          <a:solidFill>
            <a:srgbClr val="92D050"/>
          </a:solidFill>
          <a:ln>
            <a:solidFill>
              <a:schemeClr val="bg1">
                <a:lumMod val="65000"/>
              </a:schemeClr>
            </a:solidFill>
          </a:ln>
          <a:effectLst/>
          <a:scene3d>
            <a:camera prst="orthographicFront"/>
            <a:lightRig rig="threePt" dir="t"/>
          </a:scene3d>
          <a:sp3d>
            <a:bevelT/>
          </a:sp3d>
          <a:extLst/>
        </p:spPr>
        <p:txBody>
          <a:bodyPr lIns="0" tIns="0" rIns="0" bIns="0"/>
          <a:lstStyle/>
          <a:p>
            <a:pPr algn="ctr">
              <a:spcBef>
                <a:spcPct val="50000"/>
              </a:spcBef>
              <a:defRPr/>
            </a:pPr>
            <a:r>
              <a:rPr lang="en-US" sz="1600" dirty="0"/>
              <a:t>Is Stanley gaining the skills necessary to be a good reader? </a:t>
            </a:r>
            <a:r>
              <a:rPr lang="en-US" sz="1600" dirty="0" smtClean="0"/>
              <a:t> </a:t>
            </a:r>
            <a:endParaRPr lang="en-US" sz="1600" dirty="0"/>
          </a:p>
        </p:txBody>
      </p:sp>
      <p:sp>
        <p:nvSpPr>
          <p:cNvPr id="6" name="Cloud Callout 5"/>
          <p:cNvSpPr/>
          <p:nvPr/>
        </p:nvSpPr>
        <p:spPr bwMode="auto">
          <a:xfrm>
            <a:off x="306526" y="4041449"/>
            <a:ext cx="2198533" cy="1815873"/>
          </a:xfrm>
          <a:prstGeom prst="cloudCallout">
            <a:avLst>
              <a:gd name="adj1" fmla="val -26144"/>
              <a:gd name="adj2" fmla="val 69935"/>
            </a:avLst>
          </a:prstGeom>
          <a:solidFill>
            <a:srgbClr val="00B0F0"/>
          </a:solidFill>
          <a:ln>
            <a:solidFill>
              <a:schemeClr val="bg1">
                <a:lumMod val="65000"/>
              </a:schemeClr>
            </a:solidFill>
          </a:ln>
          <a:effectLst/>
          <a:scene3d>
            <a:camera prst="orthographicFront"/>
            <a:lightRig rig="threePt" dir="t"/>
          </a:scene3d>
          <a:sp3d>
            <a:bevelT/>
          </a:sp3d>
          <a:extLst/>
        </p:spPr>
        <p:txBody>
          <a:bodyPr lIns="0" tIns="0" rIns="0" bIns="0"/>
          <a:lstStyle/>
          <a:p>
            <a:pPr algn="ctr">
              <a:spcBef>
                <a:spcPct val="50000"/>
              </a:spcBef>
              <a:defRPr/>
            </a:pPr>
            <a:r>
              <a:rPr lang="en-US" sz="1600" dirty="0"/>
              <a:t>Is Stanley making appropriate progress to graduate from high school? </a:t>
            </a:r>
            <a:r>
              <a:rPr lang="en-US" sz="1600" dirty="0" smtClean="0"/>
              <a:t> </a:t>
            </a:r>
            <a:endParaRPr lang="en-US" sz="1600" dirty="0"/>
          </a:p>
        </p:txBody>
      </p:sp>
      <p:sp>
        <p:nvSpPr>
          <p:cNvPr id="7" name="Cloud Callout 6"/>
          <p:cNvSpPr/>
          <p:nvPr/>
        </p:nvSpPr>
        <p:spPr bwMode="auto">
          <a:xfrm>
            <a:off x="3167273" y="4418805"/>
            <a:ext cx="2795163" cy="1625600"/>
          </a:xfrm>
          <a:prstGeom prst="cloudCallout">
            <a:avLst>
              <a:gd name="adj1" fmla="val -5351"/>
              <a:gd name="adj2" fmla="val 79750"/>
            </a:avLst>
          </a:prstGeom>
          <a:solidFill>
            <a:srgbClr val="92D050"/>
          </a:solidFill>
          <a:ln>
            <a:solidFill>
              <a:schemeClr val="bg1">
                <a:lumMod val="65000"/>
              </a:schemeClr>
            </a:solidFill>
          </a:ln>
          <a:effectLst/>
          <a:scene3d>
            <a:camera prst="orthographicFront"/>
            <a:lightRig rig="threePt" dir="t"/>
          </a:scene3d>
          <a:sp3d>
            <a:bevelT/>
          </a:sp3d>
          <a:extLst/>
        </p:spPr>
        <p:txBody>
          <a:bodyPr lIns="0" tIns="0" rIns="0" bIns="0"/>
          <a:lstStyle/>
          <a:p>
            <a:pPr algn="ctr">
              <a:spcBef>
                <a:spcPct val="50000"/>
              </a:spcBef>
              <a:defRPr/>
            </a:pPr>
            <a:r>
              <a:rPr lang="en-US" sz="1600" dirty="0"/>
              <a:t>Is Stanley demonstrating skills that represent </a:t>
            </a:r>
            <a:r>
              <a:rPr lang="en-US" sz="1600" dirty="0" smtClean="0"/>
              <a:t>the Language Arts Florida </a:t>
            </a:r>
            <a:r>
              <a:rPr lang="en-US" sz="1600" dirty="0"/>
              <a:t>S</a:t>
            </a:r>
            <a:r>
              <a:rPr lang="en-US" sz="1600" dirty="0" smtClean="0"/>
              <a:t>tandards</a:t>
            </a:r>
            <a:r>
              <a:rPr lang="en-US" sz="1600" dirty="0"/>
              <a:t>?</a:t>
            </a:r>
          </a:p>
        </p:txBody>
      </p:sp>
      <p:sp>
        <p:nvSpPr>
          <p:cNvPr id="8" name="Cloud Callout 7"/>
          <p:cNvSpPr/>
          <p:nvPr/>
        </p:nvSpPr>
        <p:spPr bwMode="auto">
          <a:xfrm>
            <a:off x="6205078" y="4297305"/>
            <a:ext cx="2063750" cy="1625600"/>
          </a:xfrm>
          <a:prstGeom prst="cloudCallout">
            <a:avLst>
              <a:gd name="adj1" fmla="val 55498"/>
              <a:gd name="adj2" fmla="val 70750"/>
            </a:avLst>
          </a:prstGeom>
          <a:solidFill>
            <a:srgbClr val="00B0F0"/>
          </a:solidFill>
          <a:ln>
            <a:solidFill>
              <a:schemeClr val="bg1">
                <a:lumMod val="65000"/>
              </a:schemeClr>
            </a:solidFill>
          </a:ln>
          <a:effectLst/>
          <a:scene3d>
            <a:camera prst="orthographicFront"/>
            <a:lightRig rig="threePt" dir="t"/>
          </a:scene3d>
          <a:sp3d>
            <a:bevelT/>
          </a:sp3d>
          <a:extLst/>
        </p:spPr>
        <p:txBody>
          <a:bodyPr lIns="0" tIns="0" rIns="0" bIns="0"/>
          <a:lstStyle/>
          <a:p>
            <a:pPr algn="ctr">
              <a:spcBef>
                <a:spcPct val="50000"/>
              </a:spcBef>
              <a:defRPr/>
            </a:pPr>
            <a:r>
              <a:rPr lang="en-US" sz="1600" dirty="0"/>
              <a:t>Did Stanley understand the concept presented in class yesterday? </a:t>
            </a:r>
            <a:r>
              <a:rPr lang="en-US" sz="1600" dirty="0" smtClean="0"/>
              <a:t> </a:t>
            </a:r>
            <a:endParaRPr lang="en-US" sz="1600" dirty="0"/>
          </a:p>
        </p:txBody>
      </p:sp>
      <p:grpSp>
        <p:nvGrpSpPr>
          <p:cNvPr id="9" name="Group 8"/>
          <p:cNvGrpSpPr/>
          <p:nvPr/>
        </p:nvGrpSpPr>
        <p:grpSpPr>
          <a:xfrm>
            <a:off x="764850" y="3423082"/>
            <a:ext cx="7425125" cy="543407"/>
            <a:chOff x="441311" y="3565297"/>
            <a:chExt cx="7425125" cy="543407"/>
          </a:xfrm>
          <a:solidFill>
            <a:srgbClr val="154B77"/>
          </a:solidFill>
        </p:grpSpPr>
        <p:sp>
          <p:nvSpPr>
            <p:cNvPr id="10" name="Rounded Rectangle 9"/>
            <p:cNvSpPr/>
            <p:nvPr/>
          </p:nvSpPr>
          <p:spPr>
            <a:xfrm>
              <a:off x="441311" y="3565299"/>
              <a:ext cx="1485025" cy="543405"/>
            </a:xfrm>
            <a:prstGeom prst="roundRect">
              <a:avLst/>
            </a:prstGeom>
            <a:grpFill/>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Report Cards</a:t>
              </a:r>
            </a:p>
          </p:txBody>
        </p:sp>
        <p:sp>
          <p:nvSpPr>
            <p:cNvPr id="11" name="Rounded Rectangle 10"/>
            <p:cNvSpPr/>
            <p:nvPr/>
          </p:nvSpPr>
          <p:spPr>
            <a:xfrm>
              <a:off x="1926336" y="3565298"/>
              <a:ext cx="1485025" cy="543405"/>
            </a:xfrm>
            <a:prstGeom prst="roundRect">
              <a:avLst/>
            </a:prstGeom>
            <a:grpFill/>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Progress monitoring</a:t>
              </a:r>
            </a:p>
          </p:txBody>
        </p:sp>
        <p:sp>
          <p:nvSpPr>
            <p:cNvPr id="12" name="Rounded Rectangle 11"/>
            <p:cNvSpPr/>
            <p:nvPr/>
          </p:nvSpPr>
          <p:spPr>
            <a:xfrm>
              <a:off x="3411361" y="3565299"/>
              <a:ext cx="1485025" cy="543405"/>
            </a:xfrm>
            <a:prstGeom prst="roundRect">
              <a:avLst/>
            </a:prstGeom>
            <a:grpFill/>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End of Year test</a:t>
              </a:r>
            </a:p>
          </p:txBody>
        </p:sp>
        <p:sp>
          <p:nvSpPr>
            <p:cNvPr id="13" name="Rounded Rectangle 12"/>
            <p:cNvSpPr/>
            <p:nvPr/>
          </p:nvSpPr>
          <p:spPr>
            <a:xfrm>
              <a:off x="4896386" y="3565299"/>
              <a:ext cx="1485025" cy="543405"/>
            </a:xfrm>
            <a:prstGeom prst="roundRect">
              <a:avLst/>
            </a:prstGeom>
            <a:grpFill/>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Screening</a:t>
              </a:r>
            </a:p>
          </p:txBody>
        </p:sp>
        <p:sp>
          <p:nvSpPr>
            <p:cNvPr id="14" name="Rounded Rectangle 13"/>
            <p:cNvSpPr/>
            <p:nvPr/>
          </p:nvSpPr>
          <p:spPr>
            <a:xfrm>
              <a:off x="6381411" y="3565297"/>
              <a:ext cx="1485025" cy="543405"/>
            </a:xfrm>
            <a:prstGeom prst="roundRect">
              <a:avLst/>
            </a:prstGeom>
            <a:grpFill/>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Formative Assessment</a:t>
              </a:r>
            </a:p>
          </p:txBody>
        </p:sp>
      </p:grpSp>
      <p:sp>
        <p:nvSpPr>
          <p:cNvPr id="21" name="Slide Number Placeholder 20"/>
          <p:cNvSpPr>
            <a:spLocks noGrp="1"/>
          </p:cNvSpPr>
          <p:nvPr>
            <p:ph type="sldNum" sz="quarter" idx="4"/>
          </p:nvPr>
        </p:nvSpPr>
        <p:spPr/>
        <p:txBody>
          <a:bodyPr/>
          <a:lstStyle/>
          <a:p>
            <a:fld id="{D3DF9CC1-2D95-6B44-AD84-8EFF3BE5F0CB}" type="slidenum">
              <a:rPr lang="en-US" smtClean="0"/>
              <a:pPr/>
              <a:t>6</a:t>
            </a:fld>
            <a:endParaRPr lang="en-US" dirty="0"/>
          </a:p>
        </p:txBody>
      </p:sp>
    </p:spTree>
    <p:extLst>
      <p:ext uri="{BB962C8B-B14F-4D97-AF65-F5344CB8AC3E}">
        <p14:creationId xmlns:p14="http://schemas.microsoft.com/office/powerpoint/2010/main" val="24078190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Sign-On &amp; PMRN</a:t>
            </a:r>
          </a:p>
        </p:txBody>
      </p:sp>
      <p:sp>
        <p:nvSpPr>
          <p:cNvPr id="3" name="Content Placeholder 2"/>
          <p:cNvSpPr>
            <a:spLocks noGrp="1"/>
          </p:cNvSpPr>
          <p:nvPr>
            <p:ph idx="1"/>
          </p:nvPr>
        </p:nvSpPr>
        <p:spPr>
          <a:xfrm>
            <a:off x="457200" y="1417638"/>
            <a:ext cx="8229600" cy="4708525"/>
          </a:xfrm>
        </p:spPr>
        <p:txBody>
          <a:bodyPr>
            <a:normAutofit/>
          </a:bodyPr>
          <a:lstStyle/>
          <a:p>
            <a:r>
              <a:rPr lang="en-US" sz="2000" dirty="0" smtClean="0"/>
              <a:t>If you attempt to access the PMRN website and you receive the following error page you will need to contact </a:t>
            </a:r>
            <a:r>
              <a:rPr lang="en-US" sz="2000" dirty="0"/>
              <a:t>your Local Education </a:t>
            </a:r>
            <a:r>
              <a:rPr lang="en-US" sz="2000" dirty="0" smtClean="0"/>
              <a:t>Agency (LEA) for additional assistance in obtaining your SSO authentication for accessing the PMRN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13" y="2830513"/>
            <a:ext cx="7541505" cy="2770187"/>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7" name="Slide Number Placeholder 6"/>
          <p:cNvSpPr>
            <a:spLocks noGrp="1"/>
          </p:cNvSpPr>
          <p:nvPr>
            <p:ph type="sldNum" sz="quarter" idx="4"/>
          </p:nvPr>
        </p:nvSpPr>
        <p:spPr/>
        <p:txBody>
          <a:bodyPr/>
          <a:lstStyle/>
          <a:p>
            <a:fld id="{D3DF9CC1-2D95-6B44-AD84-8EFF3BE5F0CB}" type="slidenum">
              <a:rPr lang="en-US" smtClean="0"/>
              <a:pPr/>
              <a:t>60</a:t>
            </a:fld>
            <a:endParaRPr lang="en-US" dirty="0"/>
          </a:p>
        </p:txBody>
      </p:sp>
    </p:spTree>
    <p:extLst>
      <p:ext uri="{BB962C8B-B14F-4D97-AF65-F5344CB8AC3E}">
        <p14:creationId xmlns:p14="http://schemas.microsoft.com/office/powerpoint/2010/main" val="31434530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 Federated Users Only</a:t>
            </a:r>
            <a:br>
              <a:rPr lang="en-US" dirty="0" smtClean="0"/>
            </a:br>
            <a:r>
              <a:rPr lang="en-US" dirty="0" smtClean="0"/>
              <a:t>Logging In</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998" y="1647183"/>
            <a:ext cx="4374603" cy="15826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9071" y="3417536"/>
            <a:ext cx="3889977" cy="24886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712" y="3396645"/>
            <a:ext cx="2953624" cy="25095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6216" y="1513833"/>
            <a:ext cx="2244610" cy="31480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5" name="Slide Number Placeholder 4"/>
          <p:cNvSpPr>
            <a:spLocks noGrp="1"/>
          </p:cNvSpPr>
          <p:nvPr>
            <p:ph type="sldNum" sz="quarter" idx="4"/>
          </p:nvPr>
        </p:nvSpPr>
        <p:spPr/>
        <p:txBody>
          <a:bodyPr/>
          <a:lstStyle/>
          <a:p>
            <a:fld id="{D3DF9CC1-2D95-6B44-AD84-8EFF3BE5F0CB}" type="slidenum">
              <a:rPr lang="en-US" smtClean="0"/>
              <a:pPr/>
              <a:t>61</a:t>
            </a:fld>
            <a:endParaRPr lang="en-US" dirty="0"/>
          </a:p>
        </p:txBody>
      </p:sp>
    </p:spTree>
    <p:extLst>
      <p:ext uri="{BB962C8B-B14F-4D97-AF65-F5344CB8AC3E}">
        <p14:creationId xmlns:p14="http://schemas.microsoft.com/office/powerpoint/2010/main" val="2943465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 Hosted Users Only</a:t>
            </a:r>
            <a:br>
              <a:rPr lang="en-US" dirty="0" smtClean="0"/>
            </a:br>
            <a:r>
              <a:rPr lang="en-US" dirty="0" smtClean="0"/>
              <a:t>Login Credentials</a:t>
            </a:r>
            <a:endParaRPr lang="en-US" dirty="0"/>
          </a:p>
        </p:txBody>
      </p:sp>
      <p:sp>
        <p:nvSpPr>
          <p:cNvPr id="3" name="Content Placeholder 2"/>
          <p:cNvSpPr>
            <a:spLocks noGrp="1"/>
          </p:cNvSpPr>
          <p:nvPr>
            <p:ph idx="1"/>
          </p:nvPr>
        </p:nvSpPr>
        <p:spPr/>
        <p:txBody>
          <a:bodyPr>
            <a:normAutofit/>
          </a:bodyPr>
          <a:lstStyle/>
          <a:p>
            <a:r>
              <a:rPr lang="en-US" sz="2200" dirty="0"/>
              <a:t>As a hosted user, your </a:t>
            </a:r>
            <a:r>
              <a:rPr lang="en-US" sz="2200" dirty="0" smtClean="0"/>
              <a:t>login credentials are managed through </a:t>
            </a:r>
            <a:r>
              <a:rPr lang="en-US" sz="2200" dirty="0"/>
              <a:t>the </a:t>
            </a:r>
            <a:r>
              <a:rPr lang="en-US" sz="2200" dirty="0" smtClean="0"/>
              <a:t>FLDOE. </a:t>
            </a:r>
            <a:r>
              <a:rPr lang="en-US" sz="2200" dirty="0"/>
              <a:t>You will receive a pair of emails from the sender </a:t>
            </a:r>
            <a:r>
              <a:rPr lang="en-US" sz="2200" u="sng" dirty="0">
                <a:hlinkClick r:id="rId3"/>
              </a:rPr>
              <a:t>@fldoe.org</a:t>
            </a:r>
            <a:r>
              <a:rPr lang="en-US" sz="2200" dirty="0"/>
              <a:t>. </a:t>
            </a:r>
            <a:endParaRPr lang="en-US" sz="2200" dirty="0" smtClean="0"/>
          </a:p>
          <a:p>
            <a:r>
              <a:rPr lang="en-US" sz="2200" dirty="0"/>
              <a:t>The FLDOE-Hosted account </a:t>
            </a:r>
            <a:r>
              <a:rPr lang="en-US" sz="2200" dirty="0" smtClean="0"/>
              <a:t>name is a sequence of </a:t>
            </a:r>
            <a:r>
              <a:rPr lang="en-US" sz="2200" dirty="0"/>
              <a:t>“</a:t>
            </a:r>
            <a:r>
              <a:rPr lang="en-US" sz="2200" dirty="0" err="1"/>
              <a:t>SSOId</a:t>
            </a:r>
            <a:r>
              <a:rPr lang="en-US" sz="2200" dirty="0"/>
              <a:t>-email address.” </a:t>
            </a:r>
          </a:p>
          <a:p>
            <a:endParaRPr lang="en-US" sz="2200" dirty="0"/>
          </a:p>
          <a:p>
            <a:pPr marL="0" indent="0">
              <a:buNone/>
            </a:pPr>
            <a:endParaRPr lang="en-US" sz="22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394" y="3502673"/>
            <a:ext cx="4674894" cy="216628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5" name="Left Arrow 4"/>
          <p:cNvSpPr/>
          <p:nvPr/>
        </p:nvSpPr>
        <p:spPr>
          <a:xfrm>
            <a:off x="2108494" y="3829188"/>
            <a:ext cx="457200" cy="297712"/>
          </a:xfrm>
          <a:prstGeom prst="leftArrow">
            <a:avLst/>
          </a:prstGeom>
          <a:solidFill>
            <a:srgbClr val="FF0000"/>
          </a:solidFill>
          <a:ln>
            <a:solidFill>
              <a:srgbClr val="FF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4200" y="3812944"/>
            <a:ext cx="4183063" cy="235955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7" name="Left Arrow 6"/>
          <p:cNvSpPr/>
          <p:nvPr/>
        </p:nvSpPr>
        <p:spPr>
          <a:xfrm>
            <a:off x="5285082" y="3965344"/>
            <a:ext cx="457200" cy="297712"/>
          </a:xfrm>
          <a:prstGeom prst="leftArrow">
            <a:avLst/>
          </a:prstGeom>
          <a:solidFill>
            <a:srgbClr val="FF0000"/>
          </a:solidFill>
          <a:ln>
            <a:solidFill>
              <a:srgbClr val="FF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4"/>
          </p:nvPr>
        </p:nvSpPr>
        <p:spPr/>
        <p:txBody>
          <a:bodyPr/>
          <a:lstStyle/>
          <a:p>
            <a:fld id="{D3DF9CC1-2D95-6B44-AD84-8EFF3BE5F0CB}" type="slidenum">
              <a:rPr lang="en-US" smtClean="0"/>
              <a:pPr/>
              <a:t>62</a:t>
            </a:fld>
            <a:endParaRPr lang="en-US" dirty="0"/>
          </a:p>
        </p:txBody>
      </p:sp>
    </p:spTree>
    <p:extLst>
      <p:ext uri="{BB962C8B-B14F-4D97-AF65-F5344CB8AC3E}">
        <p14:creationId xmlns:p14="http://schemas.microsoft.com/office/powerpoint/2010/main" val="4257614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 Hosted Users Only</a:t>
            </a:r>
            <a:br>
              <a:rPr lang="en-US" dirty="0" smtClean="0"/>
            </a:br>
            <a:r>
              <a:rPr lang="en-US" dirty="0" smtClean="0"/>
              <a:t>Registering Your Password</a:t>
            </a:r>
            <a:endParaRPr lang="en-US" dirty="0"/>
          </a:p>
        </p:txBody>
      </p:sp>
      <p:sp>
        <p:nvSpPr>
          <p:cNvPr id="3" name="Content Placeholder 2"/>
          <p:cNvSpPr>
            <a:spLocks noGrp="1"/>
          </p:cNvSpPr>
          <p:nvPr>
            <p:ph idx="1"/>
          </p:nvPr>
        </p:nvSpPr>
        <p:spPr>
          <a:xfrm>
            <a:off x="457200" y="1509822"/>
            <a:ext cx="8229600" cy="1460035"/>
          </a:xfrm>
        </p:spPr>
        <p:txBody>
          <a:bodyPr>
            <a:normAutofit/>
          </a:bodyPr>
          <a:lstStyle/>
          <a:p>
            <a:r>
              <a:rPr lang="en-US" sz="2400" dirty="0" smtClean="0"/>
              <a:t>To change your computer-generated password or reset your password in the future, you must first register your password. </a:t>
            </a:r>
          </a:p>
          <a:p>
            <a:r>
              <a:rPr lang="en-US" sz="2400" dirty="0" smtClean="0"/>
              <a:t>You must need to answer at least two (2) security questions. </a:t>
            </a:r>
            <a:endParaRPr lang="en-US" sz="2400"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3763" y="3068825"/>
            <a:ext cx="3681183" cy="290643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1" name="Oval 10"/>
          <p:cNvSpPr/>
          <p:nvPr/>
        </p:nvSpPr>
        <p:spPr>
          <a:xfrm>
            <a:off x="5155384" y="3694543"/>
            <a:ext cx="1323668" cy="965950"/>
          </a:xfrm>
          <a:prstGeom prst="ellipse">
            <a:avLst/>
          </a:prstGeom>
          <a:noFill/>
          <a:ln w="38100">
            <a:solidFill>
              <a:srgbClr val="FF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Left Arrow 12"/>
          <p:cNvSpPr/>
          <p:nvPr/>
        </p:nvSpPr>
        <p:spPr>
          <a:xfrm rot="19130065">
            <a:off x="7947320" y="3649400"/>
            <a:ext cx="457200" cy="297712"/>
          </a:xfrm>
          <a:prstGeom prst="leftArrow">
            <a:avLst/>
          </a:prstGeom>
          <a:solidFill>
            <a:srgbClr val="FF0000"/>
          </a:solidFill>
          <a:ln>
            <a:solidFill>
              <a:srgbClr val="FF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200" y="3068825"/>
            <a:ext cx="4702619" cy="23556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0" name="Oval 9"/>
          <p:cNvSpPr/>
          <p:nvPr/>
        </p:nvSpPr>
        <p:spPr>
          <a:xfrm>
            <a:off x="2389361" y="3997696"/>
            <a:ext cx="736382" cy="169973"/>
          </a:xfrm>
          <a:prstGeom prst="ellipse">
            <a:avLst/>
          </a:prstGeom>
          <a:noFill/>
          <a:ln w="38100">
            <a:solidFill>
              <a:srgbClr val="FF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Left Arrow 14"/>
          <p:cNvSpPr/>
          <p:nvPr/>
        </p:nvSpPr>
        <p:spPr>
          <a:xfrm rot="19130065">
            <a:off x="2943444" y="3510160"/>
            <a:ext cx="290488" cy="219636"/>
          </a:xfrm>
          <a:prstGeom prst="leftArrow">
            <a:avLst/>
          </a:prstGeom>
          <a:solidFill>
            <a:srgbClr val="FF0000"/>
          </a:solidFill>
          <a:ln>
            <a:solidFill>
              <a:srgbClr val="FF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p:txBody>
          <a:bodyPr/>
          <a:lstStyle/>
          <a:p>
            <a:fld id="{D3DF9CC1-2D95-6B44-AD84-8EFF3BE5F0CB}" type="slidenum">
              <a:rPr lang="en-US" smtClean="0"/>
              <a:pPr/>
              <a:t>63</a:t>
            </a:fld>
            <a:endParaRPr lang="en-US" dirty="0"/>
          </a:p>
        </p:txBody>
      </p:sp>
    </p:spTree>
    <p:extLst>
      <p:ext uri="{BB962C8B-B14F-4D97-AF65-F5344CB8AC3E}">
        <p14:creationId xmlns:p14="http://schemas.microsoft.com/office/powerpoint/2010/main" val="4214918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0" grpId="0" animBg="1"/>
      <p:bldP spid="15"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 Hosted Users Only</a:t>
            </a:r>
            <a:br>
              <a:rPr lang="en-US" dirty="0" smtClean="0"/>
            </a:br>
            <a:r>
              <a:rPr lang="en-US" dirty="0" smtClean="0"/>
              <a:t>Resetting your Password</a:t>
            </a:r>
            <a:endParaRPr lang="en-US" dirty="0"/>
          </a:p>
        </p:txBody>
      </p:sp>
      <p:sp>
        <p:nvSpPr>
          <p:cNvPr id="3" name="Content Placeholder 2"/>
          <p:cNvSpPr>
            <a:spLocks noGrp="1"/>
          </p:cNvSpPr>
          <p:nvPr>
            <p:ph idx="1"/>
          </p:nvPr>
        </p:nvSpPr>
        <p:spPr>
          <a:xfrm>
            <a:off x="457200" y="4728040"/>
            <a:ext cx="8229600" cy="1460035"/>
          </a:xfrm>
        </p:spPr>
        <p:txBody>
          <a:bodyPr>
            <a:normAutofit fontScale="70000" lnSpcReduction="20000"/>
          </a:bodyPr>
          <a:lstStyle/>
          <a:p>
            <a:pPr marL="0" indent="0">
              <a:buNone/>
            </a:pPr>
            <a:endParaRPr lang="en-US" sz="4000" dirty="0" smtClean="0"/>
          </a:p>
          <a:p>
            <a:pPr marL="0" indent="0">
              <a:buNone/>
            </a:pPr>
            <a:r>
              <a:rPr lang="en-US" sz="4000" dirty="0" smtClean="0"/>
              <a:t>Federated </a:t>
            </a:r>
            <a:r>
              <a:rPr lang="en-US" sz="4000" dirty="0"/>
              <a:t>staff members must contact their local technical support for assistance with their password. </a:t>
            </a:r>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54" y="1939715"/>
            <a:ext cx="4702619" cy="2355672"/>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grpSp>
        <p:nvGrpSpPr>
          <p:cNvPr id="5" name="Group 4"/>
          <p:cNvGrpSpPr/>
          <p:nvPr/>
        </p:nvGrpSpPr>
        <p:grpSpPr>
          <a:xfrm>
            <a:off x="2284897" y="2003217"/>
            <a:ext cx="6707806" cy="2212259"/>
            <a:chOff x="2275061" y="3189257"/>
            <a:chExt cx="6707806" cy="2212259"/>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5242" y="3189257"/>
              <a:ext cx="4077625" cy="221225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7" name="Left Arrow 6"/>
            <p:cNvSpPr/>
            <p:nvPr/>
          </p:nvSpPr>
          <p:spPr>
            <a:xfrm>
              <a:off x="7846972" y="4428492"/>
              <a:ext cx="457200" cy="297712"/>
            </a:xfrm>
            <a:prstGeom prst="leftArrow">
              <a:avLst/>
            </a:prstGeom>
            <a:solidFill>
              <a:srgbClr val="FF0000"/>
            </a:solidFill>
            <a:ln>
              <a:solidFill>
                <a:srgbClr val="FF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2275061" y="3912709"/>
              <a:ext cx="736382" cy="169973"/>
            </a:xfrm>
            <a:prstGeom prst="ellipse">
              <a:avLst/>
            </a:prstGeom>
            <a:noFill/>
            <a:ln w="38100">
              <a:solidFill>
                <a:srgbClr val="FF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Left Arrow 9"/>
            <p:cNvSpPr/>
            <p:nvPr/>
          </p:nvSpPr>
          <p:spPr>
            <a:xfrm rot="19130065">
              <a:off x="2844431" y="3522862"/>
              <a:ext cx="290488" cy="219636"/>
            </a:xfrm>
            <a:prstGeom prst="leftArrow">
              <a:avLst/>
            </a:prstGeom>
            <a:solidFill>
              <a:srgbClr val="FF0000"/>
            </a:solidFill>
            <a:ln>
              <a:solidFill>
                <a:srgbClr val="FF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Slide Number Placeholder 11"/>
          <p:cNvSpPr>
            <a:spLocks noGrp="1"/>
          </p:cNvSpPr>
          <p:nvPr>
            <p:ph type="sldNum" sz="quarter" idx="4"/>
          </p:nvPr>
        </p:nvSpPr>
        <p:spPr/>
        <p:txBody>
          <a:bodyPr/>
          <a:lstStyle/>
          <a:p>
            <a:fld id="{D3DF9CC1-2D95-6B44-AD84-8EFF3BE5F0CB}" type="slidenum">
              <a:rPr lang="en-US" smtClean="0"/>
              <a:pPr/>
              <a:t>64</a:t>
            </a:fld>
            <a:endParaRPr lang="en-US" dirty="0"/>
          </a:p>
        </p:txBody>
      </p:sp>
    </p:spTree>
    <p:extLst>
      <p:ext uri="{BB962C8B-B14F-4D97-AF65-F5344CB8AC3E}">
        <p14:creationId xmlns:p14="http://schemas.microsoft.com/office/powerpoint/2010/main" val="3605658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 Hosted Users Only</a:t>
            </a:r>
            <a:br>
              <a:rPr lang="en-US" dirty="0" smtClean="0"/>
            </a:br>
            <a:r>
              <a:rPr lang="en-US" dirty="0" smtClean="0"/>
              <a:t>Forgot your Password</a:t>
            </a:r>
            <a:endParaRPr lang="en-US" dirty="0"/>
          </a:p>
        </p:txBody>
      </p:sp>
      <p:sp>
        <p:nvSpPr>
          <p:cNvPr id="3" name="Content Placeholder 2"/>
          <p:cNvSpPr>
            <a:spLocks noGrp="1"/>
          </p:cNvSpPr>
          <p:nvPr>
            <p:ph idx="1"/>
          </p:nvPr>
        </p:nvSpPr>
        <p:spPr>
          <a:xfrm>
            <a:off x="457200" y="1509822"/>
            <a:ext cx="8229600" cy="1460035"/>
          </a:xfrm>
        </p:spPr>
        <p:txBody>
          <a:bodyPr>
            <a:normAutofit fontScale="92500" lnSpcReduction="10000"/>
          </a:bodyPr>
          <a:lstStyle/>
          <a:p>
            <a:r>
              <a:rPr lang="en-US" dirty="0" smtClean="0"/>
              <a:t>FLDOE Single Sign-On allows hosted users to reset their password by answering one of the security questions they completed during registration.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41" y="3143651"/>
            <a:ext cx="4522609" cy="245367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515" y="2969857"/>
            <a:ext cx="3993926" cy="2699658"/>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6" name="Left Arrow 5"/>
          <p:cNvSpPr/>
          <p:nvPr/>
        </p:nvSpPr>
        <p:spPr>
          <a:xfrm>
            <a:off x="2738238" y="5286796"/>
            <a:ext cx="457200" cy="297712"/>
          </a:xfrm>
          <a:prstGeom prst="leftArrow">
            <a:avLst/>
          </a:prstGeom>
          <a:solidFill>
            <a:srgbClr val="FF0000"/>
          </a:solidFill>
          <a:ln>
            <a:solidFill>
              <a:srgbClr val="FF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eft Arrow 6"/>
          <p:cNvSpPr/>
          <p:nvPr/>
        </p:nvSpPr>
        <p:spPr>
          <a:xfrm>
            <a:off x="7641314" y="4577348"/>
            <a:ext cx="457200" cy="297712"/>
          </a:xfrm>
          <a:prstGeom prst="leftArrow">
            <a:avLst/>
          </a:prstGeom>
          <a:solidFill>
            <a:srgbClr val="FF0000"/>
          </a:solidFill>
          <a:ln>
            <a:solidFill>
              <a:srgbClr val="FF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4"/>
          </p:nvPr>
        </p:nvSpPr>
        <p:spPr/>
        <p:txBody>
          <a:bodyPr/>
          <a:lstStyle/>
          <a:p>
            <a:fld id="{D3DF9CC1-2D95-6B44-AD84-8EFF3BE5F0CB}" type="slidenum">
              <a:rPr lang="en-US" smtClean="0"/>
              <a:pPr/>
              <a:t>65</a:t>
            </a:fld>
            <a:endParaRPr lang="en-US" dirty="0"/>
          </a:p>
        </p:txBody>
      </p:sp>
    </p:spTree>
    <p:extLst>
      <p:ext uri="{BB962C8B-B14F-4D97-AF65-F5344CB8AC3E}">
        <p14:creationId xmlns:p14="http://schemas.microsoft.com/office/powerpoint/2010/main" val="4066923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Principal’s Role</a:t>
            </a:r>
            <a:endParaRPr lang="en-US" cap="none" dirty="0"/>
          </a:p>
        </p:txBody>
      </p:sp>
      <p:pic>
        <p:nvPicPr>
          <p:cNvPr id="3" name="Picture 2" descr="fs_se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001" y="469900"/>
            <a:ext cx="3614229" cy="3657600"/>
          </a:xfrm>
          <a:prstGeom prst="rect">
            <a:avLst/>
          </a:prstGeom>
        </p:spPr>
      </p:pic>
      <p:sp>
        <p:nvSpPr>
          <p:cNvPr id="7" name="Slide Number Placeholder 6"/>
          <p:cNvSpPr>
            <a:spLocks noGrp="1"/>
          </p:cNvSpPr>
          <p:nvPr>
            <p:ph type="sldNum" sz="quarter" idx="4"/>
          </p:nvPr>
        </p:nvSpPr>
        <p:spPr/>
        <p:txBody>
          <a:bodyPr/>
          <a:lstStyle/>
          <a:p>
            <a:fld id="{D3DF9CC1-2D95-6B44-AD84-8EFF3BE5F0CB}" type="slidenum">
              <a:rPr lang="en-US" smtClean="0"/>
              <a:pPr/>
              <a:t>66</a:t>
            </a:fld>
            <a:endParaRPr lang="en-US" dirty="0"/>
          </a:p>
        </p:txBody>
      </p:sp>
    </p:spTree>
    <p:extLst>
      <p:ext uri="{BB962C8B-B14F-4D97-AF65-F5344CB8AC3E}">
        <p14:creationId xmlns:p14="http://schemas.microsoft.com/office/powerpoint/2010/main" val="20017245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Topics</a:t>
            </a:r>
            <a:endParaRPr lang="en-US" dirty="0"/>
          </a:p>
        </p:txBody>
      </p:sp>
      <p:sp>
        <p:nvSpPr>
          <p:cNvPr id="5" name="Content Placeholder 4"/>
          <p:cNvSpPr>
            <a:spLocks noGrp="1"/>
          </p:cNvSpPr>
          <p:nvPr>
            <p:ph idx="1"/>
          </p:nvPr>
        </p:nvSpPr>
        <p:spPr/>
        <p:txBody>
          <a:bodyPr/>
          <a:lstStyle/>
          <a:p>
            <a:r>
              <a:rPr lang="en-US" dirty="0" smtClean="0"/>
              <a:t>Survey 8</a:t>
            </a:r>
          </a:p>
          <a:p>
            <a:r>
              <a:rPr lang="en-US" dirty="0" smtClean="0"/>
              <a:t>Principal Sign In (SSO)</a:t>
            </a:r>
          </a:p>
          <a:p>
            <a:r>
              <a:rPr lang="en-US" dirty="0" smtClean="0"/>
              <a:t>PMRN Registration</a:t>
            </a:r>
          </a:p>
          <a:p>
            <a:r>
              <a:rPr lang="en-US" dirty="0" smtClean="0"/>
              <a:t>School Configuration</a:t>
            </a:r>
          </a:p>
          <a:p>
            <a:r>
              <a:rPr lang="en-US" dirty="0" smtClean="0"/>
              <a:t>Adding </a:t>
            </a:r>
            <a:r>
              <a:rPr lang="en-US" dirty="0" err="1" smtClean="0"/>
              <a:t>PMRN</a:t>
            </a:r>
            <a:r>
              <a:rPr lang="en-US" dirty="0" smtClean="0"/>
              <a:t> Users</a:t>
            </a:r>
          </a:p>
          <a:p>
            <a:r>
              <a:rPr lang="en-US" dirty="0" smtClean="0"/>
              <a:t>Removing Users</a:t>
            </a:r>
          </a:p>
          <a:p>
            <a:endParaRPr lang="en-US" dirty="0"/>
          </a:p>
        </p:txBody>
      </p:sp>
      <p:sp>
        <p:nvSpPr>
          <p:cNvPr id="7" name="Slide Number Placeholder 6"/>
          <p:cNvSpPr>
            <a:spLocks noGrp="1"/>
          </p:cNvSpPr>
          <p:nvPr>
            <p:ph type="sldNum" sz="quarter" idx="4"/>
          </p:nvPr>
        </p:nvSpPr>
        <p:spPr/>
        <p:txBody>
          <a:bodyPr/>
          <a:lstStyle/>
          <a:p>
            <a:fld id="{D3DF9CC1-2D95-6B44-AD84-8EFF3BE5F0CB}" type="slidenum">
              <a:rPr lang="en-US" smtClean="0"/>
              <a:pPr/>
              <a:t>67</a:t>
            </a:fld>
            <a:endParaRPr lang="en-US" dirty="0"/>
          </a:p>
        </p:txBody>
      </p:sp>
    </p:spTree>
    <p:extLst>
      <p:ext uri="{BB962C8B-B14F-4D97-AF65-F5344CB8AC3E}">
        <p14:creationId xmlns:p14="http://schemas.microsoft.com/office/powerpoint/2010/main" val="19925076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Survey 8</a:t>
            </a:r>
            <a:endParaRPr lang="en-US" dirty="0"/>
          </a:p>
        </p:txBody>
      </p:sp>
      <p:sp>
        <p:nvSpPr>
          <p:cNvPr id="5" name="Content Placeholder 4"/>
          <p:cNvSpPr>
            <a:spLocks noGrp="1"/>
          </p:cNvSpPr>
          <p:nvPr>
            <p:ph idx="1"/>
          </p:nvPr>
        </p:nvSpPr>
        <p:spPr/>
        <p:txBody>
          <a:bodyPr>
            <a:normAutofit/>
          </a:bodyPr>
          <a:lstStyle/>
          <a:p>
            <a:r>
              <a:rPr lang="en-US" dirty="0" smtClean="0"/>
              <a:t>Districts compile a list of students with associated teachers’ names and submits to </a:t>
            </a:r>
            <a:r>
              <a:rPr lang="en-US" dirty="0" err="1" smtClean="0"/>
              <a:t>FLDOE</a:t>
            </a:r>
            <a:r>
              <a:rPr lang="en-US" dirty="0" smtClean="0"/>
              <a:t> </a:t>
            </a:r>
            <a:r>
              <a:rPr lang="en-US" dirty="0" err="1" smtClean="0"/>
              <a:t>EIAS</a:t>
            </a:r>
            <a:r>
              <a:rPr lang="en-US" dirty="0" smtClean="0"/>
              <a:t> office</a:t>
            </a:r>
          </a:p>
          <a:p>
            <a:pPr lvl="1"/>
            <a:r>
              <a:rPr lang="en-US" dirty="0" smtClean="0"/>
              <a:t>This list populates the </a:t>
            </a:r>
            <a:r>
              <a:rPr lang="en-US" dirty="0" err="1" smtClean="0"/>
              <a:t>PMRN</a:t>
            </a:r>
            <a:endParaRPr lang="en-US" dirty="0"/>
          </a:p>
          <a:p>
            <a:pPr lvl="1"/>
            <a:r>
              <a:rPr lang="en-US" dirty="0"/>
              <a:t>Districts </a:t>
            </a:r>
            <a:r>
              <a:rPr lang="en-US" dirty="0" smtClean="0"/>
              <a:t>should </a:t>
            </a:r>
            <a:r>
              <a:rPr lang="en-US" dirty="0"/>
              <a:t>only send students in Survey 8 that will be tested in the </a:t>
            </a:r>
            <a:r>
              <a:rPr lang="en-US" dirty="0" err="1" smtClean="0"/>
              <a:t>PMRN</a:t>
            </a:r>
            <a:endParaRPr lang="en-US" dirty="0" smtClean="0"/>
          </a:p>
          <a:p>
            <a:pPr lvl="1"/>
            <a:r>
              <a:rPr lang="en-US" dirty="0" smtClean="0"/>
              <a:t>New students may be added individually by </a:t>
            </a:r>
            <a:r>
              <a:rPr lang="en-US" dirty="0" err="1" smtClean="0"/>
              <a:t>PMRN</a:t>
            </a:r>
            <a:r>
              <a:rPr lang="en-US" dirty="0" smtClean="0"/>
              <a:t> managers</a:t>
            </a:r>
          </a:p>
          <a:p>
            <a:pPr lvl="1"/>
            <a:r>
              <a:rPr lang="en-US" dirty="0" err="1" smtClean="0"/>
              <a:t>FLDOE</a:t>
            </a:r>
            <a:r>
              <a:rPr lang="en-US" dirty="0" smtClean="0"/>
              <a:t> </a:t>
            </a:r>
            <a:r>
              <a:rPr lang="en-US" dirty="0" err="1" smtClean="0"/>
              <a:t>EIAS</a:t>
            </a:r>
            <a:r>
              <a:rPr lang="en-US" dirty="0" smtClean="0"/>
              <a:t> produces a Survey 8 import schedule</a:t>
            </a:r>
            <a:endParaRPr lang="en-US" dirty="0"/>
          </a:p>
          <a:p>
            <a:endParaRPr lang="en-US" dirty="0"/>
          </a:p>
        </p:txBody>
      </p:sp>
      <p:sp>
        <p:nvSpPr>
          <p:cNvPr id="7" name="Slide Number Placeholder 6"/>
          <p:cNvSpPr>
            <a:spLocks noGrp="1"/>
          </p:cNvSpPr>
          <p:nvPr>
            <p:ph type="sldNum" sz="quarter" idx="4"/>
          </p:nvPr>
        </p:nvSpPr>
        <p:spPr/>
        <p:txBody>
          <a:bodyPr/>
          <a:lstStyle/>
          <a:p>
            <a:fld id="{D3DF9CC1-2D95-6B44-AD84-8EFF3BE5F0CB}" type="slidenum">
              <a:rPr lang="en-US" smtClean="0"/>
              <a:pPr/>
              <a:t>68</a:t>
            </a:fld>
            <a:endParaRPr lang="en-US" dirty="0"/>
          </a:p>
        </p:txBody>
      </p:sp>
    </p:spTree>
    <p:extLst>
      <p:ext uri="{BB962C8B-B14F-4D97-AF65-F5344CB8AC3E}">
        <p14:creationId xmlns:p14="http://schemas.microsoft.com/office/powerpoint/2010/main" val="95729037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Survey 8</a:t>
            </a:r>
            <a:endParaRPr lang="en-US" dirty="0"/>
          </a:p>
        </p:txBody>
      </p:sp>
      <p:sp>
        <p:nvSpPr>
          <p:cNvPr id="5" name="Content Placeholder 4"/>
          <p:cNvSpPr>
            <a:spLocks noGrp="1"/>
          </p:cNvSpPr>
          <p:nvPr>
            <p:ph idx="1"/>
          </p:nvPr>
        </p:nvSpPr>
        <p:spPr/>
        <p:txBody>
          <a:bodyPr>
            <a:normAutofit/>
          </a:bodyPr>
          <a:lstStyle/>
          <a:p>
            <a:r>
              <a:rPr lang="en-US" dirty="0"/>
              <a:t>Populating student rosters from Survey 8 data is critical </a:t>
            </a:r>
            <a:r>
              <a:rPr lang="en-US" dirty="0" smtClean="0"/>
              <a:t>because:</a:t>
            </a:r>
          </a:p>
          <a:p>
            <a:pPr lvl="1"/>
            <a:endParaRPr lang="en-US" dirty="0"/>
          </a:p>
          <a:p>
            <a:pPr lvl="1"/>
            <a:r>
              <a:rPr lang="en-US" dirty="0" smtClean="0"/>
              <a:t>It </a:t>
            </a:r>
            <a:r>
              <a:rPr lang="en-US" dirty="0"/>
              <a:t>facilitates </a:t>
            </a:r>
            <a:r>
              <a:rPr lang="en-US" dirty="0" smtClean="0"/>
              <a:t>a more reliable match of students to teachers.</a:t>
            </a:r>
          </a:p>
          <a:p>
            <a:pPr lvl="1"/>
            <a:endParaRPr lang="en-US" dirty="0" smtClean="0"/>
          </a:p>
          <a:p>
            <a:pPr lvl="1"/>
            <a:r>
              <a:rPr lang="en-US" dirty="0" smtClean="0"/>
              <a:t>It allows </a:t>
            </a:r>
            <a:r>
              <a:rPr lang="en-US" dirty="0"/>
              <a:t>the PMRN to attach student historical scores and assist future matching processes.</a:t>
            </a:r>
          </a:p>
          <a:p>
            <a:endParaRPr lang="en-US" dirty="0"/>
          </a:p>
        </p:txBody>
      </p:sp>
      <p:sp>
        <p:nvSpPr>
          <p:cNvPr id="7" name="Slide Number Placeholder 6"/>
          <p:cNvSpPr>
            <a:spLocks noGrp="1"/>
          </p:cNvSpPr>
          <p:nvPr>
            <p:ph type="sldNum" sz="quarter" idx="4"/>
          </p:nvPr>
        </p:nvSpPr>
        <p:spPr/>
        <p:txBody>
          <a:bodyPr/>
          <a:lstStyle/>
          <a:p>
            <a:fld id="{D3DF9CC1-2D95-6B44-AD84-8EFF3BE5F0CB}" type="slidenum">
              <a:rPr lang="en-US" smtClean="0"/>
              <a:pPr/>
              <a:t>69</a:t>
            </a:fld>
            <a:endParaRPr lang="en-US" dirty="0"/>
          </a:p>
        </p:txBody>
      </p:sp>
    </p:spTree>
    <p:extLst>
      <p:ext uri="{BB962C8B-B14F-4D97-AF65-F5344CB8AC3E}">
        <p14:creationId xmlns:p14="http://schemas.microsoft.com/office/powerpoint/2010/main" val="2297918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Integrated Assessment</a:t>
            </a:r>
          </a:p>
        </p:txBody>
      </p:sp>
      <p:sp>
        <p:nvSpPr>
          <p:cNvPr id="3" name="Content Placeholder 2"/>
          <p:cNvSpPr>
            <a:spLocks noGrp="1"/>
          </p:cNvSpPr>
          <p:nvPr>
            <p:ph idx="1"/>
          </p:nvPr>
        </p:nvSpPr>
        <p:spPr/>
        <p:txBody>
          <a:bodyPr>
            <a:normAutofit/>
          </a:bodyPr>
          <a:lstStyle/>
          <a:p>
            <a:r>
              <a:rPr lang="en-US" dirty="0" smtClean="0"/>
              <a:t>Evidence base for data-based decision making </a:t>
            </a:r>
          </a:p>
          <a:p>
            <a:pPr lvl="1"/>
            <a:r>
              <a:rPr lang="en-US" dirty="0" smtClean="0"/>
              <a:t>Screening </a:t>
            </a:r>
            <a:r>
              <a:rPr lang="en-US" dirty="0"/>
              <a:t>Assessments  (FAIR-FS</a:t>
            </a:r>
            <a:r>
              <a:rPr lang="en-US" dirty="0" smtClean="0"/>
              <a:t>)</a:t>
            </a:r>
            <a:endParaRPr lang="en-US" dirty="0"/>
          </a:p>
          <a:p>
            <a:pPr lvl="1"/>
            <a:r>
              <a:rPr lang="en-US" dirty="0"/>
              <a:t>Diagnostic Assessments  (</a:t>
            </a:r>
            <a:r>
              <a:rPr lang="en-US" dirty="0" smtClean="0"/>
              <a:t>FAIR-FS)</a:t>
            </a:r>
            <a:endParaRPr lang="en-US" dirty="0"/>
          </a:p>
          <a:p>
            <a:pPr lvl="1"/>
            <a:r>
              <a:rPr lang="en-US" dirty="0" smtClean="0"/>
              <a:t>Formative </a:t>
            </a:r>
            <a:r>
              <a:rPr lang="en-US" dirty="0"/>
              <a:t>Assessments  (classroom-based</a:t>
            </a:r>
            <a:r>
              <a:rPr lang="en-US" dirty="0" smtClean="0"/>
              <a:t>)</a:t>
            </a:r>
            <a:endParaRPr lang="en-US" dirty="0"/>
          </a:p>
          <a:p>
            <a:pPr lvl="1"/>
            <a:r>
              <a:rPr lang="en-US" dirty="0" smtClean="0"/>
              <a:t>Outcome </a:t>
            </a:r>
            <a:r>
              <a:rPr lang="en-US" dirty="0"/>
              <a:t>Assessments (SAT-10, </a:t>
            </a:r>
            <a:r>
              <a:rPr lang="en-US" dirty="0" smtClean="0"/>
              <a:t>FSA)</a:t>
            </a:r>
            <a:endParaRPr lang="en-US" dirty="0"/>
          </a:p>
          <a:p>
            <a:endParaRPr lang="en-US" dirty="0"/>
          </a:p>
          <a:p>
            <a:endParaRPr lang="en-US" dirty="0"/>
          </a:p>
        </p:txBody>
      </p:sp>
      <p:sp>
        <p:nvSpPr>
          <p:cNvPr id="10" name="Slide Number Placeholder 9"/>
          <p:cNvSpPr>
            <a:spLocks noGrp="1"/>
          </p:cNvSpPr>
          <p:nvPr>
            <p:ph type="sldNum" sz="quarter" idx="4"/>
          </p:nvPr>
        </p:nvSpPr>
        <p:spPr/>
        <p:txBody>
          <a:bodyPr/>
          <a:lstStyle/>
          <a:p>
            <a:fld id="{D3DF9CC1-2D95-6B44-AD84-8EFF3BE5F0CB}" type="slidenum">
              <a:rPr lang="en-US" smtClean="0"/>
              <a:pPr/>
              <a:t>7</a:t>
            </a:fld>
            <a:endParaRPr lang="en-US" dirty="0"/>
          </a:p>
        </p:txBody>
      </p:sp>
    </p:spTree>
    <p:extLst>
      <p:ext uri="{BB962C8B-B14F-4D97-AF65-F5344CB8AC3E}">
        <p14:creationId xmlns:p14="http://schemas.microsoft.com/office/powerpoint/2010/main" val="124671133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Survey 8</a:t>
            </a:r>
            <a:endParaRPr lang="en-US" dirty="0"/>
          </a:p>
        </p:txBody>
      </p:sp>
      <p:sp>
        <p:nvSpPr>
          <p:cNvPr id="5" name="Content Placeholder 4"/>
          <p:cNvSpPr>
            <a:spLocks noGrp="1"/>
          </p:cNvSpPr>
          <p:nvPr>
            <p:ph idx="1"/>
          </p:nvPr>
        </p:nvSpPr>
        <p:spPr/>
        <p:txBody>
          <a:bodyPr>
            <a:normAutofit fontScale="77500" lnSpcReduction="20000"/>
          </a:bodyPr>
          <a:lstStyle/>
          <a:p>
            <a:r>
              <a:rPr lang="en-US" dirty="0" smtClean="0"/>
              <a:t>The PMRN imports two </a:t>
            </a:r>
            <a:r>
              <a:rPr lang="en-US" dirty="0"/>
              <a:t>files </a:t>
            </a:r>
            <a:r>
              <a:rPr lang="en-US" dirty="0" smtClean="0"/>
              <a:t>provided </a:t>
            </a:r>
            <a:r>
              <a:rPr lang="en-US" dirty="0"/>
              <a:t>by </a:t>
            </a:r>
            <a:r>
              <a:rPr lang="en-US" dirty="0" smtClean="0"/>
              <a:t>the EIAS </a:t>
            </a:r>
            <a:r>
              <a:rPr lang="en-US" dirty="0"/>
              <a:t>office </a:t>
            </a:r>
            <a:r>
              <a:rPr lang="en-US" dirty="0" smtClean="0"/>
              <a:t>at </a:t>
            </a:r>
            <a:r>
              <a:rPr lang="en-US" dirty="0"/>
              <a:t>each iteration of Survey 8 – a staff file and a student file.</a:t>
            </a:r>
          </a:p>
          <a:p>
            <a:endParaRPr lang="en-US" dirty="0"/>
          </a:p>
          <a:p>
            <a:r>
              <a:rPr lang="en-US" dirty="0"/>
              <a:t>In the student file, the important fields are the student’s Identifier AND the student’s responsible </a:t>
            </a:r>
            <a:r>
              <a:rPr lang="en-US" dirty="0" smtClean="0"/>
              <a:t>instructor(s).</a:t>
            </a:r>
            <a:endParaRPr lang="en-US" dirty="0"/>
          </a:p>
          <a:p>
            <a:endParaRPr lang="en-US" dirty="0"/>
          </a:p>
          <a:p>
            <a:r>
              <a:rPr lang="en-US" dirty="0"/>
              <a:t>In the staff file, the important field is the teacher’s </a:t>
            </a:r>
            <a:r>
              <a:rPr lang="en-US" dirty="0" smtClean="0"/>
              <a:t>Florida employee identification number.</a:t>
            </a:r>
            <a:endParaRPr lang="en-US" dirty="0"/>
          </a:p>
          <a:p>
            <a:endParaRPr lang="en-US" dirty="0"/>
          </a:p>
          <a:p>
            <a:r>
              <a:rPr lang="en-US" dirty="0"/>
              <a:t>The students in the student file are matched to teachers in the staff file through the responsible instructor record (where it matches). </a:t>
            </a:r>
            <a:r>
              <a:rPr lang="en-US" dirty="0" smtClean="0"/>
              <a:t>Aggregated reports for teachers </a:t>
            </a:r>
            <a:r>
              <a:rPr lang="en-US" dirty="0"/>
              <a:t>are created from this information.</a:t>
            </a:r>
          </a:p>
          <a:p>
            <a:endParaRPr lang="en-US" dirty="0"/>
          </a:p>
        </p:txBody>
      </p:sp>
      <p:sp>
        <p:nvSpPr>
          <p:cNvPr id="7" name="Slide Number Placeholder 6"/>
          <p:cNvSpPr>
            <a:spLocks noGrp="1"/>
          </p:cNvSpPr>
          <p:nvPr>
            <p:ph type="sldNum" sz="quarter" idx="4"/>
          </p:nvPr>
        </p:nvSpPr>
        <p:spPr/>
        <p:txBody>
          <a:bodyPr/>
          <a:lstStyle/>
          <a:p>
            <a:fld id="{D3DF9CC1-2D95-6B44-AD84-8EFF3BE5F0CB}" type="slidenum">
              <a:rPr lang="en-US" smtClean="0"/>
              <a:pPr/>
              <a:t>70</a:t>
            </a:fld>
            <a:endParaRPr lang="en-US" dirty="0"/>
          </a:p>
        </p:txBody>
      </p:sp>
    </p:spTree>
    <p:extLst>
      <p:ext uri="{BB962C8B-B14F-4D97-AF65-F5344CB8AC3E}">
        <p14:creationId xmlns:p14="http://schemas.microsoft.com/office/powerpoint/2010/main" val="41023987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Survey 8</a:t>
            </a:r>
            <a:endParaRPr lang="en-US" dirty="0"/>
          </a:p>
        </p:txBody>
      </p:sp>
      <p:sp>
        <p:nvSpPr>
          <p:cNvPr id="5" name="Content Placeholder 4"/>
          <p:cNvSpPr>
            <a:spLocks noGrp="1"/>
          </p:cNvSpPr>
          <p:nvPr>
            <p:ph sz="half" idx="1"/>
          </p:nvPr>
        </p:nvSpPr>
        <p:spPr/>
        <p:txBody>
          <a:bodyPr>
            <a:normAutofit fontScale="92500" lnSpcReduction="10000"/>
          </a:bodyPr>
          <a:lstStyle/>
          <a:p>
            <a:r>
              <a:rPr lang="en-US" dirty="0" smtClean="0"/>
              <a:t>Student </a:t>
            </a:r>
            <a:r>
              <a:rPr lang="en-US" dirty="0"/>
              <a:t>file fields </a:t>
            </a:r>
            <a:r>
              <a:rPr lang="en-US" dirty="0" smtClean="0"/>
              <a:t>updated/used:</a:t>
            </a:r>
          </a:p>
          <a:p>
            <a:pPr lvl="1"/>
            <a:endParaRPr lang="en-US" dirty="0"/>
          </a:p>
          <a:p>
            <a:pPr lvl="1"/>
            <a:r>
              <a:rPr lang="en-US" dirty="0" smtClean="0"/>
              <a:t>Identifier</a:t>
            </a:r>
          </a:p>
          <a:p>
            <a:pPr lvl="1"/>
            <a:r>
              <a:rPr lang="en-US" dirty="0" smtClean="0"/>
              <a:t>Identifier Alias</a:t>
            </a:r>
          </a:p>
          <a:p>
            <a:pPr lvl="1"/>
            <a:r>
              <a:rPr lang="en-US" dirty="0" smtClean="0"/>
              <a:t>District</a:t>
            </a:r>
          </a:p>
          <a:p>
            <a:pPr lvl="1"/>
            <a:r>
              <a:rPr lang="en-US" dirty="0" smtClean="0"/>
              <a:t>School</a:t>
            </a:r>
          </a:p>
          <a:p>
            <a:pPr lvl="1"/>
            <a:r>
              <a:rPr lang="en-US" dirty="0" smtClean="0"/>
              <a:t>Last Name</a:t>
            </a:r>
          </a:p>
          <a:p>
            <a:pPr lvl="1"/>
            <a:r>
              <a:rPr lang="en-US" dirty="0" smtClean="0"/>
              <a:t>First Name</a:t>
            </a:r>
          </a:p>
          <a:p>
            <a:pPr lvl="1"/>
            <a:r>
              <a:rPr lang="en-US" dirty="0" smtClean="0"/>
              <a:t>Middle Name</a:t>
            </a:r>
          </a:p>
          <a:p>
            <a:pPr lvl="1"/>
            <a:r>
              <a:rPr lang="en-US" dirty="0" smtClean="0"/>
              <a:t>Date </a:t>
            </a:r>
            <a:r>
              <a:rPr lang="en-US" dirty="0"/>
              <a:t>of </a:t>
            </a:r>
            <a:r>
              <a:rPr lang="en-US" dirty="0" smtClean="0"/>
              <a:t>Birth</a:t>
            </a:r>
          </a:p>
          <a:p>
            <a:pPr lvl="1"/>
            <a:r>
              <a:rPr lang="en-US" dirty="0" smtClean="0"/>
              <a:t>Responsible </a:t>
            </a:r>
            <a:r>
              <a:rPr lang="en-US" dirty="0"/>
              <a:t>Instructor</a:t>
            </a:r>
          </a:p>
          <a:p>
            <a:endParaRPr lang="en-US" dirty="0"/>
          </a:p>
        </p:txBody>
      </p:sp>
      <p:sp>
        <p:nvSpPr>
          <p:cNvPr id="2" name="Content Placeholder 1"/>
          <p:cNvSpPr>
            <a:spLocks noGrp="1"/>
          </p:cNvSpPr>
          <p:nvPr>
            <p:ph sz="half" idx="2"/>
          </p:nvPr>
        </p:nvSpPr>
        <p:spPr/>
        <p:txBody>
          <a:bodyPr>
            <a:normAutofit fontScale="92500" lnSpcReduction="10000"/>
          </a:bodyPr>
          <a:lstStyle/>
          <a:p>
            <a:r>
              <a:rPr lang="en-US" dirty="0"/>
              <a:t>Staff file fields updated/used:</a:t>
            </a:r>
          </a:p>
          <a:p>
            <a:pPr lvl="1"/>
            <a:endParaRPr lang="en-US" dirty="0"/>
          </a:p>
          <a:p>
            <a:pPr lvl="1"/>
            <a:r>
              <a:rPr lang="en-US" dirty="0"/>
              <a:t>District</a:t>
            </a:r>
          </a:p>
          <a:p>
            <a:pPr lvl="1"/>
            <a:r>
              <a:rPr lang="en-US" dirty="0"/>
              <a:t>School</a:t>
            </a:r>
          </a:p>
          <a:p>
            <a:pPr lvl="1"/>
            <a:r>
              <a:rPr lang="en-US" dirty="0" smtClean="0"/>
              <a:t>Florida employee identification </a:t>
            </a:r>
            <a:r>
              <a:rPr lang="en-US" dirty="0"/>
              <a:t>number</a:t>
            </a:r>
          </a:p>
          <a:p>
            <a:pPr lvl="1"/>
            <a:r>
              <a:rPr lang="en-US" dirty="0"/>
              <a:t>Last Name</a:t>
            </a:r>
          </a:p>
          <a:p>
            <a:pPr lvl="1"/>
            <a:r>
              <a:rPr lang="en-US" dirty="0"/>
              <a:t>First Name</a:t>
            </a:r>
          </a:p>
          <a:p>
            <a:pPr marL="0" indent="0">
              <a:buNone/>
            </a:pPr>
            <a:endParaRPr lang="en-US" dirty="0"/>
          </a:p>
        </p:txBody>
      </p:sp>
      <p:sp>
        <p:nvSpPr>
          <p:cNvPr id="6" name="Content Placeholder 4"/>
          <p:cNvSpPr txBox="1">
            <a:spLocks/>
          </p:cNvSpPr>
          <p:nvPr/>
        </p:nvSpPr>
        <p:spPr>
          <a:xfrm>
            <a:off x="4847415" y="3108962"/>
            <a:ext cx="4029299" cy="268692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9" name="Slide Number Placeholder 8"/>
          <p:cNvSpPr>
            <a:spLocks noGrp="1"/>
          </p:cNvSpPr>
          <p:nvPr>
            <p:ph type="sldNum" sz="quarter" idx="4"/>
          </p:nvPr>
        </p:nvSpPr>
        <p:spPr/>
        <p:txBody>
          <a:bodyPr/>
          <a:lstStyle/>
          <a:p>
            <a:fld id="{D3DF9CC1-2D95-6B44-AD84-8EFF3BE5F0CB}" type="slidenum">
              <a:rPr lang="en-US" smtClean="0"/>
              <a:pPr/>
              <a:t>71</a:t>
            </a:fld>
            <a:endParaRPr lang="en-US" dirty="0"/>
          </a:p>
        </p:txBody>
      </p:sp>
    </p:spTree>
    <p:extLst>
      <p:ext uri="{BB962C8B-B14F-4D97-AF65-F5344CB8AC3E}">
        <p14:creationId xmlns:p14="http://schemas.microsoft.com/office/powerpoint/2010/main" val="367150504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Principal First Sign In</a:t>
            </a:r>
            <a:endParaRPr lang="en-US" dirty="0"/>
          </a:p>
        </p:txBody>
      </p:sp>
      <p:sp>
        <p:nvSpPr>
          <p:cNvPr id="5" name="Content Placeholder 4"/>
          <p:cNvSpPr>
            <a:spLocks noGrp="1"/>
          </p:cNvSpPr>
          <p:nvPr>
            <p:ph idx="1"/>
          </p:nvPr>
        </p:nvSpPr>
        <p:spPr/>
        <p:txBody>
          <a:bodyPr/>
          <a:lstStyle/>
          <a:p>
            <a:r>
              <a:rPr lang="en-US" dirty="0" smtClean="0"/>
              <a:t>Beginning of School Year</a:t>
            </a:r>
          </a:p>
          <a:p>
            <a:pPr lvl="1"/>
            <a:r>
              <a:rPr lang="en-US" dirty="0" smtClean="0"/>
              <a:t>Principal (SL1 User) is the only User at a school</a:t>
            </a:r>
          </a:p>
          <a:p>
            <a:r>
              <a:rPr lang="en-US" dirty="0" smtClean="0"/>
              <a:t>Principal will add PMRN Manager as User</a:t>
            </a:r>
          </a:p>
          <a:p>
            <a:pPr lvl="1"/>
            <a:r>
              <a:rPr lang="en-US" dirty="0" smtClean="0"/>
              <a:t>PMRN Manager is the School Level 2 (SL2) User</a:t>
            </a:r>
          </a:p>
        </p:txBody>
      </p:sp>
      <p:sp>
        <p:nvSpPr>
          <p:cNvPr id="7" name="Slide Number Placeholder 6"/>
          <p:cNvSpPr>
            <a:spLocks noGrp="1"/>
          </p:cNvSpPr>
          <p:nvPr>
            <p:ph type="sldNum" sz="quarter" idx="4"/>
          </p:nvPr>
        </p:nvSpPr>
        <p:spPr/>
        <p:txBody>
          <a:bodyPr/>
          <a:lstStyle/>
          <a:p>
            <a:fld id="{D3DF9CC1-2D95-6B44-AD84-8EFF3BE5F0CB}" type="slidenum">
              <a:rPr lang="en-US" smtClean="0"/>
              <a:pPr/>
              <a:t>72</a:t>
            </a:fld>
            <a:endParaRPr lang="en-US" dirty="0"/>
          </a:p>
        </p:txBody>
      </p:sp>
    </p:spTree>
    <p:extLst>
      <p:ext uri="{BB962C8B-B14F-4D97-AF65-F5344CB8AC3E}">
        <p14:creationId xmlns:p14="http://schemas.microsoft.com/office/powerpoint/2010/main" val="39457963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Principal First Sign In</a:t>
            </a:r>
            <a:endParaRPr lang="en-US" dirty="0"/>
          </a:p>
        </p:txBody>
      </p:sp>
      <p:sp>
        <p:nvSpPr>
          <p:cNvPr id="5" name="Content Placeholder 4"/>
          <p:cNvSpPr>
            <a:spLocks noGrp="1"/>
          </p:cNvSpPr>
          <p:nvPr>
            <p:ph idx="1"/>
          </p:nvPr>
        </p:nvSpPr>
        <p:spPr>
          <a:xfrm>
            <a:off x="457200" y="2197101"/>
            <a:ext cx="5194300" cy="3060700"/>
          </a:xfrm>
        </p:spPr>
        <p:txBody>
          <a:bodyPr/>
          <a:lstStyle/>
          <a:p>
            <a:r>
              <a:rPr lang="en-US" dirty="0" smtClean="0"/>
              <a:t>To access the PMRN via SSO</a:t>
            </a:r>
          </a:p>
          <a:p>
            <a:pPr lvl="1"/>
            <a:r>
              <a:rPr lang="en-US" dirty="0" smtClean="0"/>
              <a:t>SSO Portal Home Page </a:t>
            </a:r>
            <a:r>
              <a:rPr lang="en-US" dirty="0" smtClean="0">
                <a:hlinkClick r:id="rId3"/>
              </a:rPr>
              <a:t>http://www.fldoe.org/SSO</a:t>
            </a:r>
            <a:endParaRPr lang="en-US" dirty="0" smtClean="0"/>
          </a:p>
          <a:p>
            <a:pPr lvl="1"/>
            <a:r>
              <a:rPr lang="en-US" dirty="0" smtClean="0"/>
              <a:t>Click </a:t>
            </a:r>
            <a:r>
              <a:rPr lang="en-US" b="1" dirty="0" smtClean="0"/>
              <a:t>Log In </a:t>
            </a:r>
            <a:r>
              <a:rPr lang="en-US" dirty="0" smtClean="0"/>
              <a:t>button</a:t>
            </a:r>
          </a:p>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8254" y="2211388"/>
            <a:ext cx="2839646" cy="304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5918200" y="3378200"/>
            <a:ext cx="2540000" cy="9017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4"/>
          </p:nvPr>
        </p:nvSpPr>
        <p:spPr/>
        <p:txBody>
          <a:bodyPr/>
          <a:lstStyle/>
          <a:p>
            <a:fld id="{D3DF9CC1-2D95-6B44-AD84-8EFF3BE5F0CB}" type="slidenum">
              <a:rPr lang="en-US" smtClean="0"/>
              <a:pPr/>
              <a:t>73</a:t>
            </a:fld>
            <a:endParaRPr lang="en-US" dirty="0"/>
          </a:p>
        </p:txBody>
      </p:sp>
    </p:spTree>
    <p:extLst>
      <p:ext uri="{BB962C8B-B14F-4D97-AF65-F5344CB8AC3E}">
        <p14:creationId xmlns:p14="http://schemas.microsoft.com/office/powerpoint/2010/main" val="23130946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Principal First Sign In</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1644650"/>
            <a:ext cx="6515100" cy="4305891"/>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Oval 1"/>
          <p:cNvSpPr/>
          <p:nvPr/>
        </p:nvSpPr>
        <p:spPr>
          <a:xfrm>
            <a:off x="6121400" y="2476500"/>
            <a:ext cx="1689100" cy="17526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4"/>
          </p:nvPr>
        </p:nvSpPr>
        <p:spPr/>
        <p:txBody>
          <a:bodyPr/>
          <a:lstStyle/>
          <a:p>
            <a:fld id="{D3DF9CC1-2D95-6B44-AD84-8EFF3BE5F0CB}" type="slidenum">
              <a:rPr lang="en-US" smtClean="0"/>
              <a:pPr/>
              <a:t>74</a:t>
            </a:fld>
            <a:endParaRPr lang="en-US" dirty="0"/>
          </a:p>
        </p:txBody>
      </p:sp>
    </p:spTree>
    <p:extLst>
      <p:ext uri="{BB962C8B-B14F-4D97-AF65-F5344CB8AC3E}">
        <p14:creationId xmlns:p14="http://schemas.microsoft.com/office/powerpoint/2010/main" val="252253860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Principal First Sign In</a:t>
            </a:r>
            <a:endParaRPr lang="en-US" dirty="0"/>
          </a:p>
        </p:txBody>
      </p:sp>
      <p:sp>
        <p:nvSpPr>
          <p:cNvPr id="5" name="Content Placeholder 4"/>
          <p:cNvSpPr>
            <a:spLocks noGrp="1"/>
          </p:cNvSpPr>
          <p:nvPr>
            <p:ph idx="1"/>
          </p:nvPr>
        </p:nvSpPr>
        <p:spPr>
          <a:xfrm>
            <a:off x="457200" y="1600201"/>
            <a:ext cx="8229600" cy="494506"/>
          </a:xfrm>
        </p:spPr>
        <p:txBody>
          <a:bodyPr>
            <a:normAutofit lnSpcReduction="10000"/>
          </a:bodyPr>
          <a:lstStyle/>
          <a:p>
            <a:pPr marL="342900" lvl="1" indent="-342900">
              <a:buFont typeface="Arial"/>
              <a:buChar char="•"/>
            </a:pPr>
            <a:r>
              <a:rPr lang="en-US" dirty="0"/>
              <a:t>Organization Selection </a:t>
            </a:r>
            <a:r>
              <a:rPr lang="en-US" dirty="0" smtClean="0"/>
              <a:t>page</a:t>
            </a:r>
          </a:p>
        </p:txBody>
      </p:sp>
      <p:sp>
        <p:nvSpPr>
          <p:cNvPr id="6" name="Content Placeholder 4"/>
          <p:cNvSpPr txBox="1">
            <a:spLocks/>
          </p:cNvSpPr>
          <p:nvPr/>
        </p:nvSpPr>
        <p:spPr>
          <a:xfrm>
            <a:off x="457200" y="4469608"/>
            <a:ext cx="8229600" cy="2045492"/>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Hosted Users</a:t>
            </a:r>
          </a:p>
          <a:p>
            <a:pPr lvl="1"/>
            <a:r>
              <a:rPr lang="en-US" sz="2400" dirty="0" smtClean="0"/>
              <a:t>From drop-down menu, Select “SSO Hosted Users”</a:t>
            </a:r>
          </a:p>
          <a:p>
            <a:r>
              <a:rPr lang="en-US" sz="2800" dirty="0" smtClean="0"/>
              <a:t>Federated Users</a:t>
            </a:r>
          </a:p>
          <a:p>
            <a:pPr lvl="1"/>
            <a:r>
              <a:rPr lang="en-US" sz="2400" dirty="0" smtClean="0"/>
              <a:t>From drop-down menu, select User District</a:t>
            </a:r>
          </a:p>
          <a:p>
            <a:r>
              <a:rPr lang="en-US" sz="2800" dirty="0" smtClean="0"/>
              <a:t>Click </a:t>
            </a:r>
            <a:r>
              <a:rPr lang="en-US" sz="2800" b="1" dirty="0" smtClean="0"/>
              <a:t>Continue to Sign In </a:t>
            </a:r>
            <a:r>
              <a:rPr lang="en-US" sz="2800" dirty="0" smtClean="0"/>
              <a:t>button</a:t>
            </a:r>
            <a:endParaRPr lang="en-US" sz="2800" dirty="0"/>
          </a:p>
        </p:txBody>
      </p:sp>
      <p:grpSp>
        <p:nvGrpSpPr>
          <p:cNvPr id="2" name="Group 1"/>
          <p:cNvGrpSpPr/>
          <p:nvPr/>
        </p:nvGrpSpPr>
        <p:grpSpPr>
          <a:xfrm>
            <a:off x="2587624" y="2157413"/>
            <a:ext cx="3965575" cy="2157945"/>
            <a:chOff x="2587624" y="2157413"/>
            <a:chExt cx="3965575" cy="2157945"/>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0324" y="2157413"/>
              <a:ext cx="3952875" cy="2157945"/>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3" name="Oval 2"/>
            <p:cNvSpPr/>
            <p:nvPr/>
          </p:nvSpPr>
          <p:spPr>
            <a:xfrm>
              <a:off x="2587624" y="3492500"/>
              <a:ext cx="2974976" cy="4191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Slide Number Placeholder 9"/>
          <p:cNvSpPr>
            <a:spLocks noGrp="1"/>
          </p:cNvSpPr>
          <p:nvPr>
            <p:ph type="sldNum" sz="quarter" idx="4"/>
          </p:nvPr>
        </p:nvSpPr>
        <p:spPr/>
        <p:txBody>
          <a:bodyPr/>
          <a:lstStyle/>
          <a:p>
            <a:fld id="{D3DF9CC1-2D95-6B44-AD84-8EFF3BE5F0CB}" type="slidenum">
              <a:rPr lang="en-US" smtClean="0"/>
              <a:pPr/>
              <a:t>75</a:t>
            </a:fld>
            <a:endParaRPr lang="en-US" dirty="0"/>
          </a:p>
        </p:txBody>
      </p:sp>
    </p:spTree>
    <p:extLst>
      <p:ext uri="{BB962C8B-B14F-4D97-AF65-F5344CB8AC3E}">
        <p14:creationId xmlns:p14="http://schemas.microsoft.com/office/powerpoint/2010/main" val="167336082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Principal First Sign In</a:t>
            </a:r>
            <a:br>
              <a:rPr lang="en-US" dirty="0" smtClean="0"/>
            </a:br>
            <a:r>
              <a:rPr lang="en-US" dirty="0" smtClean="0"/>
              <a:t>Hosted User</a:t>
            </a:r>
            <a:endParaRPr lang="en-US" dirty="0"/>
          </a:p>
        </p:txBody>
      </p:sp>
      <p:sp>
        <p:nvSpPr>
          <p:cNvPr id="5" name="Content Placeholder 4"/>
          <p:cNvSpPr>
            <a:spLocks noGrp="1"/>
          </p:cNvSpPr>
          <p:nvPr>
            <p:ph idx="1"/>
          </p:nvPr>
        </p:nvSpPr>
        <p:spPr>
          <a:xfrm>
            <a:off x="457200" y="1930400"/>
            <a:ext cx="8229600" cy="4114799"/>
          </a:xfrm>
        </p:spPr>
        <p:txBody>
          <a:bodyPr>
            <a:normAutofit/>
          </a:bodyPr>
          <a:lstStyle/>
          <a:p>
            <a:r>
              <a:rPr lang="en-US" dirty="0" smtClean="0"/>
              <a:t>Via the FLDOE SSO Sign In Page</a:t>
            </a:r>
          </a:p>
          <a:p>
            <a:pPr lvl="1"/>
            <a:r>
              <a:rPr lang="en-US" dirty="0" smtClean="0"/>
              <a:t>Enter User Name</a:t>
            </a:r>
          </a:p>
          <a:p>
            <a:pPr lvl="1"/>
            <a:r>
              <a:rPr lang="en-US" dirty="0" smtClean="0"/>
              <a:t>Enter Password</a:t>
            </a:r>
          </a:p>
          <a:p>
            <a:pPr lvl="1"/>
            <a:r>
              <a:rPr lang="en-US" dirty="0" smtClean="0"/>
              <a:t>Click </a:t>
            </a:r>
            <a:r>
              <a:rPr lang="en-US" b="1" dirty="0" smtClean="0"/>
              <a:t>Sign In</a:t>
            </a:r>
          </a:p>
          <a:p>
            <a:endParaRPr lang="en-US" dirty="0" smtClean="0"/>
          </a:p>
          <a:p>
            <a:r>
              <a:rPr lang="en-US" dirty="0" smtClean="0"/>
              <a:t>Forgot Password?</a:t>
            </a:r>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0024" y="2649538"/>
            <a:ext cx="4537325" cy="3090862"/>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Oval 1"/>
          <p:cNvSpPr/>
          <p:nvPr/>
        </p:nvSpPr>
        <p:spPr>
          <a:xfrm>
            <a:off x="4978400" y="3835400"/>
            <a:ext cx="1854200" cy="6096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6172200" y="4445000"/>
            <a:ext cx="749300" cy="3683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4"/>
          </p:nvPr>
        </p:nvSpPr>
        <p:spPr/>
        <p:txBody>
          <a:bodyPr/>
          <a:lstStyle/>
          <a:p>
            <a:fld id="{D3DF9CC1-2D95-6B44-AD84-8EFF3BE5F0CB}" type="slidenum">
              <a:rPr lang="en-US" smtClean="0"/>
              <a:pPr/>
              <a:t>76</a:t>
            </a:fld>
            <a:endParaRPr lang="en-US" dirty="0"/>
          </a:p>
        </p:txBody>
      </p:sp>
    </p:spTree>
    <p:extLst>
      <p:ext uri="{BB962C8B-B14F-4D97-AF65-F5344CB8AC3E}">
        <p14:creationId xmlns:p14="http://schemas.microsoft.com/office/powerpoint/2010/main" val="166575437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Principal First Sign In</a:t>
            </a:r>
            <a:br>
              <a:rPr lang="en-US" dirty="0" smtClean="0"/>
            </a:br>
            <a:r>
              <a:rPr lang="en-US" dirty="0" smtClean="0"/>
              <a:t>Federated User</a:t>
            </a:r>
            <a:endParaRPr lang="en-US" dirty="0"/>
          </a:p>
        </p:txBody>
      </p:sp>
      <p:sp>
        <p:nvSpPr>
          <p:cNvPr id="6" name="Content Placeholder 4"/>
          <p:cNvSpPr>
            <a:spLocks noGrp="1"/>
          </p:cNvSpPr>
          <p:nvPr>
            <p:ph idx="1"/>
          </p:nvPr>
        </p:nvSpPr>
        <p:spPr>
          <a:xfrm>
            <a:off x="457200" y="1638302"/>
            <a:ext cx="5334000" cy="1523998"/>
          </a:xfrm>
        </p:spPr>
        <p:txBody>
          <a:bodyPr>
            <a:normAutofit fontScale="85000" lnSpcReduction="20000"/>
          </a:bodyPr>
          <a:lstStyle/>
          <a:p>
            <a:r>
              <a:rPr lang="en-US" dirty="0" smtClean="0"/>
              <a:t>Via the District SSO Sign In Page</a:t>
            </a:r>
          </a:p>
          <a:p>
            <a:pPr lvl="1"/>
            <a:r>
              <a:rPr lang="en-US" dirty="0" smtClean="0"/>
              <a:t>Enter User Name</a:t>
            </a:r>
          </a:p>
          <a:p>
            <a:pPr lvl="1"/>
            <a:r>
              <a:rPr lang="en-US" dirty="0" smtClean="0"/>
              <a:t>Enter Password</a:t>
            </a:r>
          </a:p>
          <a:p>
            <a:pPr lvl="1"/>
            <a:r>
              <a:rPr lang="en-US" dirty="0" smtClean="0"/>
              <a:t>Click </a:t>
            </a:r>
            <a:r>
              <a:rPr lang="en-US" b="1" dirty="0" smtClean="0"/>
              <a:t>Sign In </a:t>
            </a:r>
            <a:r>
              <a:rPr lang="en-US" dirty="0" smtClean="0"/>
              <a:t>or </a:t>
            </a:r>
            <a:r>
              <a:rPr lang="en-US" b="1" dirty="0" smtClean="0"/>
              <a:t>Login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3004898"/>
            <a:ext cx="2713037" cy="3189473"/>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3981" y="3276599"/>
            <a:ext cx="3063081" cy="2917772"/>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Oval 1"/>
          <p:cNvSpPr/>
          <p:nvPr/>
        </p:nvSpPr>
        <p:spPr>
          <a:xfrm>
            <a:off x="3048000" y="4548834"/>
            <a:ext cx="1219200" cy="116616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5067300" y="4229101"/>
            <a:ext cx="2463800" cy="16256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1285081" y="4561534"/>
            <a:ext cx="1674019" cy="442267"/>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4"/>
          </p:nvPr>
        </p:nvSpPr>
        <p:spPr/>
        <p:txBody>
          <a:bodyPr/>
          <a:lstStyle/>
          <a:p>
            <a:fld id="{D3DF9CC1-2D95-6B44-AD84-8EFF3BE5F0CB}" type="slidenum">
              <a:rPr lang="en-US" smtClean="0"/>
              <a:pPr/>
              <a:t>77</a:t>
            </a:fld>
            <a:endParaRPr lang="en-US" dirty="0"/>
          </a:p>
        </p:txBody>
      </p:sp>
    </p:spTree>
    <p:extLst>
      <p:ext uri="{BB962C8B-B14F-4D97-AF65-F5344CB8AC3E}">
        <p14:creationId xmlns:p14="http://schemas.microsoft.com/office/powerpoint/2010/main" val="223656366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PMRN Registration</a:t>
            </a:r>
            <a:endParaRPr lang="en-US" dirty="0"/>
          </a:p>
        </p:txBody>
      </p:sp>
      <p:sp>
        <p:nvSpPr>
          <p:cNvPr id="5" name="Content Placeholder 4"/>
          <p:cNvSpPr>
            <a:spLocks noGrp="1"/>
          </p:cNvSpPr>
          <p:nvPr>
            <p:ph idx="1"/>
          </p:nvPr>
        </p:nvSpPr>
        <p:spPr>
          <a:xfrm>
            <a:off x="457200" y="1600200"/>
            <a:ext cx="4357688" cy="4525963"/>
          </a:xfrm>
        </p:spPr>
        <p:txBody>
          <a:bodyPr/>
          <a:lstStyle/>
          <a:p>
            <a:r>
              <a:rPr lang="en-US" dirty="0" smtClean="0"/>
              <a:t>Access to the PMRN administration begins with school registration</a:t>
            </a:r>
          </a:p>
          <a:p>
            <a:endParaRPr lang="en-US" dirty="0" smtClean="0"/>
          </a:p>
          <a:p>
            <a:r>
              <a:rPr lang="en-US" dirty="0" smtClean="0"/>
              <a:t>PMRN Registration is completed by the school’s principal</a:t>
            </a:r>
          </a:p>
          <a:p>
            <a:endParaRPr lang="en-US" dirty="0" smtClean="0"/>
          </a:p>
          <a:p>
            <a:endParaRPr lang="en-US" dirty="0" smtClean="0"/>
          </a:p>
        </p:txBody>
      </p:sp>
      <p:pic>
        <p:nvPicPr>
          <p:cNvPr id="1027" name="Picture 3" descr="C:\Users\jelliott\AppData\Local\Microsoft\Windows\Temporary Internet Files\Content.IE5\WGTWI8NU\MC900056749[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4887" y="2174900"/>
            <a:ext cx="3547097" cy="2639988"/>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4"/>
          </p:nvPr>
        </p:nvSpPr>
        <p:spPr/>
        <p:txBody>
          <a:bodyPr/>
          <a:lstStyle/>
          <a:p>
            <a:fld id="{D3DF9CC1-2D95-6B44-AD84-8EFF3BE5F0CB}" type="slidenum">
              <a:rPr lang="en-US" smtClean="0"/>
              <a:pPr/>
              <a:t>78</a:t>
            </a:fld>
            <a:endParaRPr lang="en-US" dirty="0"/>
          </a:p>
        </p:txBody>
      </p:sp>
    </p:spTree>
    <p:extLst>
      <p:ext uri="{BB962C8B-B14F-4D97-AF65-F5344CB8AC3E}">
        <p14:creationId xmlns:p14="http://schemas.microsoft.com/office/powerpoint/2010/main" val="168029166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PMRN Registration</a:t>
            </a:r>
            <a:endParaRPr lang="en-US" dirty="0"/>
          </a:p>
        </p:txBody>
      </p:sp>
      <p:sp>
        <p:nvSpPr>
          <p:cNvPr id="5" name="Content Placeholder 4"/>
          <p:cNvSpPr>
            <a:spLocks noGrp="1"/>
          </p:cNvSpPr>
          <p:nvPr>
            <p:ph idx="1"/>
          </p:nvPr>
        </p:nvSpPr>
        <p:spPr>
          <a:xfrm>
            <a:off x="457200" y="1600200"/>
            <a:ext cx="8229599" cy="4525963"/>
          </a:xfrm>
        </p:spPr>
        <p:txBody>
          <a:bodyPr/>
          <a:lstStyle/>
          <a:p>
            <a:r>
              <a:rPr lang="en-US" dirty="0" smtClean="0"/>
              <a:t>After acquiring </a:t>
            </a:r>
            <a:r>
              <a:rPr lang="en-US" dirty="0" err="1" smtClean="0"/>
              <a:t>SSO</a:t>
            </a:r>
            <a:r>
              <a:rPr lang="en-US" dirty="0" smtClean="0"/>
              <a:t> credentials</a:t>
            </a:r>
          </a:p>
          <a:p>
            <a:pPr lvl="1"/>
            <a:r>
              <a:rPr lang="en-US" dirty="0" smtClean="0"/>
              <a:t>access the PMRN through the PMRN SSO portal</a:t>
            </a:r>
          </a:p>
          <a:p>
            <a:pPr lvl="1"/>
            <a:r>
              <a:rPr lang="en-US" dirty="0" smtClean="0"/>
              <a:t>Click the </a:t>
            </a:r>
            <a:r>
              <a:rPr lang="en-US" b="1" dirty="0" smtClean="0"/>
              <a:t>PMRN Admin Panel</a:t>
            </a:r>
            <a:r>
              <a:rPr lang="en-US" dirty="0" smtClean="0"/>
              <a:t> button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602" y="3298807"/>
            <a:ext cx="6513538" cy="3152583"/>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Oval 1"/>
          <p:cNvSpPr/>
          <p:nvPr/>
        </p:nvSpPr>
        <p:spPr>
          <a:xfrm>
            <a:off x="3386138" y="5129213"/>
            <a:ext cx="2143125" cy="99695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4"/>
          </p:nvPr>
        </p:nvSpPr>
        <p:spPr/>
        <p:txBody>
          <a:bodyPr/>
          <a:lstStyle/>
          <a:p>
            <a:fld id="{D3DF9CC1-2D95-6B44-AD84-8EFF3BE5F0CB}" type="slidenum">
              <a:rPr lang="en-US" smtClean="0"/>
              <a:pPr/>
              <a:t>79</a:t>
            </a:fld>
            <a:endParaRPr lang="en-US" dirty="0"/>
          </a:p>
        </p:txBody>
      </p:sp>
    </p:spTree>
    <p:extLst>
      <p:ext uri="{BB962C8B-B14F-4D97-AF65-F5344CB8AC3E}">
        <p14:creationId xmlns:p14="http://schemas.microsoft.com/office/powerpoint/2010/main" val="4222165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Addressed by FAIR-FS</a:t>
            </a:r>
          </a:p>
        </p:txBody>
      </p:sp>
      <p:sp>
        <p:nvSpPr>
          <p:cNvPr id="4" name="Content Placeholder 3"/>
          <p:cNvSpPr>
            <a:spLocks noGrp="1"/>
          </p:cNvSpPr>
          <p:nvPr>
            <p:ph sz="half" idx="2"/>
          </p:nvPr>
        </p:nvSpPr>
        <p:spPr>
          <a:xfrm>
            <a:off x="457199" y="1608666"/>
            <a:ext cx="7700211" cy="3252091"/>
          </a:xfrm>
        </p:spPr>
        <p:txBody>
          <a:bodyPr>
            <a:noAutofit/>
          </a:bodyPr>
          <a:lstStyle/>
          <a:p>
            <a:r>
              <a:rPr lang="en-US" sz="3000" dirty="0"/>
              <a:t>Which important reading skills are strengths and weaknesses for Stanley?</a:t>
            </a:r>
          </a:p>
          <a:p>
            <a:r>
              <a:rPr lang="en-US" sz="3000" dirty="0"/>
              <a:t>What skills </a:t>
            </a:r>
            <a:r>
              <a:rPr lang="en-US" sz="3000" dirty="0" smtClean="0"/>
              <a:t> should </a:t>
            </a:r>
            <a:r>
              <a:rPr lang="en-US" sz="3000" dirty="0"/>
              <a:t>be targeted for instruction in order to improve Stanley’s reading comprehension?</a:t>
            </a:r>
          </a:p>
          <a:p>
            <a:r>
              <a:rPr lang="en-US" sz="3000" dirty="0"/>
              <a:t>What is the likelihood that Stanley will pass the end of year test?</a:t>
            </a:r>
          </a:p>
          <a:p>
            <a:r>
              <a:rPr lang="en-US" sz="3000" dirty="0"/>
              <a:t>Has Stanley made progress since the beginning of the school year</a:t>
            </a:r>
            <a:r>
              <a:rPr lang="en-US" sz="3000" dirty="0" smtClean="0"/>
              <a:t>?</a:t>
            </a:r>
            <a:endParaRPr lang="en-US" sz="3000" dirty="0"/>
          </a:p>
        </p:txBody>
      </p:sp>
      <p:sp>
        <p:nvSpPr>
          <p:cNvPr id="11" name="Slide Number Placeholder 10"/>
          <p:cNvSpPr>
            <a:spLocks noGrp="1"/>
          </p:cNvSpPr>
          <p:nvPr>
            <p:ph type="sldNum" sz="quarter" idx="10"/>
          </p:nvPr>
        </p:nvSpPr>
        <p:spPr/>
        <p:txBody>
          <a:bodyPr/>
          <a:lstStyle/>
          <a:p>
            <a:fld id="{D3DF9CC1-2D95-6B44-AD84-8EFF3BE5F0CB}" type="slidenum">
              <a:rPr lang="en-US" smtClean="0"/>
              <a:pPr/>
              <a:t>8</a:t>
            </a:fld>
            <a:endParaRPr lang="en-US" dirty="0"/>
          </a:p>
        </p:txBody>
      </p:sp>
    </p:spTree>
    <p:extLst>
      <p:ext uri="{BB962C8B-B14F-4D97-AF65-F5344CB8AC3E}">
        <p14:creationId xmlns:p14="http://schemas.microsoft.com/office/powerpoint/2010/main" val="357585273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PMRN Registration</a:t>
            </a:r>
            <a:endParaRPr lang="en-US" dirty="0"/>
          </a:p>
        </p:txBody>
      </p:sp>
      <p:sp>
        <p:nvSpPr>
          <p:cNvPr id="5" name="Content Placeholder 4"/>
          <p:cNvSpPr>
            <a:spLocks noGrp="1"/>
          </p:cNvSpPr>
          <p:nvPr>
            <p:ph idx="1"/>
          </p:nvPr>
        </p:nvSpPr>
        <p:spPr>
          <a:xfrm>
            <a:off x="457200" y="1600200"/>
            <a:ext cx="8229599" cy="4525963"/>
          </a:xfrm>
        </p:spPr>
        <p:txBody>
          <a:bodyPr>
            <a:normAutofit/>
          </a:bodyPr>
          <a:lstStyle/>
          <a:p>
            <a:r>
              <a:rPr lang="en-US" dirty="0" smtClean="0"/>
              <a:t>On the PMRN Registration Page</a:t>
            </a:r>
          </a:p>
          <a:p>
            <a:pPr lvl="1"/>
            <a:r>
              <a:rPr lang="en-US" dirty="0" smtClean="0"/>
              <a:t>Confirm School Information</a:t>
            </a:r>
          </a:p>
          <a:p>
            <a:pPr lvl="2"/>
            <a:r>
              <a:rPr lang="en-US" dirty="0" smtClean="0"/>
              <a:t>School Name, School Number, District</a:t>
            </a:r>
          </a:p>
          <a:p>
            <a:pPr lvl="2"/>
            <a:r>
              <a:rPr lang="en-US" dirty="0" smtClean="0"/>
              <a:t>School Address, Phone Number, Fax Number</a:t>
            </a:r>
          </a:p>
          <a:p>
            <a:pPr lvl="1"/>
            <a:r>
              <a:rPr lang="en-US" dirty="0" smtClean="0"/>
              <a:t>Confirm Principal Information</a:t>
            </a:r>
          </a:p>
          <a:p>
            <a:pPr lvl="2"/>
            <a:r>
              <a:rPr lang="en-US" dirty="0" smtClean="0"/>
              <a:t>First Name, Last Name</a:t>
            </a:r>
          </a:p>
          <a:p>
            <a:pPr lvl="2"/>
            <a:r>
              <a:rPr lang="en-US" dirty="0" smtClean="0"/>
              <a:t>E-mail Address, Phone Number</a:t>
            </a:r>
          </a:p>
          <a:p>
            <a:pPr lvl="1"/>
            <a:r>
              <a:rPr lang="en-US" dirty="0" smtClean="0"/>
              <a:t>Enter and Confirm First Instructional Day</a:t>
            </a:r>
          </a:p>
          <a:p>
            <a:pPr lvl="2"/>
            <a:r>
              <a:rPr lang="en-US" dirty="0" smtClean="0"/>
              <a:t>First day of school for students</a:t>
            </a:r>
          </a:p>
        </p:txBody>
      </p:sp>
      <p:sp>
        <p:nvSpPr>
          <p:cNvPr id="7" name="Slide Number Placeholder 6"/>
          <p:cNvSpPr>
            <a:spLocks noGrp="1"/>
          </p:cNvSpPr>
          <p:nvPr>
            <p:ph type="sldNum" sz="quarter" idx="4"/>
          </p:nvPr>
        </p:nvSpPr>
        <p:spPr/>
        <p:txBody>
          <a:bodyPr/>
          <a:lstStyle/>
          <a:p>
            <a:fld id="{D3DF9CC1-2D95-6B44-AD84-8EFF3BE5F0CB}" type="slidenum">
              <a:rPr lang="en-US" smtClean="0"/>
              <a:pPr/>
              <a:t>80</a:t>
            </a:fld>
            <a:endParaRPr lang="en-US" dirty="0"/>
          </a:p>
        </p:txBody>
      </p:sp>
    </p:spTree>
    <p:extLst>
      <p:ext uri="{BB962C8B-B14F-4D97-AF65-F5344CB8AC3E}">
        <p14:creationId xmlns:p14="http://schemas.microsoft.com/office/powerpoint/2010/main" val="406745369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4329"/>
          <a:stretch/>
        </p:blipFill>
        <p:spPr bwMode="auto">
          <a:xfrm>
            <a:off x="868072" y="1722437"/>
            <a:ext cx="7494540" cy="4560375"/>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Title 3"/>
          <p:cNvSpPr>
            <a:spLocks noGrp="1"/>
          </p:cNvSpPr>
          <p:nvPr>
            <p:ph type="title"/>
          </p:nvPr>
        </p:nvSpPr>
        <p:spPr/>
        <p:txBody>
          <a:bodyPr/>
          <a:lstStyle/>
          <a:p>
            <a:r>
              <a:rPr lang="en-US" dirty="0" smtClean="0"/>
              <a:t>PMRN Registration</a:t>
            </a:r>
            <a:endParaRPr lang="en-US" dirty="0"/>
          </a:p>
        </p:txBody>
      </p:sp>
      <p:sp>
        <p:nvSpPr>
          <p:cNvPr id="2" name="Oval 1"/>
          <p:cNvSpPr/>
          <p:nvPr/>
        </p:nvSpPr>
        <p:spPr>
          <a:xfrm>
            <a:off x="1168348" y="3794484"/>
            <a:ext cx="6175427" cy="99695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1177868" y="4675572"/>
            <a:ext cx="6175427" cy="99695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463949" y="5745566"/>
            <a:ext cx="1608190" cy="49847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4"/>
          </p:nvPr>
        </p:nvSpPr>
        <p:spPr/>
        <p:txBody>
          <a:bodyPr/>
          <a:lstStyle/>
          <a:p>
            <a:fld id="{D3DF9CC1-2D95-6B44-AD84-8EFF3BE5F0CB}" type="slidenum">
              <a:rPr lang="en-US" smtClean="0"/>
              <a:pPr/>
              <a:t>81</a:t>
            </a:fld>
            <a:endParaRPr lang="en-US" dirty="0"/>
          </a:p>
        </p:txBody>
      </p:sp>
    </p:spTree>
    <p:extLst>
      <p:ext uri="{BB962C8B-B14F-4D97-AF65-F5344CB8AC3E}">
        <p14:creationId xmlns:p14="http://schemas.microsoft.com/office/powerpoint/2010/main" val="428402902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PMRN Registration</a:t>
            </a:r>
            <a:endParaRPr lang="en-US" dirty="0"/>
          </a:p>
        </p:txBody>
      </p:sp>
      <p:sp>
        <p:nvSpPr>
          <p:cNvPr id="5" name="Content Placeholder 4"/>
          <p:cNvSpPr>
            <a:spLocks noGrp="1"/>
          </p:cNvSpPr>
          <p:nvPr>
            <p:ph idx="1"/>
          </p:nvPr>
        </p:nvSpPr>
        <p:spPr>
          <a:xfrm>
            <a:off x="457200" y="1600200"/>
            <a:ext cx="8229599" cy="4525963"/>
          </a:xfrm>
        </p:spPr>
        <p:txBody>
          <a:bodyPr>
            <a:normAutofit/>
          </a:bodyPr>
          <a:lstStyle/>
          <a:p>
            <a:r>
              <a:rPr lang="en-US" dirty="0" smtClean="0"/>
              <a:t>For each assessment system (K-2 and 3-12)</a:t>
            </a:r>
          </a:p>
          <a:p>
            <a:pPr lvl="1"/>
            <a:r>
              <a:rPr lang="en-US" dirty="0" smtClean="0"/>
              <a:t>Identify which grade levels will be using the K-2 AIR</a:t>
            </a:r>
          </a:p>
          <a:p>
            <a:pPr lvl="1"/>
            <a:r>
              <a:rPr lang="en-US" dirty="0" smtClean="0"/>
              <a:t>Identify which grades level will be using the 3-12 WAM</a:t>
            </a:r>
          </a:p>
          <a:p>
            <a:pPr lvl="1"/>
            <a:r>
              <a:rPr lang="en-US" dirty="0" smtClean="0"/>
              <a:t>Identify if students will be added through FLDOE Surveys 2 and 3</a:t>
            </a:r>
          </a:p>
          <a:p>
            <a:pPr lvl="2"/>
            <a:endParaRPr lang="en-US" dirty="0" smtClean="0"/>
          </a:p>
        </p:txBody>
      </p:sp>
      <p:sp>
        <p:nvSpPr>
          <p:cNvPr id="7" name="Slide Number Placeholder 6"/>
          <p:cNvSpPr>
            <a:spLocks noGrp="1"/>
          </p:cNvSpPr>
          <p:nvPr>
            <p:ph type="sldNum" sz="quarter" idx="4"/>
          </p:nvPr>
        </p:nvSpPr>
        <p:spPr/>
        <p:txBody>
          <a:bodyPr/>
          <a:lstStyle/>
          <a:p>
            <a:fld id="{D3DF9CC1-2D95-6B44-AD84-8EFF3BE5F0CB}" type="slidenum">
              <a:rPr lang="en-US" smtClean="0"/>
              <a:pPr/>
              <a:t>82</a:t>
            </a:fld>
            <a:endParaRPr lang="en-US" dirty="0"/>
          </a:p>
        </p:txBody>
      </p:sp>
    </p:spTree>
    <p:extLst>
      <p:ext uri="{BB962C8B-B14F-4D97-AF65-F5344CB8AC3E}">
        <p14:creationId xmlns:p14="http://schemas.microsoft.com/office/powerpoint/2010/main" val="218546366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47" y="1730375"/>
            <a:ext cx="7490883" cy="4593686"/>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Title 3"/>
          <p:cNvSpPr>
            <a:spLocks noGrp="1"/>
          </p:cNvSpPr>
          <p:nvPr>
            <p:ph type="title"/>
          </p:nvPr>
        </p:nvSpPr>
        <p:spPr/>
        <p:txBody>
          <a:bodyPr/>
          <a:lstStyle/>
          <a:p>
            <a:r>
              <a:rPr lang="en-US" dirty="0" smtClean="0"/>
              <a:t>PMRN Registration</a:t>
            </a:r>
            <a:endParaRPr lang="en-US" dirty="0"/>
          </a:p>
        </p:txBody>
      </p:sp>
      <p:sp>
        <p:nvSpPr>
          <p:cNvPr id="2" name="Oval 1"/>
          <p:cNvSpPr/>
          <p:nvPr/>
        </p:nvSpPr>
        <p:spPr>
          <a:xfrm>
            <a:off x="1220788" y="2442363"/>
            <a:ext cx="387880" cy="102896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1220791" y="3949403"/>
            <a:ext cx="387880" cy="2374658"/>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4929118" y="2442366"/>
            <a:ext cx="387880" cy="102896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929121" y="3949406"/>
            <a:ext cx="387880" cy="2374658"/>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4"/>
          </p:nvPr>
        </p:nvSpPr>
        <p:spPr/>
        <p:txBody>
          <a:bodyPr/>
          <a:lstStyle/>
          <a:p>
            <a:fld id="{D3DF9CC1-2D95-6B44-AD84-8EFF3BE5F0CB}" type="slidenum">
              <a:rPr lang="en-US" smtClean="0"/>
              <a:pPr/>
              <a:t>83</a:t>
            </a:fld>
            <a:endParaRPr lang="en-US" dirty="0"/>
          </a:p>
        </p:txBody>
      </p:sp>
    </p:spTree>
    <p:extLst>
      <p:ext uri="{BB962C8B-B14F-4D97-AF65-F5344CB8AC3E}">
        <p14:creationId xmlns:p14="http://schemas.microsoft.com/office/powerpoint/2010/main" val="214208623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PMRN Registration</a:t>
            </a:r>
            <a:endParaRPr lang="en-US" dirty="0"/>
          </a:p>
        </p:txBody>
      </p:sp>
      <p:sp>
        <p:nvSpPr>
          <p:cNvPr id="8" name="Content Placeholder 7"/>
          <p:cNvSpPr>
            <a:spLocks noGrp="1"/>
          </p:cNvSpPr>
          <p:nvPr>
            <p:ph idx="1"/>
          </p:nvPr>
        </p:nvSpPr>
        <p:spPr/>
        <p:txBody>
          <a:bodyPr/>
          <a:lstStyle/>
          <a:p>
            <a:pPr marL="342900" lvl="1" indent="-342900">
              <a:buFont typeface="Arial"/>
              <a:buChar char="•"/>
            </a:pPr>
            <a:r>
              <a:rPr lang="en-US" dirty="0"/>
              <a:t>Confirm whether or not the school will utilize the Coach’s Log </a:t>
            </a:r>
            <a:r>
              <a:rPr lang="en-US" dirty="0" smtClean="0"/>
              <a:t>function.</a:t>
            </a:r>
            <a:endParaRPr lang="en-US" dirty="0"/>
          </a:p>
          <a:p>
            <a:endParaRPr lang="en-US" dirty="0"/>
          </a:p>
        </p:txBody>
      </p:sp>
      <p:grpSp>
        <p:nvGrpSpPr>
          <p:cNvPr id="5" name="Group 4"/>
          <p:cNvGrpSpPr/>
          <p:nvPr/>
        </p:nvGrpSpPr>
        <p:grpSpPr>
          <a:xfrm>
            <a:off x="495593" y="3622410"/>
            <a:ext cx="8152813" cy="1627187"/>
            <a:chOff x="501650" y="1878013"/>
            <a:chExt cx="8152813" cy="1627187"/>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50" y="1878013"/>
              <a:ext cx="8152813" cy="1627187"/>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Oval 1"/>
            <p:cNvSpPr/>
            <p:nvPr/>
          </p:nvSpPr>
          <p:spPr>
            <a:xfrm>
              <a:off x="7282921" y="2790560"/>
              <a:ext cx="1071562" cy="49847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982134" y="1981200"/>
              <a:ext cx="423334" cy="69347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Slide Number Placeholder 9"/>
          <p:cNvSpPr>
            <a:spLocks noGrp="1"/>
          </p:cNvSpPr>
          <p:nvPr>
            <p:ph type="sldNum" sz="quarter" idx="4"/>
          </p:nvPr>
        </p:nvSpPr>
        <p:spPr/>
        <p:txBody>
          <a:bodyPr/>
          <a:lstStyle/>
          <a:p>
            <a:fld id="{D3DF9CC1-2D95-6B44-AD84-8EFF3BE5F0CB}" type="slidenum">
              <a:rPr lang="en-US" smtClean="0"/>
              <a:pPr/>
              <a:t>84</a:t>
            </a:fld>
            <a:endParaRPr lang="en-US" dirty="0"/>
          </a:p>
        </p:txBody>
      </p:sp>
    </p:spTree>
    <p:extLst>
      <p:ext uri="{BB962C8B-B14F-4D97-AF65-F5344CB8AC3E}">
        <p14:creationId xmlns:p14="http://schemas.microsoft.com/office/powerpoint/2010/main" val="282774484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PMRN Registration Confirmation</a:t>
            </a:r>
            <a:endParaRPr lang="en-US" dirty="0"/>
          </a:p>
        </p:txBody>
      </p:sp>
      <p:grpSp>
        <p:nvGrpSpPr>
          <p:cNvPr id="7" name="Group 6"/>
          <p:cNvGrpSpPr/>
          <p:nvPr/>
        </p:nvGrpSpPr>
        <p:grpSpPr>
          <a:xfrm>
            <a:off x="914330" y="1924053"/>
            <a:ext cx="7296220" cy="4114797"/>
            <a:chOff x="3543302" y="2008415"/>
            <a:chExt cx="5261916" cy="3167747"/>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6836"/>
            <a:stretch/>
          </p:blipFill>
          <p:spPr bwMode="auto">
            <a:xfrm>
              <a:off x="3543302" y="2008415"/>
              <a:ext cx="5261916" cy="3167747"/>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Oval 1"/>
            <p:cNvSpPr/>
            <p:nvPr/>
          </p:nvSpPr>
          <p:spPr>
            <a:xfrm>
              <a:off x="7380514" y="4800600"/>
              <a:ext cx="669472" cy="37556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Slide Number Placeholder 7"/>
          <p:cNvSpPr>
            <a:spLocks noGrp="1"/>
          </p:cNvSpPr>
          <p:nvPr>
            <p:ph type="sldNum" sz="quarter" idx="4"/>
          </p:nvPr>
        </p:nvSpPr>
        <p:spPr/>
        <p:txBody>
          <a:bodyPr/>
          <a:lstStyle/>
          <a:p>
            <a:fld id="{D3DF9CC1-2D95-6B44-AD84-8EFF3BE5F0CB}" type="slidenum">
              <a:rPr lang="en-US" smtClean="0"/>
              <a:pPr/>
              <a:t>85</a:t>
            </a:fld>
            <a:endParaRPr lang="en-US" dirty="0"/>
          </a:p>
        </p:txBody>
      </p:sp>
    </p:spTree>
    <p:extLst>
      <p:ext uri="{BB962C8B-B14F-4D97-AF65-F5344CB8AC3E}">
        <p14:creationId xmlns:p14="http://schemas.microsoft.com/office/powerpoint/2010/main" val="165724778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Topics</a:t>
            </a:r>
            <a:endParaRPr lang="en-US" dirty="0"/>
          </a:p>
        </p:txBody>
      </p:sp>
      <p:sp>
        <p:nvSpPr>
          <p:cNvPr id="5" name="Content Placeholder 4"/>
          <p:cNvSpPr>
            <a:spLocks noGrp="1"/>
          </p:cNvSpPr>
          <p:nvPr>
            <p:ph idx="1"/>
          </p:nvPr>
        </p:nvSpPr>
        <p:spPr/>
        <p:txBody>
          <a:bodyPr/>
          <a:lstStyle/>
          <a:p>
            <a:pPr>
              <a:buFont typeface="Wingdings" panose="05000000000000000000" pitchFamily="2" charset="2"/>
              <a:buChar char="ü"/>
            </a:pPr>
            <a:r>
              <a:rPr lang="en-US" dirty="0" smtClean="0"/>
              <a:t>Survey 8</a:t>
            </a:r>
          </a:p>
          <a:p>
            <a:pPr>
              <a:buFont typeface="Wingdings" panose="05000000000000000000" pitchFamily="2" charset="2"/>
              <a:buChar char="ü"/>
            </a:pPr>
            <a:r>
              <a:rPr lang="en-US" dirty="0" smtClean="0"/>
              <a:t>Principal Sign In (SSO)</a:t>
            </a:r>
          </a:p>
          <a:p>
            <a:pPr>
              <a:buFont typeface="Wingdings" panose="05000000000000000000" pitchFamily="2" charset="2"/>
              <a:buChar char="ü"/>
            </a:pPr>
            <a:r>
              <a:rPr lang="en-US" dirty="0" smtClean="0"/>
              <a:t>PMRN Registration</a:t>
            </a:r>
          </a:p>
          <a:p>
            <a:r>
              <a:rPr lang="en-US" dirty="0" smtClean="0"/>
              <a:t>School Configuration</a:t>
            </a:r>
          </a:p>
          <a:p>
            <a:r>
              <a:rPr lang="en-US" dirty="0" smtClean="0"/>
              <a:t>Adding PMRN Managers</a:t>
            </a:r>
          </a:p>
          <a:p>
            <a:r>
              <a:rPr lang="en-US" dirty="0" smtClean="0"/>
              <a:t>Removing Users</a:t>
            </a:r>
          </a:p>
          <a:p>
            <a:endParaRPr lang="en-US" dirty="0"/>
          </a:p>
        </p:txBody>
      </p:sp>
      <p:sp>
        <p:nvSpPr>
          <p:cNvPr id="7" name="Slide Number Placeholder 6"/>
          <p:cNvSpPr>
            <a:spLocks noGrp="1"/>
          </p:cNvSpPr>
          <p:nvPr>
            <p:ph type="sldNum" sz="quarter" idx="4"/>
          </p:nvPr>
        </p:nvSpPr>
        <p:spPr/>
        <p:txBody>
          <a:bodyPr/>
          <a:lstStyle/>
          <a:p>
            <a:fld id="{D3DF9CC1-2D95-6B44-AD84-8EFF3BE5F0CB}" type="slidenum">
              <a:rPr lang="en-US" smtClean="0"/>
              <a:pPr/>
              <a:t>86</a:t>
            </a:fld>
            <a:endParaRPr lang="en-US" dirty="0"/>
          </a:p>
        </p:txBody>
      </p:sp>
    </p:spTree>
    <p:extLst>
      <p:ext uri="{BB962C8B-B14F-4D97-AF65-F5344CB8AC3E}">
        <p14:creationId xmlns:p14="http://schemas.microsoft.com/office/powerpoint/2010/main" val="79595628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School Configuration – Sign In</a:t>
            </a:r>
            <a:endParaRPr lang="en-US" dirty="0"/>
          </a:p>
        </p:txBody>
      </p:sp>
      <p:sp>
        <p:nvSpPr>
          <p:cNvPr id="5" name="Content Placeholder 4"/>
          <p:cNvSpPr>
            <a:spLocks noGrp="1"/>
          </p:cNvSpPr>
          <p:nvPr>
            <p:ph idx="1"/>
          </p:nvPr>
        </p:nvSpPr>
        <p:spPr/>
        <p:txBody>
          <a:bodyPr/>
          <a:lstStyle/>
          <a:p>
            <a:pPr lvl="1"/>
            <a:r>
              <a:rPr lang="en-US" dirty="0" smtClean="0"/>
              <a:t>The principal must have the school’s calendar start date ready before Signing In to the PMRN for the first time at the beginning of the school year</a:t>
            </a:r>
          </a:p>
          <a:p>
            <a:pPr lvl="1"/>
            <a:r>
              <a:rPr lang="en-US" dirty="0" smtClean="0"/>
              <a:t>Sign In via the SSO Portal</a:t>
            </a:r>
          </a:p>
          <a:p>
            <a:pPr lvl="2"/>
            <a:r>
              <a:rPr lang="en-US" dirty="0" smtClean="0"/>
              <a:t>Click the </a:t>
            </a:r>
            <a:r>
              <a:rPr lang="en-US" b="1" dirty="0" smtClean="0"/>
              <a:t>PMRN Administration Panel </a:t>
            </a:r>
            <a:r>
              <a:rPr lang="en-US" dirty="0" smtClean="0"/>
              <a:t>button</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4754"/>
          <a:stretch/>
        </p:blipFill>
        <p:spPr bwMode="auto">
          <a:xfrm>
            <a:off x="677205" y="4257345"/>
            <a:ext cx="7690124" cy="2060542"/>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Oval 1"/>
          <p:cNvSpPr/>
          <p:nvPr/>
        </p:nvSpPr>
        <p:spPr>
          <a:xfrm>
            <a:off x="1238868" y="4704740"/>
            <a:ext cx="2418736" cy="125919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4"/>
          </p:nvPr>
        </p:nvSpPr>
        <p:spPr/>
        <p:txBody>
          <a:bodyPr/>
          <a:lstStyle/>
          <a:p>
            <a:fld id="{D3DF9CC1-2D95-6B44-AD84-8EFF3BE5F0CB}" type="slidenum">
              <a:rPr lang="en-US" smtClean="0"/>
              <a:pPr/>
              <a:t>87</a:t>
            </a:fld>
            <a:endParaRPr lang="en-US" dirty="0"/>
          </a:p>
        </p:txBody>
      </p:sp>
    </p:spTree>
    <p:extLst>
      <p:ext uri="{BB962C8B-B14F-4D97-AF65-F5344CB8AC3E}">
        <p14:creationId xmlns:p14="http://schemas.microsoft.com/office/powerpoint/2010/main" val="112738761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7669" b="16143"/>
          <a:stretch/>
        </p:blipFill>
        <p:spPr bwMode="auto">
          <a:xfrm>
            <a:off x="663368" y="3374585"/>
            <a:ext cx="7819676" cy="2554264"/>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Title 3"/>
          <p:cNvSpPr>
            <a:spLocks noGrp="1"/>
          </p:cNvSpPr>
          <p:nvPr>
            <p:ph type="title"/>
          </p:nvPr>
        </p:nvSpPr>
        <p:spPr/>
        <p:txBody>
          <a:bodyPr/>
          <a:lstStyle/>
          <a:p>
            <a:r>
              <a:rPr lang="en-US" dirty="0" smtClean="0"/>
              <a:t>School Configuration - FERPA</a:t>
            </a:r>
            <a:endParaRPr lang="en-US" dirty="0"/>
          </a:p>
        </p:txBody>
      </p:sp>
      <p:sp>
        <p:nvSpPr>
          <p:cNvPr id="5" name="Content Placeholder 4"/>
          <p:cNvSpPr>
            <a:spLocks noGrp="1"/>
          </p:cNvSpPr>
          <p:nvPr>
            <p:ph idx="1"/>
          </p:nvPr>
        </p:nvSpPr>
        <p:spPr/>
        <p:txBody>
          <a:bodyPr/>
          <a:lstStyle/>
          <a:p>
            <a:pPr lvl="1"/>
            <a:r>
              <a:rPr lang="en-US" dirty="0" smtClean="0"/>
              <a:t>Users must agree to abide by the Family Education Rights and Privacy Act (FERPA)</a:t>
            </a:r>
          </a:p>
          <a:p>
            <a:pPr lvl="1"/>
            <a:r>
              <a:rPr lang="en-US" dirty="0" smtClean="0"/>
              <a:t>Click </a:t>
            </a:r>
            <a:r>
              <a:rPr lang="en-US" b="1" dirty="0" smtClean="0"/>
              <a:t>I Agree </a:t>
            </a:r>
            <a:r>
              <a:rPr lang="en-US" dirty="0" smtClean="0"/>
              <a:t>to continue to the next page</a:t>
            </a:r>
            <a:endParaRPr lang="en-US" dirty="0"/>
          </a:p>
        </p:txBody>
      </p:sp>
      <p:sp>
        <p:nvSpPr>
          <p:cNvPr id="2" name="Oval 1"/>
          <p:cNvSpPr/>
          <p:nvPr/>
        </p:nvSpPr>
        <p:spPr>
          <a:xfrm>
            <a:off x="7480148" y="5122277"/>
            <a:ext cx="823189" cy="42855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4"/>
          </p:nvPr>
        </p:nvSpPr>
        <p:spPr/>
        <p:txBody>
          <a:bodyPr/>
          <a:lstStyle/>
          <a:p>
            <a:fld id="{D3DF9CC1-2D95-6B44-AD84-8EFF3BE5F0CB}" type="slidenum">
              <a:rPr lang="en-US" smtClean="0"/>
              <a:pPr/>
              <a:t>88</a:t>
            </a:fld>
            <a:endParaRPr lang="en-US" dirty="0"/>
          </a:p>
        </p:txBody>
      </p:sp>
    </p:spTree>
    <p:extLst>
      <p:ext uri="{BB962C8B-B14F-4D97-AF65-F5344CB8AC3E}">
        <p14:creationId xmlns:p14="http://schemas.microsoft.com/office/powerpoint/2010/main" val="37184280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School Configuration - News</a:t>
            </a:r>
            <a:endParaRPr lang="en-US" dirty="0"/>
          </a:p>
        </p:txBody>
      </p:sp>
      <p:sp>
        <p:nvSpPr>
          <p:cNvPr id="5" name="Content Placeholder 4"/>
          <p:cNvSpPr>
            <a:spLocks noGrp="1"/>
          </p:cNvSpPr>
          <p:nvPr>
            <p:ph idx="1"/>
          </p:nvPr>
        </p:nvSpPr>
        <p:spPr/>
        <p:txBody>
          <a:bodyPr/>
          <a:lstStyle/>
          <a:p>
            <a:pPr lvl="1"/>
            <a:r>
              <a:rPr lang="en-US" dirty="0" smtClean="0"/>
              <a:t>News Page</a:t>
            </a:r>
          </a:p>
          <a:p>
            <a:pPr lvl="1"/>
            <a:r>
              <a:rPr lang="en-US" dirty="0" smtClean="0"/>
              <a:t>Click the </a:t>
            </a:r>
            <a:r>
              <a:rPr lang="en-US" b="1" dirty="0" smtClean="0"/>
              <a:t>Next </a:t>
            </a:r>
            <a:r>
              <a:rPr lang="en-US" dirty="0" smtClean="0"/>
              <a:t>button</a:t>
            </a:r>
            <a:endParaRPr lang="en-US"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4066" b="31320"/>
          <a:stretch/>
        </p:blipFill>
        <p:spPr bwMode="auto">
          <a:xfrm>
            <a:off x="430126" y="3038874"/>
            <a:ext cx="8285982" cy="2442791"/>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7" name="Slide Number Placeholder 6"/>
          <p:cNvSpPr>
            <a:spLocks noGrp="1"/>
          </p:cNvSpPr>
          <p:nvPr>
            <p:ph type="sldNum" sz="quarter" idx="4"/>
          </p:nvPr>
        </p:nvSpPr>
        <p:spPr/>
        <p:txBody>
          <a:bodyPr/>
          <a:lstStyle/>
          <a:p>
            <a:fld id="{D3DF9CC1-2D95-6B44-AD84-8EFF3BE5F0CB}" type="slidenum">
              <a:rPr lang="en-US" smtClean="0"/>
              <a:pPr/>
              <a:t>89</a:t>
            </a:fld>
            <a:endParaRPr lang="en-US" dirty="0"/>
          </a:p>
        </p:txBody>
      </p:sp>
    </p:spTree>
    <p:extLst>
      <p:ext uri="{BB962C8B-B14F-4D97-AF65-F5344CB8AC3E}">
        <p14:creationId xmlns:p14="http://schemas.microsoft.com/office/powerpoint/2010/main" val="18588689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The FAIR-FS is a comprehensive  system designed to:</a:t>
            </a:r>
          </a:p>
        </p:txBody>
      </p:sp>
      <p:sp>
        <p:nvSpPr>
          <p:cNvPr id="3" name="Content Placeholder 2"/>
          <p:cNvSpPr>
            <a:spLocks noGrp="1"/>
          </p:cNvSpPr>
          <p:nvPr>
            <p:ph idx="1"/>
          </p:nvPr>
        </p:nvSpPr>
        <p:spPr>
          <a:xfrm>
            <a:off x="1003610" y="2074127"/>
            <a:ext cx="7683190" cy="2899317"/>
          </a:xfrm>
        </p:spPr>
        <p:txBody>
          <a:bodyPr>
            <a:normAutofit lnSpcReduction="10000"/>
          </a:bodyPr>
          <a:lstStyle/>
          <a:p>
            <a:r>
              <a:rPr lang="en-US" sz="3400" dirty="0"/>
              <a:t>Predict students’ literacy success</a:t>
            </a:r>
          </a:p>
          <a:p>
            <a:r>
              <a:rPr lang="en-US" sz="3400" dirty="0"/>
              <a:t>Diagnose </a:t>
            </a:r>
            <a:r>
              <a:rPr lang="en-US" sz="3400" dirty="0" smtClean="0"/>
              <a:t>weaknesses</a:t>
            </a:r>
          </a:p>
          <a:p>
            <a:pPr lvl="1"/>
            <a:r>
              <a:rPr lang="en-US" sz="3000" dirty="0" smtClean="0"/>
              <a:t>Research-based teachable skills</a:t>
            </a:r>
            <a:endParaRPr lang="en-US" sz="3000" dirty="0"/>
          </a:p>
          <a:p>
            <a:r>
              <a:rPr lang="en-US" sz="3400" dirty="0"/>
              <a:t>Set instructional objectives</a:t>
            </a:r>
          </a:p>
          <a:p>
            <a:r>
              <a:rPr lang="en-US" sz="3400" dirty="0"/>
              <a:t>Monitor literacy growth </a:t>
            </a:r>
          </a:p>
          <a:p>
            <a:pPr lvl="1"/>
            <a:endParaRPr lang="en-US" sz="3400" dirty="0"/>
          </a:p>
        </p:txBody>
      </p:sp>
      <p:sp>
        <p:nvSpPr>
          <p:cNvPr id="10" name="Slide Number Placeholder 9"/>
          <p:cNvSpPr>
            <a:spLocks noGrp="1"/>
          </p:cNvSpPr>
          <p:nvPr>
            <p:ph type="sldNum" sz="quarter" idx="4"/>
          </p:nvPr>
        </p:nvSpPr>
        <p:spPr/>
        <p:txBody>
          <a:bodyPr/>
          <a:lstStyle/>
          <a:p>
            <a:fld id="{D3DF9CC1-2D95-6B44-AD84-8EFF3BE5F0CB}" type="slidenum">
              <a:rPr lang="en-US" smtClean="0"/>
              <a:pPr/>
              <a:t>9</a:t>
            </a:fld>
            <a:endParaRPr lang="en-US" dirty="0"/>
          </a:p>
        </p:txBody>
      </p:sp>
    </p:spTree>
    <p:extLst>
      <p:ext uri="{BB962C8B-B14F-4D97-AF65-F5344CB8AC3E}">
        <p14:creationId xmlns:p14="http://schemas.microsoft.com/office/powerpoint/2010/main" val="163421825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School Configuration Page</a:t>
            </a:r>
            <a:endParaRPr lang="en-US" dirty="0"/>
          </a:p>
        </p:txBody>
      </p:sp>
      <p:sp>
        <p:nvSpPr>
          <p:cNvPr id="5" name="Content Placeholder 4"/>
          <p:cNvSpPr>
            <a:spLocks noGrp="1"/>
          </p:cNvSpPr>
          <p:nvPr>
            <p:ph idx="1"/>
          </p:nvPr>
        </p:nvSpPr>
        <p:spPr>
          <a:xfrm>
            <a:off x="457200" y="1600201"/>
            <a:ext cx="8229600" cy="1364226"/>
          </a:xfrm>
        </p:spPr>
        <p:txBody>
          <a:bodyPr>
            <a:normAutofit fontScale="92500" lnSpcReduction="20000"/>
          </a:bodyPr>
          <a:lstStyle/>
          <a:p>
            <a:pPr lvl="1"/>
            <a:r>
              <a:rPr lang="en-US" dirty="0" smtClean="0"/>
              <a:t>School Configuration Page</a:t>
            </a:r>
          </a:p>
          <a:p>
            <a:pPr lvl="2"/>
            <a:r>
              <a:rPr lang="en-US" dirty="0" smtClean="0"/>
              <a:t>Confirm school calendar (e.g., district-wide) and school start date</a:t>
            </a:r>
          </a:p>
          <a:p>
            <a:pPr lvl="2"/>
            <a:r>
              <a:rPr lang="en-US" dirty="0" smtClean="0"/>
              <a:t>Click </a:t>
            </a:r>
            <a:r>
              <a:rPr lang="en-US" b="1" dirty="0" smtClean="0"/>
              <a:t>Submit</a:t>
            </a:r>
            <a:endParaRPr lang="en-US"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1469" y="3008671"/>
            <a:ext cx="4730756" cy="351749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7" name="Oval 6"/>
          <p:cNvSpPr/>
          <p:nvPr/>
        </p:nvSpPr>
        <p:spPr>
          <a:xfrm>
            <a:off x="2229861" y="5933418"/>
            <a:ext cx="614440" cy="319878"/>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4"/>
          </p:nvPr>
        </p:nvSpPr>
        <p:spPr/>
        <p:txBody>
          <a:bodyPr/>
          <a:lstStyle/>
          <a:p>
            <a:fld id="{D3DF9CC1-2D95-6B44-AD84-8EFF3BE5F0CB}" type="slidenum">
              <a:rPr lang="en-US" smtClean="0"/>
              <a:pPr/>
              <a:t>90</a:t>
            </a:fld>
            <a:endParaRPr lang="en-US" dirty="0"/>
          </a:p>
        </p:txBody>
      </p:sp>
    </p:spTree>
    <p:extLst>
      <p:ext uri="{BB962C8B-B14F-4D97-AF65-F5344CB8AC3E}">
        <p14:creationId xmlns:p14="http://schemas.microsoft.com/office/powerpoint/2010/main" val="143740584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Principal Home Page</a:t>
            </a:r>
            <a:endParaRPr lang="en-US" dirty="0"/>
          </a:p>
        </p:txBody>
      </p:sp>
      <p:sp>
        <p:nvSpPr>
          <p:cNvPr id="5" name="Content Placeholder 4"/>
          <p:cNvSpPr>
            <a:spLocks noGrp="1"/>
          </p:cNvSpPr>
          <p:nvPr>
            <p:ph idx="1"/>
          </p:nvPr>
        </p:nvSpPr>
        <p:spPr>
          <a:xfrm>
            <a:off x="457200" y="1600201"/>
            <a:ext cx="8229600" cy="1364226"/>
          </a:xfrm>
        </p:spPr>
        <p:txBody>
          <a:bodyPr>
            <a:normAutofit fontScale="92500" lnSpcReduction="10000"/>
          </a:bodyPr>
          <a:lstStyle/>
          <a:p>
            <a:r>
              <a:rPr lang="en-US" dirty="0" smtClean="0"/>
              <a:t>Congratulations! You have completed the School Configuration process and have reached your Home Page.</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550" y="3021578"/>
            <a:ext cx="5656263" cy="3446237"/>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7" name="Slide Number Placeholder 6"/>
          <p:cNvSpPr>
            <a:spLocks noGrp="1"/>
          </p:cNvSpPr>
          <p:nvPr>
            <p:ph type="sldNum" sz="quarter" idx="4"/>
          </p:nvPr>
        </p:nvSpPr>
        <p:spPr/>
        <p:txBody>
          <a:bodyPr/>
          <a:lstStyle/>
          <a:p>
            <a:fld id="{D3DF9CC1-2D95-6B44-AD84-8EFF3BE5F0CB}" type="slidenum">
              <a:rPr lang="en-US" smtClean="0"/>
              <a:pPr/>
              <a:t>91</a:t>
            </a:fld>
            <a:endParaRPr lang="en-US" dirty="0"/>
          </a:p>
        </p:txBody>
      </p:sp>
    </p:spTree>
    <p:extLst>
      <p:ext uri="{BB962C8B-B14F-4D97-AF65-F5344CB8AC3E}">
        <p14:creationId xmlns:p14="http://schemas.microsoft.com/office/powerpoint/2010/main" val="35949668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PMRN Role Access</a:t>
            </a:r>
            <a:endParaRPr lang="en-US" dirty="0"/>
          </a:p>
        </p:txBody>
      </p:sp>
      <p:sp>
        <p:nvSpPr>
          <p:cNvPr id="5" name="Content Placeholder 4"/>
          <p:cNvSpPr>
            <a:spLocks noGrp="1"/>
          </p:cNvSpPr>
          <p:nvPr>
            <p:ph idx="1"/>
          </p:nvPr>
        </p:nvSpPr>
        <p:spPr>
          <a:xfrm>
            <a:off x="457200" y="1600200"/>
            <a:ext cx="8229600" cy="4756150"/>
          </a:xfrm>
        </p:spPr>
        <p:txBody>
          <a:bodyPr>
            <a:normAutofit fontScale="85000" lnSpcReduction="20000"/>
          </a:bodyPr>
          <a:lstStyle/>
          <a:p>
            <a:r>
              <a:rPr lang="en-US" sz="2400" dirty="0"/>
              <a:t>The Single Sign-On accounts </a:t>
            </a:r>
            <a:r>
              <a:rPr lang="en-US" sz="2400" dirty="0" smtClean="0"/>
              <a:t>provide </a:t>
            </a:r>
            <a:r>
              <a:rPr lang="en-US" sz="2400" dirty="0"/>
              <a:t>authentication to PMRN not access.</a:t>
            </a:r>
          </a:p>
          <a:p>
            <a:r>
              <a:rPr lang="en-US" sz="2400" dirty="0"/>
              <a:t>Users that attempt to enter the </a:t>
            </a:r>
            <a:r>
              <a:rPr lang="en-US" sz="2400" dirty="0" err="1"/>
              <a:t>PMRN</a:t>
            </a:r>
            <a:r>
              <a:rPr lang="en-US" sz="2400" dirty="0"/>
              <a:t> that have not been granted access will receive the following error page.</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pPr marL="0" indent="0">
              <a:buNone/>
            </a:pPr>
            <a:endParaRPr lang="en-US" sz="2400" dirty="0"/>
          </a:p>
          <a:p>
            <a:r>
              <a:rPr lang="en-US" sz="2400" dirty="0"/>
              <a:t>You will need to contact </a:t>
            </a:r>
            <a:r>
              <a:rPr lang="en-US" sz="2400" dirty="0" smtClean="0"/>
              <a:t>a </a:t>
            </a:r>
            <a:r>
              <a:rPr lang="en-US" sz="2400" dirty="0"/>
              <a:t>School Level User (SL1, SL2, SL3) to be given access to the </a:t>
            </a:r>
            <a:r>
              <a:rPr lang="en-US" sz="2400" dirty="0" err="1"/>
              <a:t>PMRN</a:t>
            </a:r>
            <a:r>
              <a:rPr lang="en-US" sz="2400" dirty="0"/>
              <a:t>. </a:t>
            </a:r>
          </a:p>
          <a:p>
            <a:pPr lvl="1"/>
            <a:r>
              <a:rPr lang="en-US" sz="2000" dirty="0"/>
              <a:t>If you are the principal, and you are receiving this message, you are not properly identified in your district’s </a:t>
            </a:r>
            <a:r>
              <a:rPr lang="en-US" sz="2000" dirty="0" err="1"/>
              <a:t>SSO</a:t>
            </a:r>
            <a:r>
              <a:rPr lang="en-US" sz="2000" dirty="0"/>
              <a:t> files as the school’s administrator</a:t>
            </a:r>
          </a:p>
          <a:p>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224" y="2486642"/>
            <a:ext cx="6878305" cy="2344683"/>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8" name="Slide Number Placeholder 7"/>
          <p:cNvSpPr>
            <a:spLocks noGrp="1"/>
          </p:cNvSpPr>
          <p:nvPr>
            <p:ph type="sldNum" sz="quarter" idx="4"/>
          </p:nvPr>
        </p:nvSpPr>
        <p:spPr/>
        <p:txBody>
          <a:bodyPr/>
          <a:lstStyle/>
          <a:p>
            <a:fld id="{D3DF9CC1-2D95-6B44-AD84-8EFF3BE5F0CB}" type="slidenum">
              <a:rPr lang="en-US" smtClean="0"/>
              <a:pPr/>
              <a:t>92</a:t>
            </a:fld>
            <a:endParaRPr lang="en-US" dirty="0"/>
          </a:p>
        </p:txBody>
      </p:sp>
    </p:spTree>
    <p:extLst>
      <p:ext uri="{BB962C8B-B14F-4D97-AF65-F5344CB8AC3E}">
        <p14:creationId xmlns:p14="http://schemas.microsoft.com/office/powerpoint/2010/main" val="403271801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Adding PMRN </a:t>
            </a:r>
            <a:r>
              <a:rPr lang="en-US" dirty="0" smtClean="0"/>
              <a:t>Managers</a:t>
            </a:r>
            <a:endParaRPr lang="en-US" dirty="0"/>
          </a:p>
        </p:txBody>
      </p:sp>
      <p:grpSp>
        <p:nvGrpSpPr>
          <p:cNvPr id="6" name="Group 5"/>
          <p:cNvGrpSpPr/>
          <p:nvPr/>
        </p:nvGrpSpPr>
        <p:grpSpPr>
          <a:xfrm>
            <a:off x="877094" y="1523542"/>
            <a:ext cx="7219156" cy="4439108"/>
            <a:chOff x="2001838" y="3244850"/>
            <a:chExt cx="5313362" cy="3219908"/>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1838" y="3244850"/>
              <a:ext cx="5284787" cy="3219908"/>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Oval 1"/>
            <p:cNvSpPr/>
            <p:nvPr/>
          </p:nvSpPr>
          <p:spPr>
            <a:xfrm>
              <a:off x="3533775" y="4276725"/>
              <a:ext cx="371475" cy="2667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6657975" y="4714875"/>
              <a:ext cx="657225" cy="36195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Slide Number Placeholder 8"/>
          <p:cNvSpPr>
            <a:spLocks noGrp="1"/>
          </p:cNvSpPr>
          <p:nvPr>
            <p:ph type="sldNum" sz="quarter" idx="4"/>
          </p:nvPr>
        </p:nvSpPr>
        <p:spPr/>
        <p:txBody>
          <a:bodyPr/>
          <a:lstStyle/>
          <a:p>
            <a:fld id="{D3DF9CC1-2D95-6B44-AD84-8EFF3BE5F0CB}" type="slidenum">
              <a:rPr lang="en-US" smtClean="0"/>
              <a:pPr/>
              <a:t>93</a:t>
            </a:fld>
            <a:endParaRPr lang="en-US" dirty="0"/>
          </a:p>
        </p:txBody>
      </p:sp>
    </p:spTree>
    <p:extLst>
      <p:ext uri="{BB962C8B-B14F-4D97-AF65-F5344CB8AC3E}">
        <p14:creationId xmlns:p14="http://schemas.microsoft.com/office/powerpoint/2010/main" val="22282099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Assigning </a:t>
            </a:r>
            <a:r>
              <a:rPr lang="en-US" dirty="0" err="1"/>
              <a:t>PMRN</a:t>
            </a:r>
            <a:r>
              <a:rPr lang="en-US" dirty="0"/>
              <a:t> </a:t>
            </a:r>
            <a:r>
              <a:rPr lang="en-US" dirty="0" smtClean="0"/>
              <a:t>Manager</a:t>
            </a:r>
            <a:endParaRPr lang="en-US" dirty="0"/>
          </a:p>
        </p:txBody>
      </p:sp>
      <p:sp>
        <p:nvSpPr>
          <p:cNvPr id="5" name="Content Placeholder 4"/>
          <p:cNvSpPr>
            <a:spLocks noGrp="1"/>
          </p:cNvSpPr>
          <p:nvPr>
            <p:ph idx="1"/>
          </p:nvPr>
        </p:nvSpPr>
        <p:spPr>
          <a:xfrm>
            <a:off x="457200" y="2074352"/>
            <a:ext cx="4267200" cy="4114799"/>
          </a:xfrm>
        </p:spPr>
        <p:txBody>
          <a:bodyPr>
            <a:normAutofit/>
          </a:bodyPr>
          <a:lstStyle/>
          <a:p>
            <a:pPr>
              <a:buFont typeface="+mj-lt"/>
              <a:buAutoNum type="arabicPeriod"/>
            </a:pPr>
            <a:r>
              <a:rPr lang="en-US" sz="1800" dirty="0"/>
              <a:t>Fill in the information boxes on the screen</a:t>
            </a:r>
            <a:r>
              <a:rPr lang="en-US" sz="1800" dirty="0" smtClean="0"/>
              <a:t>.</a:t>
            </a:r>
          </a:p>
          <a:p>
            <a:pPr>
              <a:buFont typeface="+mj-lt"/>
              <a:buAutoNum type="arabicPeriod"/>
            </a:pPr>
            <a:r>
              <a:rPr lang="en-US" sz="1800" dirty="0" smtClean="0"/>
              <a:t>Please verify the E-mail address with the reading coach (or other designee). </a:t>
            </a:r>
            <a:endParaRPr lang="en-US" sz="1800" dirty="0">
              <a:solidFill>
                <a:srgbClr val="FF0000"/>
              </a:solidFill>
            </a:endParaRPr>
          </a:p>
          <a:p>
            <a:pPr>
              <a:buFont typeface="+mj-lt"/>
              <a:buAutoNum type="arabicPeriod"/>
            </a:pPr>
            <a:r>
              <a:rPr lang="en-US" sz="1800" dirty="0" smtClean="0"/>
              <a:t>Check the box next to “School Level 2”.</a:t>
            </a:r>
          </a:p>
          <a:p>
            <a:pPr>
              <a:buFont typeface="+mj-lt"/>
              <a:buAutoNum type="arabicPeriod"/>
            </a:pPr>
            <a:r>
              <a:rPr lang="en-US" sz="1800" dirty="0" smtClean="0"/>
              <a:t>Click </a:t>
            </a:r>
            <a:r>
              <a:rPr lang="en-US" sz="1800" b="1" dirty="0"/>
              <a:t>Submit</a:t>
            </a:r>
            <a:r>
              <a:rPr lang="en-US" sz="1800" dirty="0"/>
              <a:t>. </a:t>
            </a:r>
            <a:endParaRPr lang="en-US" sz="1800" dirty="0" smtClean="0"/>
          </a:p>
          <a:p>
            <a:pPr marL="0" indent="0">
              <a:buNone/>
            </a:pPr>
            <a:endParaRPr lang="en-US" sz="1800" b="1" dirty="0" smtClean="0"/>
          </a:p>
          <a:p>
            <a:pPr marL="0" indent="0">
              <a:buNone/>
            </a:pPr>
            <a:r>
              <a:rPr lang="en-US" sz="1800" b="1" dirty="0" smtClean="0"/>
              <a:t>Note: </a:t>
            </a:r>
            <a:r>
              <a:rPr lang="en-US" sz="1800" dirty="0" smtClean="0"/>
              <a:t>The</a:t>
            </a:r>
            <a:r>
              <a:rPr lang="en-US" sz="1800" b="1" dirty="0" smtClean="0"/>
              <a:t> </a:t>
            </a:r>
            <a:r>
              <a:rPr lang="en-US" sz="1800" dirty="0" smtClean="0"/>
              <a:t>School Level  2 staff member will be able to Sign In via their SSO credentials after the linking process has authenticated the User.</a:t>
            </a:r>
            <a:endParaRPr lang="en-US" sz="1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3450" y="2428874"/>
            <a:ext cx="4124077" cy="2943225"/>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Oval 1"/>
          <p:cNvSpPr/>
          <p:nvPr/>
        </p:nvSpPr>
        <p:spPr>
          <a:xfrm>
            <a:off x="5419725" y="2524125"/>
            <a:ext cx="2171700" cy="9144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5753100" y="4010025"/>
            <a:ext cx="371475" cy="2667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4705350" y="4676775"/>
            <a:ext cx="571500" cy="2667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4"/>
          </p:nvPr>
        </p:nvSpPr>
        <p:spPr/>
        <p:txBody>
          <a:bodyPr/>
          <a:lstStyle/>
          <a:p>
            <a:fld id="{D3DF9CC1-2D95-6B44-AD84-8EFF3BE5F0CB}" type="slidenum">
              <a:rPr lang="en-US" smtClean="0"/>
              <a:pPr/>
              <a:t>94</a:t>
            </a:fld>
            <a:endParaRPr lang="en-US" dirty="0"/>
          </a:p>
        </p:txBody>
      </p:sp>
    </p:spTree>
    <p:extLst>
      <p:ext uri="{BB962C8B-B14F-4D97-AF65-F5344CB8AC3E}">
        <p14:creationId xmlns:p14="http://schemas.microsoft.com/office/powerpoint/2010/main" val="313776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Assigning </a:t>
            </a:r>
            <a:r>
              <a:rPr lang="en-US" dirty="0" err="1"/>
              <a:t>PMRN</a:t>
            </a:r>
            <a:r>
              <a:rPr lang="en-US" dirty="0"/>
              <a:t> Manager</a:t>
            </a:r>
          </a:p>
        </p:txBody>
      </p:sp>
      <p:sp>
        <p:nvSpPr>
          <p:cNvPr id="3" name="Content Placeholder 2"/>
          <p:cNvSpPr>
            <a:spLocks noGrp="1"/>
          </p:cNvSpPr>
          <p:nvPr>
            <p:ph idx="1"/>
          </p:nvPr>
        </p:nvSpPr>
        <p:spPr/>
        <p:txBody>
          <a:bodyPr>
            <a:normAutofit/>
          </a:bodyPr>
          <a:lstStyle/>
          <a:p>
            <a:r>
              <a:rPr lang="en-US" sz="2000" dirty="0"/>
              <a:t>The new User’s name, E-mail Address, and Access Level will be displayed. (If there is an error, </a:t>
            </a:r>
            <a:r>
              <a:rPr lang="en-US" sz="2000" dirty="0" smtClean="0"/>
              <a:t>click </a:t>
            </a:r>
            <a:r>
              <a:rPr lang="en-US" sz="2000" b="1" dirty="0"/>
              <a:t>Cancel</a:t>
            </a:r>
            <a:r>
              <a:rPr lang="en-US" sz="2000" dirty="0"/>
              <a:t>, which will return you to the list of Users at the school.)</a:t>
            </a:r>
          </a:p>
          <a:p>
            <a:r>
              <a:rPr lang="en-US" sz="2000" dirty="0"/>
              <a:t>Click </a:t>
            </a:r>
            <a:r>
              <a:rPr lang="en-US" sz="2000" b="1" dirty="0"/>
              <a:t>Continue.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588" y="3243263"/>
            <a:ext cx="5980785" cy="2919412"/>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Oval 3"/>
          <p:cNvSpPr/>
          <p:nvPr/>
        </p:nvSpPr>
        <p:spPr>
          <a:xfrm>
            <a:off x="6315075" y="5667375"/>
            <a:ext cx="1295400" cy="55245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4"/>
          </p:nvPr>
        </p:nvSpPr>
        <p:spPr/>
        <p:txBody>
          <a:bodyPr/>
          <a:lstStyle/>
          <a:p>
            <a:fld id="{D3DF9CC1-2D95-6B44-AD84-8EFF3BE5F0CB}" type="slidenum">
              <a:rPr lang="en-US" smtClean="0"/>
              <a:pPr/>
              <a:t>95</a:t>
            </a:fld>
            <a:endParaRPr lang="en-US" dirty="0"/>
          </a:p>
        </p:txBody>
      </p:sp>
    </p:spTree>
    <p:extLst>
      <p:ext uri="{BB962C8B-B14F-4D97-AF65-F5344CB8AC3E}">
        <p14:creationId xmlns:p14="http://schemas.microsoft.com/office/powerpoint/2010/main" val="66515526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Linking Single Sign-On Account</a:t>
            </a:r>
          </a:p>
        </p:txBody>
      </p:sp>
      <p:sp>
        <p:nvSpPr>
          <p:cNvPr id="5" name="Content Placeholder 4"/>
          <p:cNvSpPr>
            <a:spLocks noGrp="1"/>
          </p:cNvSpPr>
          <p:nvPr>
            <p:ph idx="1"/>
          </p:nvPr>
        </p:nvSpPr>
        <p:spPr>
          <a:xfrm>
            <a:off x="457200" y="1417638"/>
            <a:ext cx="8229600" cy="4708525"/>
          </a:xfrm>
        </p:spPr>
        <p:txBody>
          <a:bodyPr>
            <a:normAutofit/>
          </a:bodyPr>
          <a:lstStyle/>
          <a:p>
            <a:r>
              <a:rPr lang="en-US" sz="1800" dirty="0" smtClean="0"/>
              <a:t>User’s PMRN and SSO accounts should be linked automatically when the SSO data import updates. </a:t>
            </a:r>
            <a:endParaRPr lang="en-US" sz="1400" dirty="0" smtClean="0"/>
          </a:p>
          <a:p>
            <a:r>
              <a:rPr lang="en-US" sz="1800" dirty="0" smtClean="0"/>
              <a:t>Once you have successfully added a User to the PMRN their name will now appear under the User column.</a:t>
            </a:r>
          </a:p>
          <a:p>
            <a:r>
              <a:rPr lang="en-US" sz="1800" dirty="0" smtClean="0"/>
              <a:t>If there is a “NO” for the User under the Linked column after the SSO data import updates, you will need to manually link their PMRN Access to their Single Sign-On Account.</a:t>
            </a:r>
            <a:endParaRPr lang="en-US" sz="1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1838" y="3510675"/>
            <a:ext cx="5284787" cy="3219908"/>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Oval 1"/>
          <p:cNvSpPr/>
          <p:nvPr/>
        </p:nvSpPr>
        <p:spPr>
          <a:xfrm>
            <a:off x="2001838" y="5172969"/>
            <a:ext cx="647700" cy="138793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eft Arrow 6"/>
          <p:cNvSpPr/>
          <p:nvPr/>
        </p:nvSpPr>
        <p:spPr>
          <a:xfrm>
            <a:off x="6570157" y="5272953"/>
            <a:ext cx="457200" cy="297712"/>
          </a:xfrm>
          <a:prstGeom prst="leftArrow">
            <a:avLst/>
          </a:prstGeom>
          <a:solidFill>
            <a:srgbClr val="FF0000"/>
          </a:solidFill>
          <a:ln>
            <a:solidFill>
              <a:srgbClr val="FF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4"/>
          </p:nvPr>
        </p:nvSpPr>
        <p:spPr/>
        <p:txBody>
          <a:bodyPr/>
          <a:lstStyle/>
          <a:p>
            <a:fld id="{D3DF9CC1-2D95-6B44-AD84-8EFF3BE5F0CB}" type="slidenum">
              <a:rPr lang="en-US" smtClean="0"/>
              <a:pPr/>
              <a:t>96</a:t>
            </a:fld>
            <a:endParaRPr lang="en-US" dirty="0"/>
          </a:p>
        </p:txBody>
      </p:sp>
    </p:spTree>
    <p:extLst>
      <p:ext uri="{BB962C8B-B14F-4D97-AF65-F5344CB8AC3E}">
        <p14:creationId xmlns:p14="http://schemas.microsoft.com/office/powerpoint/2010/main" val="147274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Linking Single Sign-On Account</a:t>
            </a:r>
            <a:endParaRPr lang="en-US" dirty="0"/>
          </a:p>
        </p:txBody>
      </p:sp>
      <p:sp>
        <p:nvSpPr>
          <p:cNvPr id="5" name="Content Placeholder 4"/>
          <p:cNvSpPr>
            <a:spLocks noGrp="1"/>
          </p:cNvSpPr>
          <p:nvPr>
            <p:ph idx="1"/>
          </p:nvPr>
        </p:nvSpPr>
        <p:spPr/>
        <p:txBody>
          <a:bodyPr>
            <a:normAutofit/>
          </a:bodyPr>
          <a:lstStyle/>
          <a:p>
            <a:r>
              <a:rPr lang="en-US" sz="2400" dirty="0" smtClean="0"/>
              <a:t>All Users must be linked to a SSO account in order to access the PMRN using their Single Sign-On credentials.</a:t>
            </a:r>
            <a:endParaRPr lang="en-US" sz="2400" dirty="0"/>
          </a:p>
        </p:txBody>
      </p:sp>
      <p:sp>
        <p:nvSpPr>
          <p:cNvPr id="8" name="Oval 7"/>
          <p:cNvSpPr/>
          <p:nvPr/>
        </p:nvSpPr>
        <p:spPr>
          <a:xfrm>
            <a:off x="5355638" y="3363115"/>
            <a:ext cx="1228090" cy="294958"/>
          </a:xfrm>
          <a:prstGeom prst="ellipse">
            <a:avLst/>
          </a:prstGeom>
          <a:noFill/>
          <a:ln w="38100">
            <a:solidFill>
              <a:srgbClr val="FF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5048"/>
          <a:stretch/>
        </p:blipFill>
        <p:spPr bwMode="auto">
          <a:xfrm>
            <a:off x="1927225" y="2664838"/>
            <a:ext cx="5454650" cy="3948556"/>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9" name="Oval 8"/>
          <p:cNvSpPr/>
          <p:nvPr/>
        </p:nvSpPr>
        <p:spPr>
          <a:xfrm>
            <a:off x="6021753" y="4295775"/>
            <a:ext cx="1188672" cy="35286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p:txBody>
          <a:bodyPr/>
          <a:lstStyle/>
          <a:p>
            <a:fld id="{D3DF9CC1-2D95-6B44-AD84-8EFF3BE5F0CB}" type="slidenum">
              <a:rPr lang="en-US" smtClean="0"/>
              <a:pPr/>
              <a:t>97</a:t>
            </a:fld>
            <a:endParaRPr lang="en-US" dirty="0"/>
          </a:p>
        </p:txBody>
      </p:sp>
    </p:spTree>
    <p:extLst>
      <p:ext uri="{BB962C8B-B14F-4D97-AF65-F5344CB8AC3E}">
        <p14:creationId xmlns:p14="http://schemas.microsoft.com/office/powerpoint/2010/main" val="21485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7612"/>
          <a:stretch/>
        </p:blipFill>
        <p:spPr bwMode="auto">
          <a:xfrm>
            <a:off x="948320" y="2821767"/>
            <a:ext cx="7015403" cy="3518585"/>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Title 3"/>
          <p:cNvSpPr>
            <a:spLocks noGrp="1"/>
          </p:cNvSpPr>
          <p:nvPr>
            <p:ph type="title"/>
          </p:nvPr>
        </p:nvSpPr>
        <p:spPr/>
        <p:txBody>
          <a:bodyPr/>
          <a:lstStyle/>
          <a:p>
            <a:r>
              <a:rPr lang="en-US" dirty="0" smtClean="0"/>
              <a:t>Linking Single Sign-On Account</a:t>
            </a:r>
            <a:endParaRPr lang="en-US" dirty="0"/>
          </a:p>
        </p:txBody>
      </p:sp>
      <p:sp>
        <p:nvSpPr>
          <p:cNvPr id="5" name="Content Placeholder 4"/>
          <p:cNvSpPr>
            <a:spLocks noGrp="1"/>
          </p:cNvSpPr>
          <p:nvPr>
            <p:ph idx="1"/>
          </p:nvPr>
        </p:nvSpPr>
        <p:spPr/>
        <p:txBody>
          <a:bodyPr/>
          <a:lstStyle/>
          <a:p>
            <a:r>
              <a:rPr lang="en-US" dirty="0" smtClean="0"/>
              <a:t>Use the Search fields to locate the User’s SSO account.</a:t>
            </a:r>
            <a:endParaRPr lang="en-US" dirty="0"/>
          </a:p>
        </p:txBody>
      </p:sp>
      <p:sp>
        <p:nvSpPr>
          <p:cNvPr id="2" name="Oval 1"/>
          <p:cNvSpPr/>
          <p:nvPr/>
        </p:nvSpPr>
        <p:spPr>
          <a:xfrm>
            <a:off x="7159086" y="5381625"/>
            <a:ext cx="297712" cy="23812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6381750" y="5715000"/>
            <a:ext cx="1581973" cy="62865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4"/>
          </p:nvPr>
        </p:nvSpPr>
        <p:spPr/>
        <p:txBody>
          <a:bodyPr/>
          <a:lstStyle/>
          <a:p>
            <a:fld id="{D3DF9CC1-2D95-6B44-AD84-8EFF3BE5F0CB}" type="slidenum">
              <a:rPr lang="en-US" smtClean="0"/>
              <a:pPr/>
              <a:t>98</a:t>
            </a:fld>
            <a:endParaRPr lang="en-US" dirty="0"/>
          </a:p>
        </p:txBody>
      </p:sp>
    </p:spTree>
    <p:extLst>
      <p:ext uri="{BB962C8B-B14F-4D97-AF65-F5344CB8AC3E}">
        <p14:creationId xmlns:p14="http://schemas.microsoft.com/office/powerpoint/2010/main" val="243020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7981"/>
          <a:stretch/>
        </p:blipFill>
        <p:spPr bwMode="auto">
          <a:xfrm>
            <a:off x="1311021" y="3010976"/>
            <a:ext cx="6640261" cy="3318304"/>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Title 3"/>
          <p:cNvSpPr>
            <a:spLocks noGrp="1"/>
          </p:cNvSpPr>
          <p:nvPr>
            <p:ph type="title"/>
          </p:nvPr>
        </p:nvSpPr>
        <p:spPr/>
        <p:txBody>
          <a:bodyPr/>
          <a:lstStyle/>
          <a:p>
            <a:r>
              <a:rPr lang="en-US" dirty="0" smtClean="0"/>
              <a:t>Linking Single Sign-On Account</a:t>
            </a:r>
            <a:endParaRPr lang="en-US" dirty="0"/>
          </a:p>
        </p:txBody>
      </p:sp>
      <p:sp>
        <p:nvSpPr>
          <p:cNvPr id="5" name="Content Placeholder 4"/>
          <p:cNvSpPr>
            <a:spLocks noGrp="1"/>
          </p:cNvSpPr>
          <p:nvPr>
            <p:ph idx="1"/>
          </p:nvPr>
        </p:nvSpPr>
        <p:spPr/>
        <p:txBody>
          <a:bodyPr>
            <a:normAutofit/>
          </a:bodyPr>
          <a:lstStyle/>
          <a:p>
            <a:r>
              <a:rPr lang="en-US" sz="2000" dirty="0" smtClean="0"/>
              <a:t>Once a PMRN User has been successfully linked to an SSO Account there will be a “YES” in the “</a:t>
            </a:r>
            <a:r>
              <a:rPr lang="en-US" sz="2000" dirty="0" err="1" smtClean="0"/>
              <a:t>SSOUser</a:t>
            </a:r>
            <a:r>
              <a:rPr lang="en-US" sz="2000" dirty="0" smtClean="0"/>
              <a:t>” and “Linked” columns.</a:t>
            </a:r>
          </a:p>
        </p:txBody>
      </p:sp>
      <p:sp>
        <p:nvSpPr>
          <p:cNvPr id="13" name="Left Arrow 12"/>
          <p:cNvSpPr/>
          <p:nvPr/>
        </p:nvSpPr>
        <p:spPr>
          <a:xfrm>
            <a:off x="7151182" y="4612978"/>
            <a:ext cx="457200" cy="297712"/>
          </a:xfrm>
          <a:prstGeom prst="leftArrow">
            <a:avLst/>
          </a:prstGeom>
          <a:solidFill>
            <a:srgbClr val="FF0000"/>
          </a:solidFill>
          <a:ln>
            <a:solidFill>
              <a:srgbClr val="FF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1311021" y="3581400"/>
            <a:ext cx="2733675" cy="6477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4"/>
          </p:nvPr>
        </p:nvSpPr>
        <p:spPr/>
        <p:txBody>
          <a:bodyPr/>
          <a:lstStyle/>
          <a:p>
            <a:fld id="{D3DF9CC1-2D95-6B44-AD84-8EFF3BE5F0CB}" type="slidenum">
              <a:rPr lang="en-US" smtClean="0"/>
              <a:pPr/>
              <a:t>99</a:t>
            </a:fld>
            <a:endParaRPr lang="en-US" dirty="0"/>
          </a:p>
        </p:txBody>
      </p:sp>
    </p:spTree>
    <p:extLst>
      <p:ext uri="{BB962C8B-B14F-4D97-AF65-F5344CB8AC3E}">
        <p14:creationId xmlns:p14="http://schemas.microsoft.com/office/powerpoint/2010/main" val="39564571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6625</TotalTime>
  <Words>16595</Words>
  <Application>Microsoft Office PowerPoint</Application>
  <PresentationFormat>On-screen Show (4:3)</PresentationFormat>
  <Paragraphs>2631</Paragraphs>
  <Slides>173</Slides>
  <Notes>171</Notes>
  <HiddenSlides>9</HiddenSlides>
  <MMClips>0</MMClips>
  <ScaleCrop>false</ScaleCrop>
  <HeadingPairs>
    <vt:vector size="4" baseType="variant">
      <vt:variant>
        <vt:lpstr>Theme</vt:lpstr>
      </vt:variant>
      <vt:variant>
        <vt:i4>1</vt:i4>
      </vt:variant>
      <vt:variant>
        <vt:lpstr>Slide Titles</vt:lpstr>
      </vt:variant>
      <vt:variant>
        <vt:i4>173</vt:i4>
      </vt:variant>
    </vt:vector>
  </HeadingPairs>
  <TitlesOfParts>
    <vt:vector size="174" baseType="lpstr">
      <vt:lpstr>Office Theme</vt:lpstr>
      <vt:lpstr>Florida Assessments for  Instruction in Reading  aligned to the Language Arts Florida Standards</vt:lpstr>
      <vt:lpstr>Introduction</vt:lpstr>
      <vt:lpstr>Session Topics</vt:lpstr>
      <vt:lpstr>Assessment and the FAIR-FS: An Overview</vt:lpstr>
      <vt:lpstr>PowerPoint Presentation</vt:lpstr>
      <vt:lpstr>Functions of Assessment</vt:lpstr>
      <vt:lpstr>Integrated Assessment</vt:lpstr>
      <vt:lpstr>Questions Addressed by FAIR-FS</vt:lpstr>
      <vt:lpstr>The FAIR-FS is a comprehensive  system designed to:</vt:lpstr>
      <vt:lpstr>Reliability &amp; Validity</vt:lpstr>
      <vt:lpstr>Reliability &amp; Validity</vt:lpstr>
      <vt:lpstr>Section Summary</vt:lpstr>
      <vt:lpstr>Reflection</vt:lpstr>
      <vt:lpstr>The FAIR-FS is a comprehensive   assessment designed to:</vt:lpstr>
      <vt:lpstr>Session Topics</vt:lpstr>
      <vt:lpstr>Development of the FAIR-FS</vt:lpstr>
      <vt:lpstr>Components of Reading Comprehension</vt:lpstr>
      <vt:lpstr>Background and Research Foundation  for FAIR-FS</vt:lpstr>
      <vt:lpstr>Efficiency &amp; Reliability</vt:lpstr>
      <vt:lpstr>Fixed Item vs. CAT</vt:lpstr>
      <vt:lpstr>Fixed Item vs. CAT</vt:lpstr>
      <vt:lpstr>Section Summary</vt:lpstr>
      <vt:lpstr>Session Topics</vt:lpstr>
      <vt:lpstr>System Specifications</vt:lpstr>
      <vt:lpstr>System Specifications</vt:lpstr>
      <vt:lpstr>System Specifications</vt:lpstr>
      <vt:lpstr>System Specifications</vt:lpstr>
      <vt:lpstr>System Specifications</vt:lpstr>
      <vt:lpstr>Progress Monitoring and  Reporting Network (PMRN)  Overview</vt:lpstr>
      <vt:lpstr>Section Topics</vt:lpstr>
      <vt:lpstr>What is the PMRN?</vt:lpstr>
      <vt:lpstr>PowerPoint Presentation</vt:lpstr>
      <vt:lpstr>New Address</vt:lpstr>
      <vt:lpstr>PMRN Technology Requirements</vt:lpstr>
      <vt:lpstr>PMRN Security</vt:lpstr>
      <vt:lpstr>Enhancements to the PMRN</vt:lpstr>
      <vt:lpstr>Enhancements to the PMRN</vt:lpstr>
      <vt:lpstr>Enhancements to the PMRN</vt:lpstr>
      <vt:lpstr>Enhancements to the PMRN</vt:lpstr>
      <vt:lpstr>Enhancements to the PMRN</vt:lpstr>
      <vt:lpstr>Enhancements to the PMRN</vt:lpstr>
      <vt:lpstr>Enhancements to the PMRN</vt:lpstr>
      <vt:lpstr>Service Center Information</vt:lpstr>
      <vt:lpstr>Section Topics</vt:lpstr>
      <vt:lpstr>Session Topics</vt:lpstr>
      <vt:lpstr>Single Sign-On</vt:lpstr>
      <vt:lpstr>What is Single Sign-On?</vt:lpstr>
      <vt:lpstr>Who can use Single Sign-On?</vt:lpstr>
      <vt:lpstr>Teacher Resources on SSO</vt:lpstr>
      <vt:lpstr>Getting Started </vt:lpstr>
      <vt:lpstr>How to Login to SSO</vt:lpstr>
      <vt:lpstr>PowerPoint Presentation</vt:lpstr>
      <vt:lpstr>Federated</vt:lpstr>
      <vt:lpstr>Hosted</vt:lpstr>
      <vt:lpstr>Need Assistance?</vt:lpstr>
      <vt:lpstr>Single Sign-On &amp; PMRN</vt:lpstr>
      <vt:lpstr>Single Sign-On &amp; PMRN</vt:lpstr>
      <vt:lpstr>Single Sign-On &amp; PMRN</vt:lpstr>
      <vt:lpstr>Single Sign-On &amp; PMRN</vt:lpstr>
      <vt:lpstr>Single Sign-On &amp; PMRN</vt:lpstr>
      <vt:lpstr>For Federated Users Only Logging In</vt:lpstr>
      <vt:lpstr>For Hosted Users Only Login Credentials</vt:lpstr>
      <vt:lpstr>For Hosted Users Only Registering Your Password</vt:lpstr>
      <vt:lpstr>For Hosted Users Only Resetting your Password</vt:lpstr>
      <vt:lpstr>For Hosted Users Only Forgot your Password</vt:lpstr>
      <vt:lpstr>Principal’s Role</vt:lpstr>
      <vt:lpstr>Topics</vt:lpstr>
      <vt:lpstr>Survey 8</vt:lpstr>
      <vt:lpstr>Survey 8</vt:lpstr>
      <vt:lpstr>Survey 8</vt:lpstr>
      <vt:lpstr>Survey 8</vt:lpstr>
      <vt:lpstr>Principal First Sign In</vt:lpstr>
      <vt:lpstr>Principal First Sign In</vt:lpstr>
      <vt:lpstr>Principal First Sign In</vt:lpstr>
      <vt:lpstr>Principal First Sign In</vt:lpstr>
      <vt:lpstr>Principal First Sign In Hosted User</vt:lpstr>
      <vt:lpstr>Principal First Sign In Federated User</vt:lpstr>
      <vt:lpstr>PMRN Registration</vt:lpstr>
      <vt:lpstr>PMRN Registration</vt:lpstr>
      <vt:lpstr>PMRN Registration</vt:lpstr>
      <vt:lpstr>PMRN Registration</vt:lpstr>
      <vt:lpstr>PMRN Registration</vt:lpstr>
      <vt:lpstr>PMRN Registration</vt:lpstr>
      <vt:lpstr>PMRN Registration</vt:lpstr>
      <vt:lpstr>PMRN Registration Confirmation</vt:lpstr>
      <vt:lpstr>Topics</vt:lpstr>
      <vt:lpstr>School Configuration – Sign In</vt:lpstr>
      <vt:lpstr>School Configuration - FERPA</vt:lpstr>
      <vt:lpstr>School Configuration - News</vt:lpstr>
      <vt:lpstr>School Configuration Page</vt:lpstr>
      <vt:lpstr>Principal Home Page</vt:lpstr>
      <vt:lpstr>PMRN Role Access</vt:lpstr>
      <vt:lpstr>Adding PMRN Managers</vt:lpstr>
      <vt:lpstr>Assigning PMRN Manager</vt:lpstr>
      <vt:lpstr>Assigning PMRN Manager</vt:lpstr>
      <vt:lpstr>Linking Single Sign-On Account</vt:lpstr>
      <vt:lpstr>Linking Single Sign-On Account</vt:lpstr>
      <vt:lpstr>Linking Single Sign-On Account</vt:lpstr>
      <vt:lpstr>Linking Single Sign-On Account</vt:lpstr>
      <vt:lpstr>Unlinking Single Sign-On Account</vt:lpstr>
      <vt:lpstr>Unlinking Single Sign-On Account</vt:lpstr>
      <vt:lpstr>Unlinking Single Sign-On Account</vt:lpstr>
      <vt:lpstr>Unlinking Single Sign-On Account</vt:lpstr>
      <vt:lpstr>Removing Users</vt:lpstr>
      <vt:lpstr>Removing Users</vt:lpstr>
      <vt:lpstr>Removing Users</vt:lpstr>
      <vt:lpstr>Topics Covered</vt:lpstr>
      <vt:lpstr>PMRN Manager’s Role</vt:lpstr>
      <vt:lpstr>Topics</vt:lpstr>
      <vt:lpstr>PMRN Manager Sign In</vt:lpstr>
      <vt:lpstr>PMRN Manager Sign In</vt:lpstr>
      <vt:lpstr>PMRN Manager Sign In</vt:lpstr>
      <vt:lpstr>PMRN Manager Sign In</vt:lpstr>
      <vt:lpstr>PMRN Manager Sign In Hosted User</vt:lpstr>
      <vt:lpstr>PMRN Manager Sign In Federated User</vt:lpstr>
      <vt:lpstr>Access Levels</vt:lpstr>
      <vt:lpstr>Administrative Users</vt:lpstr>
      <vt:lpstr>District Level 1 (DL1) User District Level 2 (DL2) User</vt:lpstr>
      <vt:lpstr>School Level 1 (SL1) User</vt:lpstr>
      <vt:lpstr>School Level 2 (SL2) User</vt:lpstr>
      <vt:lpstr>School Level 3 (SL3) User</vt:lpstr>
      <vt:lpstr>Non-Administrative Users</vt:lpstr>
      <vt:lpstr>District Level 3 (DL3) User</vt:lpstr>
      <vt:lpstr>School Level 4 (SL4) User</vt:lpstr>
      <vt:lpstr>Reading Level User</vt:lpstr>
      <vt:lpstr>Resource Level User</vt:lpstr>
      <vt:lpstr>Coach’s Log (CL) User</vt:lpstr>
      <vt:lpstr>Assessment Team Member (ATM)</vt:lpstr>
      <vt:lpstr>Public vs. Non-Public</vt:lpstr>
      <vt:lpstr>Users and Access Levels</vt:lpstr>
      <vt:lpstr>Activating Users</vt:lpstr>
      <vt:lpstr>Activating Users</vt:lpstr>
      <vt:lpstr>Adding Users</vt:lpstr>
      <vt:lpstr>Adding Users</vt:lpstr>
      <vt:lpstr>Linking SSO User</vt:lpstr>
      <vt:lpstr>Linking SSO User</vt:lpstr>
      <vt:lpstr>Linking SSO User</vt:lpstr>
      <vt:lpstr>Removing Users</vt:lpstr>
      <vt:lpstr>Removing Users</vt:lpstr>
      <vt:lpstr>Adding Classes </vt:lpstr>
      <vt:lpstr>Adding Classes </vt:lpstr>
      <vt:lpstr>Adding Students</vt:lpstr>
      <vt:lpstr>Adding Students</vt:lpstr>
      <vt:lpstr>Adding Students</vt:lpstr>
      <vt:lpstr>Enrolling Students</vt:lpstr>
      <vt:lpstr>Enrolling Students</vt:lpstr>
      <vt:lpstr>Enrolling Students  </vt:lpstr>
      <vt:lpstr>Enrolling Students  </vt:lpstr>
      <vt:lpstr>Enrolling Students  </vt:lpstr>
      <vt:lpstr>Enrolling Students  </vt:lpstr>
      <vt:lpstr>Enrolling Students  </vt:lpstr>
      <vt:lpstr>Assigning Classes </vt:lpstr>
      <vt:lpstr>Removing Students</vt:lpstr>
      <vt:lpstr>Removing Students</vt:lpstr>
      <vt:lpstr>Deleting Classes </vt:lpstr>
      <vt:lpstr>Withdrawing Students</vt:lpstr>
      <vt:lpstr>Topics Covered</vt:lpstr>
      <vt:lpstr>Coach’s Log</vt:lpstr>
      <vt:lpstr>What is the Coach’s Log?</vt:lpstr>
      <vt:lpstr>Creating Coach’s Log User</vt:lpstr>
      <vt:lpstr>Creating Coach’s Log User</vt:lpstr>
      <vt:lpstr>Creating Coach’s Log User</vt:lpstr>
      <vt:lpstr>Creating Coach’s Log User</vt:lpstr>
      <vt:lpstr>Accessing the Coach’s Log Form</vt:lpstr>
      <vt:lpstr>Coach’s Log Professional Information Page</vt:lpstr>
      <vt:lpstr>Coach’s Log Form</vt:lpstr>
      <vt:lpstr>Coach’s Log Form</vt:lpstr>
      <vt:lpstr>Coach’s Log Form</vt:lpstr>
      <vt:lpstr>Coach’s Log Form</vt:lpstr>
      <vt:lpstr>Automated E-mails</vt:lpstr>
      <vt:lpstr>Session Topics</vt:lpstr>
      <vt:lpstr>Questions</vt:lpstr>
      <vt:lpstr>For More Information</vt:lpstr>
    </vt:vector>
  </TitlesOfParts>
  <Company>Florida Center for Reading Research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Archer</dc:creator>
  <cp:lastModifiedBy>Jaime Elliott</cp:lastModifiedBy>
  <cp:revision>390</cp:revision>
  <cp:lastPrinted>2014-07-07T22:54:53Z</cp:lastPrinted>
  <dcterms:created xsi:type="dcterms:W3CDTF">2014-06-03T13:40:48Z</dcterms:created>
  <dcterms:modified xsi:type="dcterms:W3CDTF">2014-07-30T19:46:22Z</dcterms:modified>
</cp:coreProperties>
</file>